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60" r:id="rId4"/>
    <p:sldMasterId id="2147483669" r:id="rId5"/>
  </p:sldMasterIdLst>
  <p:notesMasterIdLst>
    <p:notesMasterId r:id="rId30"/>
  </p:notesMasterIdLst>
  <p:sldIdLst>
    <p:sldId id="271" r:id="rId6"/>
    <p:sldId id="2147471437" r:id="rId7"/>
    <p:sldId id="2147471442" r:id="rId8"/>
    <p:sldId id="262" r:id="rId9"/>
    <p:sldId id="355" r:id="rId10"/>
    <p:sldId id="356" r:id="rId11"/>
    <p:sldId id="378" r:id="rId12"/>
    <p:sldId id="274" r:id="rId13"/>
    <p:sldId id="2147471443" r:id="rId14"/>
    <p:sldId id="2147471454" r:id="rId15"/>
    <p:sldId id="2147471456" r:id="rId16"/>
    <p:sldId id="375" r:id="rId17"/>
    <p:sldId id="359" r:id="rId18"/>
    <p:sldId id="379" r:id="rId19"/>
    <p:sldId id="2147471455" r:id="rId20"/>
    <p:sldId id="2147471450" r:id="rId21"/>
    <p:sldId id="2147471457" r:id="rId22"/>
    <p:sldId id="2147471444" r:id="rId23"/>
    <p:sldId id="365" r:id="rId24"/>
    <p:sldId id="2147471446" r:id="rId25"/>
    <p:sldId id="2147471458" r:id="rId26"/>
    <p:sldId id="2147471441" r:id="rId27"/>
    <p:sldId id="2147471445" r:id="rId28"/>
    <p:sldId id="273"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gZSItOVF1Sk2yAyxmvHzzQ==" hashData="SgjErc4dy7eCDrSp8L8TDSMOBwOzBk0re25ST+37URzA0YdtlrDyO4jAnq3wARyvtczNuw2t2rSl95fzNuWg6Q=="/>
  <p:extLst>
    <p:ext uri="{521415D9-36F7-43E2-AB2F-B90AF26B5E84}">
      <p14:sectionLst xmlns:p14="http://schemas.microsoft.com/office/powerpoint/2010/main">
        <p14:section name="Default Section" id="{A3BDA85B-8962-43A5-84A0-46B10312B2FA}">
          <p14:sldIdLst>
            <p14:sldId id="271"/>
            <p14:sldId id="2147471437"/>
            <p14:sldId id="2147471442"/>
            <p14:sldId id="262"/>
            <p14:sldId id="355"/>
            <p14:sldId id="356"/>
            <p14:sldId id="378"/>
            <p14:sldId id="274"/>
            <p14:sldId id="2147471443"/>
            <p14:sldId id="2147471454"/>
            <p14:sldId id="2147471456"/>
            <p14:sldId id="375"/>
            <p14:sldId id="359"/>
            <p14:sldId id="379"/>
            <p14:sldId id="2147471455"/>
            <p14:sldId id="2147471450"/>
            <p14:sldId id="2147471457"/>
            <p14:sldId id="2147471444"/>
            <p14:sldId id="365"/>
            <p14:sldId id="2147471446"/>
            <p14:sldId id="2147471458"/>
            <p14:sldId id="2147471441"/>
            <p14:sldId id="2147471445"/>
            <p14:sldId id="273"/>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2D62"/>
    <a:srgbClr val="7A003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6948" autoAdjust="0"/>
  </p:normalViewPr>
  <p:slideViewPr>
    <p:cSldViewPr snapToGrid="0">
      <p:cViewPr varScale="1">
        <p:scale>
          <a:sx n="72" d="100"/>
          <a:sy n="72" d="100"/>
        </p:scale>
        <p:origin x="1956"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microsoft.com/office/2018/10/relationships/authors" Target="authors.xml"/><Relationship Id="rId8" Type="http://schemas.openxmlformats.org/officeDocument/2006/relationships/slide" Target="slides/slide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47049930696261"/>
          <c:y val="2.5619152624412968E-2"/>
          <c:w val="0.83959904462791268"/>
          <c:h val="0.82561581206640544"/>
        </c:manualLayout>
      </c:layout>
      <c:barChart>
        <c:barDir val="col"/>
        <c:grouping val="clustered"/>
        <c:varyColors val="0"/>
        <c:ser>
          <c:idx val="0"/>
          <c:order val="0"/>
          <c:tx>
            <c:strRef>
              <c:f>Table_95!$B$2</c:f>
              <c:strCache>
                <c:ptCount val="1"/>
                <c:pt idx="0">
                  <c:v>2016-17</c:v>
                </c:pt>
              </c:strCache>
            </c:strRef>
          </c:tx>
          <c:spPr>
            <a:solidFill>
              <a:schemeClr val="accent1"/>
            </a:solidFill>
            <a:ln>
              <a:noFill/>
            </a:ln>
            <a:effectLst/>
          </c:spPr>
          <c:invertIfNegative val="0"/>
          <c:cat>
            <c:strRef>
              <c:f>Table_95!$D$2:$D$7</c:f>
              <c:strCache>
                <c:ptCount val="6"/>
                <c:pt idx="0">
                  <c:v>18-49 years</c:v>
                </c:pt>
                <c:pt idx="1">
                  <c:v>50-59 years</c:v>
                </c:pt>
                <c:pt idx="2">
                  <c:v>60-64 years</c:v>
                </c:pt>
                <c:pt idx="3">
                  <c:v>65-69 years</c:v>
                </c:pt>
                <c:pt idx="4">
                  <c:v>70-74 years</c:v>
                </c:pt>
                <c:pt idx="5">
                  <c:v>≥75 years</c:v>
                </c:pt>
              </c:strCache>
            </c:strRef>
          </c:cat>
          <c:val>
            <c:numRef>
              <c:f>Table_95!$K$2:$K$7</c:f>
              <c:numCache>
                <c:formatCode>General</c:formatCode>
                <c:ptCount val="6"/>
                <c:pt idx="0">
                  <c:v>9</c:v>
                </c:pt>
                <c:pt idx="1">
                  <c:v>37.299999999999997</c:v>
                </c:pt>
                <c:pt idx="2">
                  <c:v>50.1</c:v>
                </c:pt>
                <c:pt idx="3">
                  <c:v>76.599999999999994</c:v>
                </c:pt>
                <c:pt idx="4">
                  <c:v>92.8</c:v>
                </c:pt>
                <c:pt idx="5">
                  <c:v>285.39999999999998</c:v>
                </c:pt>
              </c:numCache>
            </c:numRef>
          </c:val>
          <c:extLst>
            <c:ext xmlns:c16="http://schemas.microsoft.com/office/drawing/2014/chart" uri="{C3380CC4-5D6E-409C-BE32-E72D297353CC}">
              <c16:uniqueId val="{00000000-93FA-4AC2-A016-405F0916A5DD}"/>
            </c:ext>
          </c:extLst>
        </c:ser>
        <c:ser>
          <c:idx val="1"/>
          <c:order val="1"/>
          <c:tx>
            <c:strRef>
              <c:f>Table_95!$B$8</c:f>
              <c:strCache>
                <c:ptCount val="1"/>
                <c:pt idx="0">
                  <c:v>2017-18</c:v>
                </c:pt>
              </c:strCache>
            </c:strRef>
          </c:tx>
          <c:spPr>
            <a:solidFill>
              <a:schemeClr val="accent2"/>
            </a:solidFill>
            <a:ln>
              <a:noFill/>
            </a:ln>
            <a:effectLst/>
          </c:spPr>
          <c:invertIfNegative val="0"/>
          <c:cat>
            <c:strRef>
              <c:f>Table_95!$D$2:$D$7</c:f>
              <c:strCache>
                <c:ptCount val="6"/>
                <c:pt idx="0">
                  <c:v>18-49 years</c:v>
                </c:pt>
                <c:pt idx="1">
                  <c:v>50-59 years</c:v>
                </c:pt>
                <c:pt idx="2">
                  <c:v>60-64 years</c:v>
                </c:pt>
                <c:pt idx="3">
                  <c:v>65-69 years</c:v>
                </c:pt>
                <c:pt idx="4">
                  <c:v>70-74 years</c:v>
                </c:pt>
                <c:pt idx="5">
                  <c:v>≥75 years</c:v>
                </c:pt>
              </c:strCache>
            </c:strRef>
          </c:cat>
          <c:val>
            <c:numRef>
              <c:f>Table_95!$K$8:$K$13</c:f>
              <c:numCache>
                <c:formatCode>General</c:formatCode>
                <c:ptCount val="6"/>
                <c:pt idx="0">
                  <c:v>13.3</c:v>
                </c:pt>
                <c:pt idx="1">
                  <c:v>50.9</c:v>
                </c:pt>
                <c:pt idx="2">
                  <c:v>90.1</c:v>
                </c:pt>
                <c:pt idx="3">
                  <c:v>137</c:v>
                </c:pt>
                <c:pt idx="4">
                  <c:v>169.5</c:v>
                </c:pt>
                <c:pt idx="5">
                  <c:v>411.4</c:v>
                </c:pt>
              </c:numCache>
            </c:numRef>
          </c:val>
          <c:extLst>
            <c:ext xmlns:c16="http://schemas.microsoft.com/office/drawing/2014/chart" uri="{C3380CC4-5D6E-409C-BE32-E72D297353CC}">
              <c16:uniqueId val="{00000001-93FA-4AC2-A016-405F0916A5DD}"/>
            </c:ext>
          </c:extLst>
        </c:ser>
        <c:ser>
          <c:idx val="2"/>
          <c:order val="2"/>
          <c:tx>
            <c:strRef>
              <c:f>Table_95!$B$14</c:f>
              <c:strCache>
                <c:ptCount val="1"/>
                <c:pt idx="0">
                  <c:v>2018-19</c:v>
                </c:pt>
              </c:strCache>
            </c:strRef>
          </c:tx>
          <c:spPr>
            <a:solidFill>
              <a:schemeClr val="accent3"/>
            </a:solidFill>
            <a:ln>
              <a:noFill/>
            </a:ln>
            <a:effectLst/>
          </c:spPr>
          <c:invertIfNegative val="0"/>
          <c:cat>
            <c:strRef>
              <c:f>Table_95!$D$2:$D$7</c:f>
              <c:strCache>
                <c:ptCount val="6"/>
                <c:pt idx="0">
                  <c:v>18-49 years</c:v>
                </c:pt>
                <c:pt idx="1">
                  <c:v>50-59 years</c:v>
                </c:pt>
                <c:pt idx="2">
                  <c:v>60-64 years</c:v>
                </c:pt>
                <c:pt idx="3">
                  <c:v>65-69 years</c:v>
                </c:pt>
                <c:pt idx="4">
                  <c:v>70-74 years</c:v>
                </c:pt>
                <c:pt idx="5">
                  <c:v>≥75 years</c:v>
                </c:pt>
              </c:strCache>
            </c:strRef>
          </c:cat>
          <c:val>
            <c:numRef>
              <c:f>Table_95!$K$14:$K$19</c:f>
              <c:numCache>
                <c:formatCode>General</c:formatCode>
                <c:ptCount val="6"/>
                <c:pt idx="0">
                  <c:v>10.6</c:v>
                </c:pt>
                <c:pt idx="1">
                  <c:v>36.299999999999997</c:v>
                </c:pt>
                <c:pt idx="2">
                  <c:v>59.4</c:v>
                </c:pt>
                <c:pt idx="3">
                  <c:v>83.9</c:v>
                </c:pt>
                <c:pt idx="4">
                  <c:v>115.2</c:v>
                </c:pt>
                <c:pt idx="5">
                  <c:v>268.5</c:v>
                </c:pt>
              </c:numCache>
            </c:numRef>
          </c:val>
          <c:extLst>
            <c:ext xmlns:c16="http://schemas.microsoft.com/office/drawing/2014/chart" uri="{C3380CC4-5D6E-409C-BE32-E72D297353CC}">
              <c16:uniqueId val="{00000002-93FA-4AC2-A016-405F0916A5DD}"/>
            </c:ext>
          </c:extLst>
        </c:ser>
        <c:ser>
          <c:idx val="3"/>
          <c:order val="3"/>
          <c:tx>
            <c:strRef>
              <c:f>Table_95!$B$20</c:f>
              <c:strCache>
                <c:ptCount val="1"/>
                <c:pt idx="0">
                  <c:v>2019-20</c:v>
                </c:pt>
              </c:strCache>
            </c:strRef>
          </c:tx>
          <c:spPr>
            <a:solidFill>
              <a:schemeClr val="accent4"/>
            </a:solidFill>
            <a:ln>
              <a:noFill/>
            </a:ln>
            <a:effectLst/>
          </c:spPr>
          <c:invertIfNegative val="0"/>
          <c:cat>
            <c:strRef>
              <c:f>Table_95!$D$2:$D$7</c:f>
              <c:strCache>
                <c:ptCount val="6"/>
                <c:pt idx="0">
                  <c:v>18-49 years</c:v>
                </c:pt>
                <c:pt idx="1">
                  <c:v>50-59 years</c:v>
                </c:pt>
                <c:pt idx="2">
                  <c:v>60-64 years</c:v>
                </c:pt>
                <c:pt idx="3">
                  <c:v>65-69 years</c:v>
                </c:pt>
                <c:pt idx="4">
                  <c:v>70-74 years</c:v>
                </c:pt>
                <c:pt idx="5">
                  <c:v>≥75 years</c:v>
                </c:pt>
              </c:strCache>
            </c:strRef>
          </c:cat>
          <c:val>
            <c:numRef>
              <c:f>Table_95!$K$20:$K$25</c:f>
              <c:numCache>
                <c:formatCode>General</c:formatCode>
                <c:ptCount val="6"/>
                <c:pt idx="0">
                  <c:v>12.5</c:v>
                </c:pt>
                <c:pt idx="1">
                  <c:v>34.200000000000003</c:v>
                </c:pt>
                <c:pt idx="2">
                  <c:v>62.3</c:v>
                </c:pt>
                <c:pt idx="3">
                  <c:v>77.599999999999994</c:v>
                </c:pt>
                <c:pt idx="4">
                  <c:v>97.1</c:v>
                </c:pt>
                <c:pt idx="5">
                  <c:v>246.2</c:v>
                </c:pt>
              </c:numCache>
            </c:numRef>
          </c:val>
          <c:extLst>
            <c:ext xmlns:c16="http://schemas.microsoft.com/office/drawing/2014/chart" uri="{C3380CC4-5D6E-409C-BE32-E72D297353CC}">
              <c16:uniqueId val="{00000003-93FA-4AC2-A016-405F0916A5DD}"/>
            </c:ext>
          </c:extLst>
        </c:ser>
        <c:dLbls>
          <c:showLegendKey val="0"/>
          <c:showVal val="0"/>
          <c:showCatName val="0"/>
          <c:showSerName val="0"/>
          <c:showPercent val="0"/>
          <c:showBubbleSize val="0"/>
        </c:dLbls>
        <c:gapWidth val="219"/>
        <c:overlap val="-27"/>
        <c:axId val="776980207"/>
        <c:axId val="776981039"/>
      </c:barChart>
      <c:catAx>
        <c:axId val="7769802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776981039"/>
        <c:crosses val="autoZero"/>
        <c:auto val="1"/>
        <c:lblAlgn val="ctr"/>
        <c:lblOffset val="100"/>
        <c:noMultiLvlLbl val="0"/>
      </c:catAx>
      <c:valAx>
        <c:axId val="776981039"/>
        <c:scaling>
          <c:orientation val="minMax"/>
          <c:max val="45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776980207"/>
        <c:crosses val="autoZero"/>
        <c:crossBetween val="between"/>
      </c:valAx>
      <c:spPr>
        <a:noFill/>
        <a:ln>
          <a:noFill/>
        </a:ln>
        <a:effectLst/>
      </c:spPr>
    </c:plotArea>
    <c:legend>
      <c:legendPos val="r"/>
      <c:layout>
        <c:manualLayout>
          <c:xMode val="edge"/>
          <c:yMode val="edge"/>
          <c:x val="0.2895285210742562"/>
          <c:y val="3.4594177686764691E-2"/>
          <c:w val="0.45778283399040554"/>
          <c:h val="0.10375423491099303"/>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061CB4-8932-4548-B55E-18204800E950}" type="datetimeFigureOut">
              <a:rPr lang="en-US" smtClean="0"/>
              <a:t>4/25/2024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46E916-4D7B-4508-A6E7-84E1AFE18C93}" type="slidenum">
              <a:rPr lang="en-US" smtClean="0"/>
              <a:t>‹#›</a:t>
            </a:fld>
            <a:endParaRPr lang="en-US"/>
          </a:p>
        </p:txBody>
      </p:sp>
    </p:spTree>
    <p:extLst>
      <p:ext uri="{BB962C8B-B14F-4D97-AF65-F5344CB8AC3E}">
        <p14:creationId xmlns:p14="http://schemas.microsoft.com/office/powerpoint/2010/main" val="3489176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9A2D67-68D5-477C-8DEF-6F5AD594CE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82596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latin typeface="Corbel"/>
              </a:rPr>
              <a:t>Global burden of RSV in older adults (aged 65 years and older) remains poorly defined as does data from low-income countries</a:t>
            </a:r>
            <a:endParaRPr lang="en-US"/>
          </a:p>
          <a:p>
            <a:pPr marL="171450" indent="-171450">
              <a:buFont typeface="Arial" panose="020B0604020202020204" pitchFamily="34" charset="0"/>
              <a:buChar char="•"/>
            </a:pPr>
            <a:r>
              <a:rPr lang="en-US"/>
              <a:t>As depicted on the right, recent estimates in industrialized countries found a high burden of RSV-associated ARI, hospitalizations, and deaths in adults aged </a:t>
            </a:r>
            <a:r>
              <a:rPr lang="en-US">
                <a:latin typeface="Corbel"/>
              </a:rPr>
              <a:t>≥65 years. </a:t>
            </a:r>
            <a:endParaRPr lang="en-US"/>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atin typeface="Corbel"/>
              </a:rPr>
              <a:t>The systematic review estimated:</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~1.5 million episodes of RSV-associated ARI </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~214,000 RSV-associated ARI hospitalizations</a:t>
            </a:r>
          </a:p>
          <a:p>
            <a:pPr marL="1085850" lvl="2" indent="-171450">
              <a:buFont typeface="Arial" panose="020B0604020202020204" pitchFamily="34" charset="0"/>
              <a:buChar char="•"/>
            </a:pPr>
            <a:r>
              <a:rPr lang="en-US">
                <a:latin typeface="Corbel"/>
              </a:rPr>
              <a:t> ~14,000 in-hospital deaths from RSV-associated acute respiratory illness (ARI) in adults aged ≥65 years in industrialized countries</a:t>
            </a:r>
            <a:endParaRPr lang="en-US" baseline="30000">
              <a:latin typeface="Corbel"/>
            </a:endParaRPr>
          </a:p>
          <a:p>
            <a:pPr marL="171450" indent="-171450">
              <a:buFont typeface="Arial" panose="020B0604020202020204" pitchFamily="34" charset="0"/>
              <a:buChar char="•"/>
            </a:pPr>
            <a:endParaRPr lang="en-US"/>
          </a:p>
          <a:p>
            <a:pPr marL="171450" indent="-171450">
              <a:buFont typeface="Arial" panose="020B0604020202020204" pitchFamily="34" charset="0"/>
              <a:buChar char="•"/>
            </a:pPr>
            <a:r>
              <a:rPr lang="en-US"/>
              <a:t>There are limited data on RSV burden in low-income countries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Global burden estimates that include both high-income and low- and middle-income economies estimate ~336,000 RSV-associated ARI hospitalizations in adults </a:t>
            </a:r>
            <a:r>
              <a:rPr lang="en-US">
                <a:latin typeface="Corbel"/>
              </a:rPr>
              <a:t>≥65 years or older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And a global burden of disease study from 2016 estimated ~22,000 RSV-associated lower respiratory illness deaths in adults aged ≥70 years</a:t>
            </a:r>
            <a:r>
              <a:rPr lang="en-US" baseline="30000"/>
              <a:t>2</a:t>
            </a:r>
          </a:p>
          <a:p>
            <a:pPr marL="171450" indent="-171450">
              <a:buFont typeface="Arial" panose="020B0604020202020204" pitchFamily="34" charset="0"/>
              <a:buChar char="•"/>
            </a:pPr>
            <a:r>
              <a:rPr lang="en-US"/>
              <a:t>Inconsistency in RSV-associated death estimates in older adults are based on inclusion criteria, modelling assumptions, and inclusion of respiratory and circulatory deaths</a:t>
            </a:r>
          </a:p>
          <a:p>
            <a:pPr marL="171450" indent="-171450">
              <a:buFont typeface="Arial" panose="020B0604020202020204" pitchFamily="34" charset="0"/>
              <a:buChar char="•"/>
            </a:pPr>
            <a:r>
              <a:rPr lang="en-US"/>
              <a:t>Data on other respiratory viruses are also limited but data from high-income countries suggest substantial burdens of influenza and RSV in older populations</a:t>
            </a:r>
            <a:r>
              <a:rPr lang="en-US" baseline="30000"/>
              <a:t>2</a:t>
            </a:r>
            <a:endParaRPr lang="en-US"/>
          </a:p>
          <a:p>
            <a:pPr marL="171450" indent="-171450">
              <a:buFont typeface="Arial" panose="020B0604020202020204" pitchFamily="34" charset="0"/>
              <a:buChar char="•"/>
            </a:pPr>
            <a:r>
              <a:rPr lang="en-US" b="0" i="0">
                <a:solidFill>
                  <a:srgbClr val="212121"/>
                </a:solidFill>
                <a:effectLst/>
                <a:latin typeface="Cambria" panose="02040503050406030204" pitchFamily="18" charset="0"/>
              </a:rPr>
              <a:t>The work on RSV in low- and middle-income countries has demonstrated that the seasonality and age of peak illness severity may vary based on geographic and climatic parameters and should be taken into consideration in the planning of trials and development of target product profiles.</a:t>
            </a:r>
          </a:p>
        </p:txBody>
      </p:sp>
      <p:sp>
        <p:nvSpPr>
          <p:cNvPr id="4" name="Slide Number Placeholder 3"/>
          <p:cNvSpPr>
            <a:spLocks noGrp="1"/>
          </p:cNvSpPr>
          <p:nvPr>
            <p:ph type="sldNum" sz="quarter" idx="5"/>
          </p:nvPr>
        </p:nvSpPr>
        <p:spPr/>
        <p:txBody>
          <a:bodyPr/>
          <a:lstStyle/>
          <a:p>
            <a:fld id="{B546E916-4D7B-4508-A6E7-84E1AFE18C93}" type="slidenum">
              <a:rPr lang="en-US" smtClean="0"/>
              <a:t>11</a:t>
            </a:fld>
            <a:endParaRPr lang="en-US"/>
          </a:p>
        </p:txBody>
      </p:sp>
    </p:spTree>
    <p:extLst>
      <p:ext uri="{BB962C8B-B14F-4D97-AF65-F5344CB8AC3E}">
        <p14:creationId xmlns:p14="http://schemas.microsoft.com/office/powerpoint/2010/main" val="12086594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a snapshot of the current clinical development of RSV prevention tools, both vaccines and mAbs, highlighting products targeting older adults.</a:t>
            </a:r>
          </a:p>
          <a:p>
            <a:r>
              <a:rPr lang="en-US"/>
              <a:t>https://www.path.org/resources/rsv-vaccine-and-mab-snapshot/ </a:t>
            </a:r>
          </a:p>
          <a:p>
            <a:endParaRPr lang="en-US"/>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effectLst/>
                <a:latin typeface="Calibri" panose="020F0502020204030204" pitchFamily="34" charset="0"/>
                <a:ea typeface="Calibri" panose="020F0502020204030204" pitchFamily="34" charset="0"/>
                <a:cs typeface="Times New Roman" panose="02020603050405020304" pitchFamily="18" charset="0"/>
              </a:rPr>
              <a:t>RSV vaccines provide an opportunity to help protect older adults against severe RSV illness at a time when multiple respiratory viruses are likely to circulate. Several types of vaccines targeting different populations are in development today and two are licensed in high-income countries for use in older adult populations.</a:t>
            </a:r>
          </a:p>
          <a:p>
            <a:endParaRPr lang="en-US"/>
          </a:p>
        </p:txBody>
      </p:sp>
      <p:sp>
        <p:nvSpPr>
          <p:cNvPr id="4" name="Slide Number Placeholder 3"/>
          <p:cNvSpPr>
            <a:spLocks noGrp="1"/>
          </p:cNvSpPr>
          <p:nvPr>
            <p:ph type="sldNum" sz="quarter" idx="5"/>
          </p:nvPr>
        </p:nvSpPr>
        <p:spPr/>
        <p:txBody>
          <a:bodyPr/>
          <a:lstStyle/>
          <a:p>
            <a:fld id="{B546E916-4D7B-4508-A6E7-84E1AFE18C93}" type="slidenum">
              <a:rPr lang="en-US" smtClean="0"/>
              <a:t>13</a:t>
            </a:fld>
            <a:endParaRPr lang="en-US"/>
          </a:p>
        </p:txBody>
      </p:sp>
    </p:spTree>
    <p:extLst>
      <p:ext uri="{BB962C8B-B14F-4D97-AF65-F5344CB8AC3E}">
        <p14:creationId xmlns:p14="http://schemas.microsoft.com/office/powerpoint/2010/main" val="15043446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In May 2023, the U.S. Food and Drug Administration (FDA) approved the first vaccines for prevention of respiratory syncytial virus (RSV)-associated lower respiratory tract disease (or, LRTD) in adults ages 60 years and older. </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RSVPreF3, trade name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Arexvy</a:t>
            </a:r>
            <a:r>
              <a:rPr lang="en-US" sz="1800" dirty="0">
                <a:effectLst/>
                <a:latin typeface="Calibri" panose="020F0502020204030204" pitchFamily="34" charset="0"/>
                <a:ea typeface="Calibri" panose="020F0502020204030204" pitchFamily="34" charset="0"/>
                <a:cs typeface="Times New Roman" panose="02020603050405020304" pitchFamily="18" charset="0"/>
              </a:rPr>
              <a:t>, manufactured by GlaxoSmithKline [GSK]) </a:t>
            </a:r>
          </a:p>
          <a:p>
            <a:pPr marL="342900" marR="0" lvl="0" indent="-342900">
              <a:lnSpc>
                <a:spcPct val="107000"/>
              </a:lnSpc>
              <a:spcBef>
                <a:spcPts val="0"/>
              </a:spcBef>
              <a:spcAft>
                <a:spcPts val="800"/>
              </a:spcAft>
              <a:buFont typeface="Symbol" panose="05050102010706020507" pitchFamily="18" charset="2"/>
              <a:buChar char=""/>
            </a:pPr>
            <a:r>
              <a:rPr lang="en-US" sz="1800" dirty="0" err="1">
                <a:effectLst/>
                <a:latin typeface="Calibri" panose="020F0502020204030204" pitchFamily="34" charset="0"/>
                <a:ea typeface="Calibri" panose="020F0502020204030204" pitchFamily="34" charset="0"/>
                <a:cs typeface="Times New Roman" panose="02020603050405020304" pitchFamily="18" charset="0"/>
              </a:rPr>
              <a:t>RSVpreF</a:t>
            </a:r>
            <a:r>
              <a:rPr lang="en-US" sz="1800" dirty="0">
                <a:effectLst/>
                <a:latin typeface="Calibri" panose="020F0502020204030204" pitchFamily="34" charset="0"/>
                <a:ea typeface="Calibri" panose="020F0502020204030204" pitchFamily="34" charset="0"/>
                <a:cs typeface="Times New Roman" panose="02020603050405020304" pitchFamily="18" charset="0"/>
              </a:rPr>
              <a:t>, trade name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Abrysvo</a:t>
            </a:r>
            <a:r>
              <a:rPr lang="en-US" sz="1800" dirty="0">
                <a:effectLst/>
                <a:latin typeface="Calibri" panose="020F0502020204030204" pitchFamily="34" charset="0"/>
                <a:ea typeface="Calibri" panose="020F0502020204030204" pitchFamily="34" charset="0"/>
                <a:cs typeface="Times New Roman" panose="02020603050405020304" pitchFamily="18" charset="0"/>
              </a:rPr>
              <a:t>, manufactured by Pfizer, Inc </a:t>
            </a:r>
          </a:p>
          <a:p>
            <a:pPr marL="342900" marR="0" lvl="0" indent="-342900">
              <a:lnSpc>
                <a:spcPct val="107000"/>
              </a:lnSpc>
              <a:spcBef>
                <a:spcPts val="0"/>
              </a:spcBef>
              <a:spcAft>
                <a:spcPts val="800"/>
              </a:spcAft>
              <a:buFont typeface="Symbol" panose="05050102010706020507" pitchFamily="18" charset="2"/>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800"/>
              </a:spcAft>
              <a:buFont typeface="Symbol" panose="05050102010706020507" pitchFamily="18" charset="2"/>
              <a:buNone/>
            </a:pPr>
            <a:r>
              <a:rPr lang="en-US" sz="1800">
                <a:effectLst/>
                <a:latin typeface="Calibri" panose="020F0502020204030204" pitchFamily="34" charset="0"/>
                <a:ea typeface="Calibri" panose="020F0502020204030204" pitchFamily="34" charset="0"/>
                <a:cs typeface="Times New Roman" panose="02020603050405020304" pitchFamily="18" charset="0"/>
              </a:rPr>
              <a:t>Both products are now also approved in Europe.</a:t>
            </a:r>
          </a:p>
          <a:p>
            <a:endParaRPr lang="en-US"/>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Both vaccines:</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Are recombinant prefusion F protein vaccines. Instead of the entire pathogen, subunit vaccines include only the components, or antigens, that best stimulate the immune system.</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Are administered as a single dose. At this time, only 1 dose is recommended.</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n-US" sz="1800" dirty="0">
                <a:effectLst/>
                <a:latin typeface="Segoe UI" panose="020B0502040204020203" pitchFamily="34" charset="0"/>
              </a:rPr>
              <a:t>For both vaccines, supplied vials contain only single doses of product (lyophilized powder or diluent). GSK provides 10-dose kits (i.e., 10 pairs of vials). Pfizer provides 1-, 5-, and 10-dose kits</a:t>
            </a:r>
            <a:endParaRPr lang="en-US" sz="1800" dirty="0">
              <a:effectLst/>
              <a:latin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Should be administered as a dose volume of 0.5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mL.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Require reconstitution. In other words, there will be a lyophilized, or powder component, and a diluent, or liquid component, that must be mixed prior to administration.</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Should be administered intramuscularly into the deltoid muscle of the upper arm. If the deltoid muscle cannot be used, the anterolateral thigh is an alternative injection site.</a:t>
            </a:r>
          </a:p>
          <a:p>
            <a:endParaRPr lang="en-US" dirty="0"/>
          </a:p>
        </p:txBody>
      </p:sp>
      <p:sp>
        <p:nvSpPr>
          <p:cNvPr id="4" name="Slide Number Placeholder 3"/>
          <p:cNvSpPr>
            <a:spLocks noGrp="1"/>
          </p:cNvSpPr>
          <p:nvPr>
            <p:ph type="sldNum" sz="quarter" idx="5"/>
          </p:nvPr>
        </p:nvSpPr>
        <p:spPr/>
        <p:txBody>
          <a:bodyPr/>
          <a:lstStyle/>
          <a:p>
            <a:fld id="{B546E916-4D7B-4508-A6E7-84E1AFE18C93}" type="slidenum">
              <a:rPr lang="en-US" smtClean="0"/>
              <a:t>14</a:t>
            </a:fld>
            <a:endParaRPr lang="en-US"/>
          </a:p>
        </p:txBody>
      </p:sp>
    </p:spTree>
    <p:extLst>
      <p:ext uri="{BB962C8B-B14F-4D97-AF65-F5344CB8AC3E}">
        <p14:creationId xmlns:p14="http://schemas.microsoft.com/office/powerpoint/2010/main" val="34348936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Calibri" panose="020F0502020204030204" pitchFamily="34" charset="0"/>
                <a:ea typeface="Calibri" panose="020F0502020204030204" pitchFamily="34" charset="0"/>
                <a:cs typeface="Times New Roman" panose="02020603050405020304" pitchFamily="18" charset="0"/>
              </a:rPr>
              <a:t>Overall, both vaccines were generally well-tolerated with an acceptable safety profile in clinical trials</a:t>
            </a:r>
          </a:p>
          <a:p>
            <a:endParaRPr lang="en-US"/>
          </a:p>
          <a:p>
            <a:r>
              <a:rPr lang="en-US"/>
              <a:t>In adults ages 60 and older, both vaccines had similar and high vaccine efficacy against symptomatic lower respiratory tract disease.</a:t>
            </a:r>
          </a:p>
          <a:p>
            <a:endParaRPr lang="en-US" sz="1200" b="1">
              <a:solidFill>
                <a:srgbClr val="542D62"/>
              </a:solidFill>
            </a:endParaRPr>
          </a:p>
          <a:p>
            <a:r>
              <a:rPr lang="en-US" sz="1200">
                <a:solidFill>
                  <a:srgbClr val="000000"/>
                </a:solidFill>
              </a:rPr>
              <a:t>RSV vaccination has the potential to prevent considerable morbidity from RSV disease among older adults, particularly in those with chronic medical conditions and those who are frail.</a:t>
            </a:r>
            <a:endParaRPr lang="en-US" sz="120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B546E916-4D7B-4508-A6E7-84E1AFE18C93}" type="slidenum">
              <a:rPr lang="en-US" smtClean="0"/>
              <a:t>15</a:t>
            </a:fld>
            <a:endParaRPr lang="en-US"/>
          </a:p>
        </p:txBody>
      </p:sp>
    </p:spTree>
    <p:extLst>
      <p:ext uri="{BB962C8B-B14F-4D97-AF65-F5344CB8AC3E}">
        <p14:creationId xmlns:p14="http://schemas.microsoft.com/office/powerpoint/2010/main" val="13284530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In adults ages 60 and older, both vaccines had similar and high vaccine efficacy against symptomatic lower respiratory tract disease in Phase 3 clinical evaluation. The Phase 3 studies for both vaccines were conducted in multiple countries, most of which were high-income countries, but some LMICs were included.</a:t>
            </a:r>
          </a:p>
          <a:p>
            <a:pPr marL="171450" indent="-171450">
              <a:buFont typeface="Arial" panose="020B0604020202020204" pitchFamily="34" charset="0"/>
              <a:buChar char="•"/>
            </a:pPr>
            <a:r>
              <a:rPr lang="en-US" sz="1200" dirty="0"/>
              <a:t>GSK’s adjuvanted RSVPreF3 (74.5%) and Pfizer’s bivalent </a:t>
            </a:r>
            <a:r>
              <a:rPr lang="en-US" sz="1200" dirty="0" err="1"/>
              <a:t>RSVpreF</a:t>
            </a:r>
            <a:r>
              <a:rPr lang="en-US" sz="1200" dirty="0"/>
              <a:t> (84.4%) vaccines both have demonstrated </a:t>
            </a:r>
            <a:r>
              <a:rPr lang="en-US" sz="1200" b="0" dirty="0">
                <a:solidFill>
                  <a:srgbClr val="542D62"/>
                </a:solidFill>
              </a:rPr>
              <a:t>significant efficacy against lower respiratory tract illness caused by RSV among older adults over at least two seasons.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rgbClr val="542D62"/>
                </a:solidFill>
                <a:effectLst/>
                <a:highlight>
                  <a:srgbClr val="FFFF00"/>
                </a:highlight>
                <a:latin typeface="+mn-lt"/>
                <a:ea typeface="+mn-ea"/>
                <a:cs typeface="+mn-cs"/>
              </a:rPr>
              <a:t>Of note, the two manufacturers (GSK and Pfizer) defined Season 2 differently. GSK’s trial included an average of 4 months of additional follow up time per participant compared with Pfizer’s trial, and Pfizer’s trial defined Season 2 as beginning immediately after the end of Season 1. Those differences may explain the apparent difference in waning between the two vaccines.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rgbClr val="542D62"/>
                </a:solidFill>
                <a:effectLst/>
                <a:highlight>
                  <a:srgbClr val="FFFF00"/>
                </a:highlight>
                <a:latin typeface="+mn-lt"/>
                <a:ea typeface="+mn-ea"/>
                <a:cs typeface="+mn-cs"/>
              </a:rPr>
              <a:t>Furthermore, each clinical trial used a different case definition for lower respiratory tract disease, so the efficacy results cannot be compared across trials.</a:t>
            </a:r>
          </a:p>
          <a:p>
            <a:pPr marL="171450" lvl="0" indent="-171450">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Overall, both vaccines were generally well-tolerated with an acceptable safety profile in clinical trials.</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B546E916-4D7B-4508-A6E7-84E1AFE18C93}" type="slidenum">
              <a:rPr lang="en-US" smtClean="0"/>
              <a:t>16</a:t>
            </a:fld>
            <a:endParaRPr lang="en-US"/>
          </a:p>
        </p:txBody>
      </p:sp>
    </p:spTree>
    <p:extLst>
      <p:ext uri="{BB962C8B-B14F-4D97-AF65-F5344CB8AC3E}">
        <p14:creationId xmlns:p14="http://schemas.microsoft.com/office/powerpoint/2010/main" val="6264171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Generally </a:t>
            </a:r>
            <a:r>
              <a:rPr lang="en-US" sz="1800" dirty="0">
                <a:solidFill>
                  <a:srgbClr val="542D62"/>
                </a:solidFill>
              </a:rPr>
              <a:t>well-tolerated</a:t>
            </a:r>
            <a:r>
              <a:rPr lang="en-US" sz="1800" dirty="0"/>
              <a:t> </a:t>
            </a:r>
          </a:p>
          <a:p>
            <a:r>
              <a:rPr lang="en-US" sz="1800" dirty="0"/>
              <a:t>Most common side effects </a:t>
            </a:r>
            <a:r>
              <a:rPr lang="en-US" sz="1800" dirty="0">
                <a:solidFill>
                  <a:srgbClr val="542D62"/>
                </a:solidFill>
              </a:rPr>
              <a:t>are similar to other vaccines</a:t>
            </a:r>
          </a:p>
          <a:p>
            <a:pPr lvl="1"/>
            <a:r>
              <a:rPr lang="en-US" sz="1600" dirty="0">
                <a:solidFill>
                  <a:srgbClr val="542D62"/>
                </a:solidFill>
              </a:rPr>
              <a:t>Pain at injection site</a:t>
            </a:r>
          </a:p>
          <a:p>
            <a:pPr lvl="1"/>
            <a:r>
              <a:rPr lang="en-US" sz="1600" dirty="0">
                <a:solidFill>
                  <a:srgbClr val="542D62"/>
                </a:solidFill>
              </a:rPr>
              <a:t>Fatigue</a:t>
            </a:r>
          </a:p>
          <a:p>
            <a:pPr lvl="1"/>
            <a:r>
              <a:rPr lang="en-US" sz="1600" dirty="0">
                <a:solidFill>
                  <a:srgbClr val="542D62"/>
                </a:solidFill>
              </a:rPr>
              <a:t>Headache</a:t>
            </a:r>
          </a:p>
          <a:p>
            <a:pPr lvl="1"/>
            <a:r>
              <a:rPr lang="en-US" sz="1600" dirty="0">
                <a:solidFill>
                  <a:srgbClr val="542D62"/>
                </a:solidFill>
              </a:rPr>
              <a:t>Muscle Pain</a:t>
            </a:r>
          </a:p>
          <a:p>
            <a:pPr lvl="1"/>
            <a:r>
              <a:rPr lang="en-US" sz="1600" dirty="0">
                <a:solidFill>
                  <a:srgbClr val="542D62"/>
                </a:solidFill>
              </a:rPr>
              <a:t>Joint Pain</a:t>
            </a:r>
          </a:p>
          <a:p>
            <a:r>
              <a:rPr lang="en-US" sz="1800" dirty="0">
                <a:highlight>
                  <a:srgbClr val="FFFF00"/>
                </a:highlight>
              </a:rPr>
              <a:t>Early safety monitoring data from the U.S. suggest an increased rate of Guillain-Barré syndrome after RSV vaccination in adults aged ≥60 years, but additional analyses are needed to further assess this potential risk.</a:t>
            </a:r>
          </a:p>
          <a:p>
            <a:r>
              <a:rPr lang="en-US" sz="1800" dirty="0">
                <a:highlight>
                  <a:srgbClr val="FFFF00"/>
                </a:highlight>
              </a:rPr>
              <a:t>However, the benefits of RSV vaccination are estimated to outweigh potential risks.</a:t>
            </a:r>
          </a:p>
          <a:p>
            <a:endParaRPr lang="en-US" sz="1800" dirty="0">
              <a:highlight>
                <a:srgbClr val="FFFF00"/>
              </a:highlight>
            </a:endParaRPr>
          </a:p>
          <a:p>
            <a:r>
              <a:rPr lang="en-US" sz="1800" dirty="0">
                <a:highlight>
                  <a:srgbClr val="FFFF00"/>
                </a:highlight>
              </a:rPr>
              <a:t>Guillain-Barré syndrome (GBS)</a:t>
            </a:r>
          </a:p>
          <a:p>
            <a:pPr lvl="1"/>
            <a:r>
              <a:rPr lang="en-US" sz="1600" dirty="0">
                <a:highlight>
                  <a:srgbClr val="FFFF00"/>
                </a:highlight>
              </a:rPr>
              <a:t>In pre-licensure studies of RSVPreF3 (</a:t>
            </a:r>
            <a:r>
              <a:rPr lang="en-US" sz="1600" dirty="0" err="1">
                <a:highlight>
                  <a:srgbClr val="FFFF00"/>
                </a:highlight>
              </a:rPr>
              <a:t>Arexvy</a:t>
            </a:r>
            <a:r>
              <a:rPr lang="en-US" sz="1600" dirty="0">
                <a:highlight>
                  <a:srgbClr val="FFFF00"/>
                </a:highlight>
              </a:rPr>
              <a:t>, GSK), among 18,304 vaccine recipients aged ≥60 years, 1 case of GBS was observed within 42 days of vaccination.</a:t>
            </a:r>
          </a:p>
          <a:p>
            <a:pPr lvl="1"/>
            <a:r>
              <a:rPr lang="en-US" sz="1600" dirty="0">
                <a:highlight>
                  <a:srgbClr val="FFFF00"/>
                </a:highlight>
              </a:rPr>
              <a:t>In pre-licensure studies of </a:t>
            </a:r>
            <a:r>
              <a:rPr lang="en-US" sz="1600" dirty="0" err="1">
                <a:highlight>
                  <a:srgbClr val="FFFF00"/>
                </a:highlight>
              </a:rPr>
              <a:t>RSVpreF</a:t>
            </a:r>
            <a:r>
              <a:rPr lang="en-US" sz="1600" dirty="0">
                <a:highlight>
                  <a:srgbClr val="FFFF00"/>
                </a:highlight>
              </a:rPr>
              <a:t> (</a:t>
            </a:r>
            <a:r>
              <a:rPr lang="en-US" sz="1600" dirty="0" err="1">
                <a:highlight>
                  <a:srgbClr val="FFFF00"/>
                </a:highlight>
              </a:rPr>
              <a:t>Abrysvo</a:t>
            </a:r>
            <a:r>
              <a:rPr lang="en-US" sz="1600" dirty="0">
                <a:highlight>
                  <a:srgbClr val="FFFF00"/>
                </a:highlight>
              </a:rPr>
              <a:t>, Pfizer, Inc.), among 20,255 vaccine recipients aged ≥60 years, 2 cases of GBS were observed within 42 days of vaccination.</a:t>
            </a:r>
          </a:p>
          <a:p>
            <a:pPr lvl="1"/>
            <a:r>
              <a:rPr lang="en-US" sz="1600" dirty="0">
                <a:highlight>
                  <a:srgbClr val="FFFF00"/>
                </a:highlight>
              </a:rPr>
              <a:t>Early safety monitoring data from the U.S. suggest an increased rate of GBS after RSV vaccination in adults aged ≥60 years, but additional analyses are needed to further assess this potential risk.</a:t>
            </a:r>
          </a:p>
          <a:p>
            <a:pPr lvl="1"/>
            <a:r>
              <a:rPr lang="en-US" sz="1600" dirty="0">
                <a:highlight>
                  <a:srgbClr val="FFFF00"/>
                </a:highlight>
              </a:rPr>
              <a:t>However, the benefits of RSV vaccination are estimated to outweigh potential GBS risk.</a:t>
            </a:r>
          </a:p>
          <a:p>
            <a:r>
              <a:rPr lang="en-US" sz="1800" dirty="0">
                <a:highlight>
                  <a:srgbClr val="FFFF00"/>
                </a:highlight>
              </a:rPr>
              <a:t>An imbalance was observed in the small number of atrial fibrillation (an irregular and often very rapid heart rhythm) events in clinical trials; more cases among recipients of both vaccines, compared with placebo recipients. Additional analyses are needed to evaluate risk of atrial fibrillation after RSV vaccination.</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546E916-4D7B-4508-A6E7-84E1AFE18C93}" type="slidenum">
              <a:rPr lang="en-US" smtClean="0"/>
              <a:t>17</a:t>
            </a:fld>
            <a:endParaRPr lang="en-US"/>
          </a:p>
        </p:txBody>
      </p:sp>
    </p:spTree>
    <p:extLst>
      <p:ext uri="{BB962C8B-B14F-4D97-AF65-F5344CB8AC3E}">
        <p14:creationId xmlns:p14="http://schemas.microsoft.com/office/powerpoint/2010/main" val="5805537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546E916-4D7B-4508-A6E7-84E1AFE18C93}" type="slidenum">
              <a:rPr lang="en-US" smtClean="0"/>
              <a:t>18</a:t>
            </a:fld>
            <a:endParaRPr lang="en-US"/>
          </a:p>
        </p:txBody>
      </p:sp>
    </p:spTree>
    <p:extLst>
      <p:ext uri="{BB962C8B-B14F-4D97-AF65-F5344CB8AC3E}">
        <p14:creationId xmlns:p14="http://schemas.microsoft.com/office/powerpoint/2010/main" val="40985339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products have differences in terms of storage and handling that should be noted. </a:t>
            </a:r>
          </a:p>
        </p:txBody>
      </p:sp>
      <p:sp>
        <p:nvSpPr>
          <p:cNvPr id="4" name="Slide Number Placeholder 3"/>
          <p:cNvSpPr>
            <a:spLocks noGrp="1"/>
          </p:cNvSpPr>
          <p:nvPr>
            <p:ph type="sldNum" sz="quarter" idx="5"/>
          </p:nvPr>
        </p:nvSpPr>
        <p:spPr/>
        <p:txBody>
          <a:bodyPr/>
          <a:lstStyle/>
          <a:p>
            <a:fld id="{B546E916-4D7B-4508-A6E7-84E1AFE18C93}" type="slidenum">
              <a:rPr lang="en-US" smtClean="0"/>
              <a:t>19</a:t>
            </a:fld>
            <a:endParaRPr lang="en-US"/>
          </a:p>
        </p:txBody>
      </p:sp>
    </p:spTree>
    <p:extLst>
      <p:ext uri="{BB962C8B-B14F-4D97-AF65-F5344CB8AC3E}">
        <p14:creationId xmlns:p14="http://schemas.microsoft.com/office/powerpoint/2010/main" val="2326627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err="1">
                <a:effectLst/>
                <a:latin typeface="Calibri" panose="020F0502020204030204" pitchFamily="34" charset="0"/>
                <a:ea typeface="Calibri" panose="020F0502020204030204" pitchFamily="34" charset="0"/>
                <a:cs typeface="Times New Roman" panose="02020603050405020304" pitchFamily="18" charset="0"/>
              </a:rPr>
              <a:t>Arexvy</a:t>
            </a:r>
            <a:r>
              <a:rPr lang="en-US" sz="1800" dirty="0">
                <a:effectLst/>
                <a:latin typeface="Calibri" panose="020F0502020204030204" pitchFamily="34" charset="0"/>
                <a:ea typeface="Calibri" panose="020F0502020204030204" pitchFamily="34" charset="0"/>
                <a:cs typeface="Times New Roman" panose="02020603050405020304" pitchFamily="18" charset="0"/>
              </a:rPr>
              <a:t> is supplied in two vials that must be reconstituted prior to administration. One vial is a lyophilized antigen component and the second is a liquid diluent adjuvant suspension. You MUST use the diluent provided by the manufacturer. The product is p</a:t>
            </a:r>
            <a:r>
              <a:rPr lang="en-US" sz="2800" dirty="0"/>
              <a:t>ackaged </a:t>
            </a:r>
            <a:r>
              <a:rPr lang="en-US" sz="2800" b="1" dirty="0"/>
              <a:t>without</a:t>
            </a:r>
            <a:r>
              <a:rPr lang="en-US" sz="2800" dirty="0"/>
              <a:t> syringes or needles.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err="1">
                <a:effectLst/>
                <a:latin typeface="Calibri" panose="020F0502020204030204" pitchFamily="34" charset="0"/>
                <a:ea typeface="Calibri" panose="020F0502020204030204" pitchFamily="34" charset="0"/>
                <a:cs typeface="Times New Roman" panose="02020603050405020304" pitchFamily="18" charset="0"/>
              </a:rPr>
              <a:t>Abrysvo</a:t>
            </a:r>
            <a:r>
              <a:rPr lang="en-US" sz="1800" dirty="0">
                <a:effectLst/>
                <a:latin typeface="Calibri" panose="020F0502020204030204" pitchFamily="34" charset="0"/>
                <a:ea typeface="Calibri" panose="020F0502020204030204" pitchFamily="34" charset="0"/>
                <a:cs typeface="Times New Roman" panose="02020603050405020304" pitchFamily="18" charset="0"/>
              </a:rPr>
              <a:t> is supplied in a kit with three components: a vial of Lyophilized Antigen Component (a sterile white powder), a prefilled syringe containing Sterile Water Diluent Component, and a vial adapter. In preparation for administration, the vial adapter should be attached to the top of the vial. This is where the syringe should connect and attach for reconstitution.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effectLst/>
              <a:highlight>
                <a:srgbClr val="FFFF00"/>
              </a:highlight>
              <a:latin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546E916-4D7B-4508-A6E7-84E1AFE18C93}" type="slidenum">
              <a:rPr lang="en-US" smtClean="0"/>
              <a:t>20</a:t>
            </a:fld>
            <a:endParaRPr lang="en-US"/>
          </a:p>
        </p:txBody>
      </p:sp>
    </p:spTree>
    <p:extLst>
      <p:ext uri="{BB962C8B-B14F-4D97-AF65-F5344CB8AC3E}">
        <p14:creationId xmlns:p14="http://schemas.microsoft.com/office/powerpoint/2010/main" val="32565176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highlight>
                  <a:srgbClr val="FFFF00"/>
                </a:highlight>
                <a:latin typeface="+mn-lt"/>
              </a:rPr>
              <a:t>There are limited data available on RSV </a:t>
            </a:r>
            <a:r>
              <a:rPr lang="en-US" sz="1800" dirty="0">
                <a:highlight>
                  <a:srgbClr val="FFFF00"/>
                </a:highlight>
                <a:latin typeface="+mn-lt"/>
              </a:rPr>
              <a:t>vaccine c</a:t>
            </a:r>
            <a:r>
              <a:rPr lang="en-US" sz="1800" dirty="0">
                <a:effectLst/>
                <a:highlight>
                  <a:srgbClr val="FFFF00"/>
                </a:highlight>
                <a:latin typeface="+mn-lt"/>
              </a:rPr>
              <a:t>oadministration with other vaccines commonly recommended for older adults</a:t>
            </a:r>
          </a:p>
          <a:p>
            <a:r>
              <a:rPr lang="en-US" sz="1800" dirty="0">
                <a:effectLst/>
                <a:highlight>
                  <a:srgbClr val="FFFF00"/>
                </a:highlight>
                <a:latin typeface="+mn-lt"/>
              </a:rPr>
              <a:t>Several countries have issued differing recommendations on coadministration of RSV vaccines with other vaccines.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dirty="0">
              <a:effectLst/>
              <a:latin typeface="Segoe UI" panose="020B0502040204020203"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Segoe UI" panose="020B0502040204020203" pitchFamily="34" charset="0"/>
              </a:rPr>
              <a:t>Available data on immunogenicity of coadministration of RSV vaccines and other vaccines are currently limited.</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t>Same-day administration of RSV vaccines with influenza vaccines have generally demonstrated a non-inferior immune response, compared with separate administration on different days. However, antibody titers against both pathogens tended to be numerically lower after same-day administration. The clinical significance of this finding is unknown.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t>Data are limited on the safety of coadministration with other vaccines that might be recommended for persons in this age group, such as COVID-19 vaccines; pneumococcal vaccines; adult tetanus, diphtheria, and pertussis vaccines; and the recombinant zoster vaccine</a:t>
            </a:r>
            <a:endParaRPr lang="en-US" sz="1800" dirty="0">
              <a:effectLst/>
              <a:highlight>
                <a:srgbClr val="FFFF00"/>
              </a:highlight>
              <a:latin typeface="+mn-lt"/>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Segoe UI" panose="020B0502040204020203" pitchFamily="34" charset="0"/>
              </a:rPr>
              <a:t>Different NITAGs have differing recommendations for coadministration</a:t>
            </a:r>
            <a:endParaRPr lang="en-US" sz="1800" dirty="0">
              <a:effectLst/>
              <a:latin typeface="Arial" panose="020B0604020202020204" pitchFamily="34" charset="0"/>
            </a:endParaRP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dirty="0">
              <a:effectLst/>
              <a:latin typeface="Segoe UI" panose="020B0502040204020203" pitchFamily="34" charset="0"/>
            </a:endParaRP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dirty="0">
              <a:effectLst/>
              <a:latin typeface="Segoe UI" panose="020B0502040204020203"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So far, RSV vaccines appear to provide some protection for at least two RSV seasons in older adults. (No data are available yet on protection beyond 2 seasons.)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Additional surveillance and evaluation activities are planned to assess how long the vaccines protect against RSV and whether additional doses will be needed.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Studies are ongoing to determine whether older adults might benefit from receiving additional RSV vaccines in the future. </a:t>
            </a:r>
          </a:p>
          <a:p>
            <a:pPr marL="171450" indent="-171450">
              <a:buFont typeface="Arial" panose="020B0604020202020204" pitchFamily="34" charset="0"/>
              <a:buChar char="•"/>
            </a:pPr>
            <a:r>
              <a:rPr lang="en-US" sz="1200" dirty="0"/>
              <a:t>Limited data exist on optimal timing for vaccination</a:t>
            </a:r>
          </a:p>
          <a:p>
            <a:pPr marL="628650" lvl="1" indent="-171450">
              <a:buFont typeface="Arial" panose="020B0604020202020204" pitchFamily="34" charset="0"/>
              <a:buChar char="•"/>
            </a:pPr>
            <a:r>
              <a:rPr lang="en-US" sz="1200" dirty="0"/>
              <a:t>A best practice is to time the vaccine to precede start of RSV season</a:t>
            </a:r>
          </a:p>
          <a:p>
            <a:pPr marL="171450" indent="-171450">
              <a:buFont typeface="Arial" panose="020B0604020202020204" pitchFamily="34" charset="0"/>
              <a:buChar char="•"/>
            </a:pPr>
            <a:r>
              <a:rPr lang="en-US" sz="1200" dirty="0"/>
              <a:t>Continue to offer vaccination throughout the RSV season to eligible adults who remain unvaccinated</a:t>
            </a:r>
          </a:p>
          <a:p>
            <a:pPr marL="171450" indent="-171450">
              <a:buFont typeface="Arial" panose="020B0604020202020204" pitchFamily="34" charset="0"/>
              <a:buChar char="•"/>
            </a:pPr>
            <a:r>
              <a:rPr lang="en-US" sz="1200" dirty="0"/>
              <a:t>Implications for countries with unknown or variable seasonality need to be further explored.</a:t>
            </a:r>
          </a:p>
          <a:p>
            <a:endParaRPr lang="en-US" dirty="0"/>
          </a:p>
          <a:p>
            <a:endParaRPr lang="en-US" dirty="0"/>
          </a:p>
        </p:txBody>
      </p:sp>
      <p:sp>
        <p:nvSpPr>
          <p:cNvPr id="4" name="Slide Number Placeholder 3"/>
          <p:cNvSpPr>
            <a:spLocks noGrp="1"/>
          </p:cNvSpPr>
          <p:nvPr>
            <p:ph type="sldNum" sz="quarter" idx="5"/>
          </p:nvPr>
        </p:nvSpPr>
        <p:spPr/>
        <p:txBody>
          <a:bodyPr/>
          <a:lstStyle/>
          <a:p>
            <a:fld id="{B546E916-4D7B-4508-A6E7-84E1AFE18C93}" type="slidenum">
              <a:rPr lang="en-US" smtClean="0"/>
              <a:t>21</a:t>
            </a:fld>
            <a:endParaRPr lang="en-US"/>
          </a:p>
        </p:txBody>
      </p:sp>
    </p:spTree>
    <p:extLst>
      <p:ext uri="{BB962C8B-B14F-4D97-AF65-F5344CB8AC3E}">
        <p14:creationId xmlns:p14="http://schemas.microsoft.com/office/powerpoint/2010/main" val="3852136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9A2D67-68D5-477C-8DEF-6F5AD594CE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0690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p>
          <a:p>
            <a:pPr marL="342900" indent="-342900">
              <a:buFont typeface="Arial" panose="020B0604020202020204" pitchFamily="34" charset="0"/>
              <a:buChar char="•"/>
            </a:pPr>
            <a:r>
              <a:rPr lang="en-US" sz="2400">
                <a:solidFill>
                  <a:srgbClr val="000000"/>
                </a:solidFill>
              </a:rPr>
              <a:t>Data are limited on care seeking behaviors in older adults globally</a:t>
            </a:r>
          </a:p>
          <a:p>
            <a:pPr marL="800100" lvl="1" indent="-342900">
              <a:buFont typeface="Arial" panose="020B0604020202020204" pitchFamily="34" charset="0"/>
              <a:buChar char="•"/>
            </a:pPr>
            <a:r>
              <a:rPr lang="en-US" sz="2200">
                <a:solidFill>
                  <a:srgbClr val="000000"/>
                </a:solidFill>
              </a:rPr>
              <a:t>Older adults have limited interaction with health care system compared to other age groups due to, but not limited to, comorbidities, accessibility, health beliefs</a:t>
            </a:r>
            <a:r>
              <a:rPr lang="en-US" sz="2800" baseline="30000">
                <a:solidFill>
                  <a:srgbClr val="000000"/>
                </a:solidFill>
              </a:rPr>
              <a:t>1</a:t>
            </a:r>
            <a:endParaRPr lang="en-US" sz="2200">
              <a:solidFill>
                <a:srgbClr val="000000"/>
              </a:solidFill>
            </a:endParaRPr>
          </a:p>
          <a:p>
            <a:pPr marL="342900" indent="-342900">
              <a:buFont typeface="Arial" panose="020B0604020202020204" pitchFamily="34" charset="0"/>
              <a:buChar char="•"/>
            </a:pPr>
            <a:r>
              <a:rPr lang="en-US" sz="2400">
                <a:solidFill>
                  <a:srgbClr val="000000"/>
                </a:solidFill>
              </a:rPr>
              <a:t>Generally, despite increased risk for negative outcomes, older adults have lower rates of vaccination compared to other age groups, especially in LMICs.</a:t>
            </a:r>
            <a:endParaRPr lang="en-US" sz="2800">
              <a:solidFill>
                <a:schemeClr val="tx1"/>
              </a:solidFill>
            </a:endParaRPr>
          </a:p>
          <a:p>
            <a:pPr marL="342900" indent="-342900">
              <a:buFont typeface="Arial" panose="020B0604020202020204" pitchFamily="34" charset="0"/>
              <a:buChar char="•"/>
            </a:pPr>
            <a:r>
              <a:rPr lang="en-US" sz="2600">
                <a:solidFill>
                  <a:srgbClr val="000000"/>
                </a:solidFill>
              </a:rPr>
              <a:t>Alternative platforms or methods for vaccine delivery can be considered (e.g., targeted immunization campaigns).</a:t>
            </a:r>
          </a:p>
          <a:p>
            <a:endParaRPr lang="en-US"/>
          </a:p>
          <a:p>
            <a:endParaRPr lang="en-US"/>
          </a:p>
          <a:p>
            <a:endParaRPr lang="en-US"/>
          </a:p>
        </p:txBody>
      </p:sp>
      <p:sp>
        <p:nvSpPr>
          <p:cNvPr id="4" name="Slide Number Placeholder 3"/>
          <p:cNvSpPr>
            <a:spLocks noGrp="1"/>
          </p:cNvSpPr>
          <p:nvPr>
            <p:ph type="sldNum" sz="quarter" idx="5"/>
          </p:nvPr>
        </p:nvSpPr>
        <p:spPr/>
        <p:txBody>
          <a:bodyPr/>
          <a:lstStyle/>
          <a:p>
            <a:fld id="{B546E916-4D7B-4508-A6E7-84E1AFE18C93}" type="slidenum">
              <a:rPr lang="en-US" smtClean="0"/>
              <a:t>22</a:t>
            </a:fld>
            <a:endParaRPr lang="en-US"/>
          </a:p>
        </p:txBody>
      </p:sp>
    </p:spTree>
    <p:extLst>
      <p:ext uri="{BB962C8B-B14F-4D97-AF65-F5344CB8AC3E}">
        <p14:creationId xmlns:p14="http://schemas.microsoft.com/office/powerpoint/2010/main" val="30206096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546E916-4D7B-4508-A6E7-84E1AFE18C93}" type="slidenum">
              <a:rPr lang="en-US" smtClean="0"/>
              <a:t>23</a:t>
            </a:fld>
            <a:endParaRPr lang="en-US"/>
          </a:p>
        </p:txBody>
      </p:sp>
    </p:spTree>
    <p:extLst>
      <p:ext uri="{BB962C8B-B14F-4D97-AF65-F5344CB8AC3E}">
        <p14:creationId xmlns:p14="http://schemas.microsoft.com/office/powerpoint/2010/main" val="18724719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pathway to broader markets around the world is still being considered for RSV vaccines for older adults.</a:t>
            </a:r>
          </a:p>
          <a:p>
            <a:pPr marL="171450" indent="-171450">
              <a:buFont typeface="Arial" panose="020B0604020202020204" pitchFamily="34" charset="0"/>
              <a:buChar char="•"/>
            </a:pPr>
            <a:r>
              <a:rPr lang="en-US" dirty="0"/>
              <a:t>Therein, several considerations will affect the pathway forward, including:</a:t>
            </a:r>
          </a:p>
          <a:p>
            <a:pPr marL="628650" lvl="1" indent="-171450">
              <a:buFont typeface="Arial" panose="020B0604020202020204" pitchFamily="34" charset="0"/>
              <a:buChar char="•"/>
            </a:pPr>
            <a:r>
              <a:rPr lang="en-US" dirty="0"/>
              <a:t>What recommendations WHO’s SAGE might consider for these vaccines</a:t>
            </a:r>
          </a:p>
          <a:p>
            <a:pPr marL="628650" lvl="1" indent="-171450">
              <a:buFont typeface="Arial" panose="020B0604020202020204" pitchFamily="34" charset="0"/>
              <a:buChar char="•"/>
            </a:pPr>
            <a:r>
              <a:rPr lang="en-US" dirty="0"/>
              <a:t>Efforts to achieve WHO prequalification if UN agency procurement for old adult RSV vaccines is needed</a:t>
            </a:r>
          </a:p>
          <a:p>
            <a:pPr marL="628650" lvl="1" indent="-171450">
              <a:buFont typeface="Arial" panose="020B0604020202020204" pitchFamily="34" charset="0"/>
              <a:buChar char="•"/>
            </a:pPr>
            <a:r>
              <a:rPr lang="en-US" dirty="0"/>
              <a:t>And, national approvals for optimal use at the country level.</a:t>
            </a:r>
          </a:p>
          <a:p>
            <a:pPr marL="171450" lvl="0" indent="-171450">
              <a:buFont typeface="Arial" panose="020B0604020202020204" pitchFamily="34" charset="0"/>
              <a:buChar char="•"/>
            </a:pPr>
            <a:r>
              <a:rPr lang="en-US" dirty="0"/>
              <a:t>For now, more work is needed to further clarify and facilitate the policy and access pathways for these vaccines to become more widely available.</a:t>
            </a:r>
          </a:p>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B546E916-4D7B-4508-A6E7-84E1AFE18C93}" type="slidenum">
              <a:rPr lang="en-US" smtClean="0"/>
              <a:t>24</a:t>
            </a:fld>
            <a:endParaRPr lang="en-US"/>
          </a:p>
        </p:txBody>
      </p:sp>
    </p:spTree>
    <p:extLst>
      <p:ext uri="{BB962C8B-B14F-4D97-AF65-F5344CB8AC3E}">
        <p14:creationId xmlns:p14="http://schemas.microsoft.com/office/powerpoint/2010/main" val="41257148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indent="-285750">
              <a:lnSpc>
                <a:spcPct val="107000"/>
              </a:lnSpc>
              <a:spcBef>
                <a:spcPts val="0"/>
              </a:spcBef>
              <a:spcAft>
                <a:spcPts val="800"/>
              </a:spcAft>
              <a:buFont typeface="Arial" panose="020B0604020202020204" pitchFamily="34" charset="0"/>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RSV is a common respiratory virus that can infect people multiple times throughout life. </a:t>
            </a:r>
          </a:p>
          <a:p>
            <a:pPr marL="285750" marR="0" indent="-285750">
              <a:lnSpc>
                <a:spcPct val="107000"/>
              </a:lnSpc>
              <a:spcBef>
                <a:spcPts val="0"/>
              </a:spcBef>
              <a:spcAft>
                <a:spcPts val="800"/>
              </a:spcAft>
              <a:buFont typeface="Arial" panose="020B0604020202020204" pitchFamily="34" charset="0"/>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Although it’s a familiar viral infection to pediatricians and nurses who take care of infants and children, many clinicians are less aware that RSV is an important cause of respiratory illness in adults. </a:t>
            </a:r>
          </a:p>
          <a:p>
            <a:pPr marL="285750" marR="0" indent="-285750">
              <a:lnSpc>
                <a:spcPct val="107000"/>
              </a:lnSpc>
              <a:spcBef>
                <a:spcPts val="0"/>
              </a:spcBef>
              <a:spcAft>
                <a:spcPts val="800"/>
              </a:spcAft>
              <a:buFont typeface="Arial" panose="020B0604020202020204" pitchFamily="34" charset="0"/>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RSV infection may be mistaken for influenza, COVID-19, allergies, or the common cold because symptoms overlap with those of these other respiratory illnesses.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90C06F-62DF-8C49-9437-5B6E342092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58190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indent="-285750">
              <a:lnSpc>
                <a:spcPct val="107000"/>
              </a:lnSpc>
              <a:spcBef>
                <a:spcPts val="0"/>
              </a:spcBef>
              <a:spcAft>
                <a:spcPts val="800"/>
              </a:spcAft>
              <a:buFont typeface="Arial" panose="020B0604020202020204" pitchFamily="34" charset="0"/>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Healthy adults who get infected with RSV usually have mild or no symptoms. Symptoms are usually consistent with an upper respiratory tract infection, which can include runny nose, sore throat, cough, headache, fatigue, and fever. </a:t>
            </a:r>
          </a:p>
          <a:p>
            <a:pPr marL="285750" marR="0" indent="-285750">
              <a:lnSpc>
                <a:spcPct val="107000"/>
              </a:lnSpc>
              <a:spcBef>
                <a:spcPts val="0"/>
              </a:spcBef>
              <a:spcAft>
                <a:spcPts val="800"/>
              </a:spcAft>
              <a:buFont typeface="Arial" panose="020B0604020202020204" pitchFamily="34" charset="0"/>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However, older adults have an increased risk of becoming seriously ill from RSV infection given their weaker immune systems, especially those with underlying medical conditions </a:t>
            </a:r>
          </a:p>
          <a:p>
            <a:pPr marL="285750" marR="0" indent="-285750">
              <a:lnSpc>
                <a:spcPct val="107000"/>
              </a:lnSpc>
              <a:spcBef>
                <a:spcPts val="0"/>
              </a:spcBef>
              <a:spcAft>
                <a:spcPts val="800"/>
              </a:spcAft>
              <a:buFont typeface="Arial" panose="020B0604020202020204" pitchFamily="34" charset="0"/>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Some adults might develop a lower respiratory tract infection like pneumonia; others may experience exacerbation of existing serious medical conditions like asthma, chronic obstructive pulmonary disease, and congestive heart failure. </a:t>
            </a:r>
          </a:p>
          <a:p>
            <a:pPr marL="285750" marR="0" indent="-285750">
              <a:lnSpc>
                <a:spcPct val="107000"/>
              </a:lnSpc>
              <a:spcBef>
                <a:spcPts val="0"/>
              </a:spcBef>
              <a:spcAft>
                <a:spcPts val="800"/>
              </a:spcAft>
              <a:buFont typeface="Arial" panose="020B0604020202020204" pitchFamily="34" charset="0"/>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Severe RSV disease can lead to hospitalization and death.</a:t>
            </a:r>
          </a:p>
          <a:p>
            <a:endParaRPr lang="en-US"/>
          </a:p>
        </p:txBody>
      </p:sp>
      <p:sp>
        <p:nvSpPr>
          <p:cNvPr id="4" name="Slide Number Placeholder 3"/>
          <p:cNvSpPr>
            <a:spLocks noGrp="1"/>
          </p:cNvSpPr>
          <p:nvPr>
            <p:ph type="sldNum" sz="quarter" idx="5"/>
          </p:nvPr>
        </p:nvSpPr>
        <p:spPr/>
        <p:txBody>
          <a:bodyPr/>
          <a:lstStyle/>
          <a:p>
            <a:fld id="{B546E916-4D7B-4508-A6E7-84E1AFE18C93}" type="slidenum">
              <a:rPr lang="en-US" smtClean="0"/>
              <a:t>5</a:t>
            </a:fld>
            <a:endParaRPr lang="en-US"/>
          </a:p>
        </p:txBody>
      </p:sp>
    </p:spTree>
    <p:extLst>
      <p:ext uri="{BB962C8B-B14F-4D97-AF65-F5344CB8AC3E}">
        <p14:creationId xmlns:p14="http://schemas.microsoft.com/office/powerpoint/2010/main" val="3644445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What are the risk factors that increase an adult’s risk for severe RSV disease? </a:t>
            </a:r>
          </a:p>
          <a:p>
            <a:r>
              <a:rPr lang="en-US"/>
              <a:t>First, some chronic underlying medical conditions are associated with increased risk of severe RSV disease, which include:</a:t>
            </a:r>
          </a:p>
          <a:p>
            <a:pPr marL="0" indent="0">
              <a:buFont typeface="Arial" panose="020B0604020202020204" pitchFamily="34" charset="0"/>
              <a:buNone/>
            </a:pPr>
            <a:r>
              <a:rPr lang="en-US"/>
              <a:t>• Lung disease—for example, chronic obstructive pulmonary disease or asthma</a:t>
            </a:r>
          </a:p>
          <a:p>
            <a:pPr marL="0" indent="0">
              <a:buFont typeface="Arial" panose="020B0604020202020204" pitchFamily="34" charset="0"/>
              <a:buNone/>
            </a:pPr>
            <a:r>
              <a:rPr lang="en-US"/>
              <a:t>• Cardiovascular disease—for example, congestive heart failure or coronary artery disease</a:t>
            </a:r>
          </a:p>
          <a:p>
            <a:pPr marL="0" indent="0">
              <a:buFont typeface="Arial" panose="020B0604020202020204" pitchFamily="34" charset="0"/>
              <a:buNone/>
            </a:pPr>
            <a:r>
              <a:rPr lang="en-US"/>
              <a:t>• Moderate or severe immune compromise—for example, HIV-positivity has shown to elevate risks in high-income countries.</a:t>
            </a:r>
          </a:p>
          <a:p>
            <a:pPr marL="628650" lvl="1" indent="-171450" algn="l" defTabSz="914400" rtl="0" eaLnBrk="1" latinLnBrk="0" hangingPunct="1">
              <a:buFont typeface="Arial" panose="020B0604020202020204" pitchFamily="34" charset="0"/>
              <a:buChar char="•"/>
            </a:pPr>
            <a:r>
              <a:rPr lang="en-US" sz="1200" kern="1200">
                <a:solidFill>
                  <a:schemeClr val="tx1"/>
                </a:solidFill>
                <a:latin typeface="+mn-lt"/>
                <a:ea typeface="+mn-ea"/>
                <a:cs typeface="+mn-cs"/>
              </a:rPr>
              <a:t>Also, recipients of hematopoietic stem cell transplantation or patients taking immunosuppressive medications can have elevated risks. </a:t>
            </a:r>
          </a:p>
          <a:p>
            <a:pPr marL="628650" lvl="1" indent="-171450">
              <a:buFont typeface="Arial" panose="020B0604020202020204" pitchFamily="34" charset="0"/>
              <a:buChar char="•"/>
            </a:pPr>
            <a:r>
              <a:rPr lang="en-US"/>
              <a:t>Of note, there are many possible immunocompromising conditions. The link on this slide provides some examples, but immunocompromising conditions are not limited to these examples. </a:t>
            </a:r>
          </a:p>
          <a:p>
            <a:pPr marL="628650" lvl="1" indent="-171450">
              <a:buFont typeface="Arial" panose="020B0604020202020204" pitchFamily="34" charset="0"/>
              <a:buChar char="•"/>
            </a:pPr>
            <a:r>
              <a:rPr lang="en-US"/>
              <a:t>Determining degree of immune compromise is at the discretion of the treating provider, and factors to consider in assessing the general level of immune competence in a patient include disease severity, duration, clinical stability, complications, comorbidities, and any potentially immune-suppressing treatment.</a:t>
            </a:r>
          </a:p>
          <a:p>
            <a:pPr marL="0" indent="0">
              <a:buFont typeface="Arial" panose="020B0604020202020204" pitchFamily="34" charset="0"/>
              <a:buNone/>
            </a:pPr>
            <a:r>
              <a:rPr lang="en-US"/>
              <a:t>• Diabetes</a:t>
            </a:r>
          </a:p>
          <a:p>
            <a:pPr marL="0" indent="0">
              <a:buFont typeface="Arial" panose="020B0604020202020204" pitchFamily="34" charset="0"/>
              <a:buNone/>
            </a:pPr>
            <a:r>
              <a:rPr lang="en-US"/>
              <a:t>• Neurologic or neuromuscular conditions</a:t>
            </a:r>
          </a:p>
          <a:p>
            <a:pPr marL="0" indent="0">
              <a:buFont typeface="Arial" panose="020B0604020202020204" pitchFamily="34" charset="0"/>
              <a:buNone/>
            </a:pPr>
            <a:r>
              <a:rPr lang="en-US"/>
              <a:t>• Kidney disorders</a:t>
            </a:r>
          </a:p>
          <a:p>
            <a:pPr marL="0" indent="0">
              <a:buFont typeface="Arial" panose="020B0604020202020204" pitchFamily="34" charset="0"/>
              <a:buNone/>
            </a:pPr>
            <a:r>
              <a:rPr lang="en-US"/>
              <a:t>• Liver disorders</a:t>
            </a:r>
          </a:p>
          <a:p>
            <a:pPr marL="0" indent="0">
              <a:buFont typeface="Arial" panose="020B0604020202020204" pitchFamily="34" charset="0"/>
              <a:buNone/>
            </a:pPr>
            <a:r>
              <a:rPr lang="en-US"/>
              <a:t>• Blood disorders – e.g. sickle cell disease </a:t>
            </a:r>
          </a:p>
          <a:p>
            <a:pPr marL="0" indent="0">
              <a:buFont typeface="Arial" panose="020B0604020202020204" pitchFamily="34" charset="0"/>
              <a:buNone/>
            </a:pPr>
            <a:r>
              <a:rPr lang="en-US"/>
              <a:t>• Other underlying conditions that a health care provider determines might increase the risk for severe respiratory disease</a:t>
            </a:r>
          </a:p>
          <a:p>
            <a:endParaRPr lang="en-US"/>
          </a:p>
        </p:txBody>
      </p:sp>
      <p:sp>
        <p:nvSpPr>
          <p:cNvPr id="4" name="Slide Number Placeholder 3"/>
          <p:cNvSpPr>
            <a:spLocks noGrp="1"/>
          </p:cNvSpPr>
          <p:nvPr>
            <p:ph type="sldNum" sz="quarter" idx="5"/>
          </p:nvPr>
        </p:nvSpPr>
        <p:spPr/>
        <p:txBody>
          <a:bodyPr/>
          <a:lstStyle/>
          <a:p>
            <a:fld id="{B546E916-4D7B-4508-A6E7-84E1AFE18C93}" type="slidenum">
              <a:rPr lang="en-US" smtClean="0"/>
              <a:t>6</a:t>
            </a:fld>
            <a:endParaRPr lang="en-US"/>
          </a:p>
        </p:txBody>
      </p:sp>
    </p:spTree>
    <p:extLst>
      <p:ext uri="{BB962C8B-B14F-4D97-AF65-F5344CB8AC3E}">
        <p14:creationId xmlns:p14="http://schemas.microsoft.com/office/powerpoint/2010/main" val="27803047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In addition to underlying medical conditions, there are other factors associated with increased risk of severe RSV disease in older adults. These include:</a:t>
            </a:r>
          </a:p>
          <a:p>
            <a:pPr marL="0" marR="0">
              <a:lnSpc>
                <a:spcPct val="107000"/>
              </a:lnSpc>
              <a:spcBef>
                <a:spcPts val="0"/>
              </a:spcBef>
              <a:spcAft>
                <a:spcPts val="800"/>
              </a:spcAft>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a:t>Frailty, which is a multidimensional geriatric syndrome and reflects a state of increased vulnerability to adverse health outcomes. There is no consensus definition, and there are many clinical frailty scores in use. However, common features include unintentional weight loss, weakness, and slow walking speed (or inability to walk).</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800"/>
          </a:p>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b="0"/>
              <a:t>Definitions of advanced age can vary by country. Common definitions include 65+ or 70+, but some parts of the world may consider advanced age to be younger.</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800"/>
          </a:p>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Residence in a nursing home or other long-term care facility (LTCFs).</a:t>
            </a:r>
          </a:p>
          <a:p>
            <a:pPr marL="342900" marR="0" lvl="0" indent="-342900">
              <a:lnSpc>
                <a:spcPct val="107000"/>
              </a:lnSpc>
              <a:spcBef>
                <a:spcPts val="0"/>
              </a:spcBef>
              <a:spcAft>
                <a:spcPts val="0"/>
              </a:spcAft>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Residents may have many other risk factors, such as comorbidities, frailty, and advanced age.</a:t>
            </a:r>
          </a:p>
          <a:p>
            <a:pPr marL="342900" marR="0" lvl="0" indent="-342900">
              <a:lnSpc>
                <a:spcPct val="107000"/>
              </a:lnSpc>
              <a:spcBef>
                <a:spcPts val="0"/>
              </a:spcBef>
              <a:spcAft>
                <a:spcPts val="800"/>
              </a:spcAft>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RSV can also cause serious outbreaks in LTCFs.</a:t>
            </a:r>
          </a:p>
          <a:p>
            <a:endParaRPr lang="en-US"/>
          </a:p>
          <a:p>
            <a:r>
              <a:rPr lang="en-US"/>
              <a:t>Advanced age is also independently associated with increased risk of severe disease in older adults.</a:t>
            </a:r>
          </a:p>
        </p:txBody>
      </p:sp>
      <p:sp>
        <p:nvSpPr>
          <p:cNvPr id="4" name="Slide Number Placeholder 3"/>
          <p:cNvSpPr>
            <a:spLocks noGrp="1"/>
          </p:cNvSpPr>
          <p:nvPr>
            <p:ph type="sldNum" sz="quarter" idx="5"/>
          </p:nvPr>
        </p:nvSpPr>
        <p:spPr/>
        <p:txBody>
          <a:bodyPr/>
          <a:lstStyle/>
          <a:p>
            <a:fld id="{B546E916-4D7B-4508-A6E7-84E1AFE18C93}" type="slidenum">
              <a:rPr lang="en-US" smtClean="0"/>
              <a:t>7</a:t>
            </a:fld>
            <a:endParaRPr lang="en-US"/>
          </a:p>
        </p:txBody>
      </p:sp>
    </p:spTree>
    <p:extLst>
      <p:ext uri="{BB962C8B-B14F-4D97-AF65-F5344CB8AC3E}">
        <p14:creationId xmlns:p14="http://schemas.microsoft.com/office/powerpoint/2010/main" val="40660680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indent="-285750">
              <a:lnSpc>
                <a:spcPct val="107000"/>
              </a:lnSpc>
              <a:spcBef>
                <a:spcPts val="0"/>
              </a:spcBef>
              <a:spcAft>
                <a:spcPts val="800"/>
              </a:spcAft>
              <a:buFont typeface="Arial" panose="020B0604020202020204" pitchFamily="34" charset="0"/>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It may be difficult to differentiate RSV from other infections based on symptoms alone. </a:t>
            </a:r>
          </a:p>
          <a:p>
            <a:pPr marL="285750" marR="0" indent="-285750">
              <a:lnSpc>
                <a:spcPct val="107000"/>
              </a:lnSpc>
              <a:spcBef>
                <a:spcPts val="0"/>
              </a:spcBef>
              <a:spcAft>
                <a:spcPts val="800"/>
              </a:spcAft>
              <a:buFont typeface="Arial" panose="020B0604020202020204" pitchFamily="34" charset="0"/>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Clinical symptoms of RSV are nonspecific and can overlap with other viral respiratory infections, as well as some bacterial infections. </a:t>
            </a:r>
          </a:p>
          <a:p>
            <a:pPr marL="285750" marR="0" indent="-285750">
              <a:lnSpc>
                <a:spcPct val="107000"/>
              </a:lnSpc>
              <a:spcBef>
                <a:spcPts val="0"/>
              </a:spcBef>
              <a:spcAft>
                <a:spcPts val="800"/>
              </a:spcAft>
              <a:buFont typeface="Arial" panose="020B0604020202020204" pitchFamily="34" charset="0"/>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Several types of laboratory tests are available for confirming RSV infection. These tests may be performed on upper and lower respiratory specimens.</a:t>
            </a:r>
          </a:p>
          <a:p>
            <a:pPr marL="285750" marR="0" indent="-285750">
              <a:lnSpc>
                <a:spcPct val="107000"/>
              </a:lnSpc>
              <a:spcBef>
                <a:spcPts val="0"/>
              </a:spcBef>
              <a:spcAft>
                <a:spcPts val="800"/>
              </a:spcAft>
              <a:buFont typeface="Arial" panose="020B0604020202020204" pitchFamily="34" charset="0"/>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When thinking about the adult population, real-time reverse transcriptase-polymerase chain reaction (</a:t>
            </a:r>
            <a:r>
              <a:rPr lang="en-US" sz="1800" err="1">
                <a:effectLst/>
                <a:latin typeface="Calibri" panose="020F0502020204030204" pitchFamily="34" charset="0"/>
                <a:ea typeface="Calibri" panose="020F0502020204030204" pitchFamily="34" charset="0"/>
                <a:cs typeface="Times New Roman" panose="02020603050405020304" pitchFamily="18" charset="0"/>
              </a:rPr>
              <a:t>rRT</a:t>
            </a:r>
            <a:r>
              <a:rPr lang="en-US" sz="1800">
                <a:effectLst/>
                <a:latin typeface="Calibri" panose="020F0502020204030204" pitchFamily="34" charset="0"/>
                <a:ea typeface="Calibri" panose="020F0502020204030204" pitchFamily="34" charset="0"/>
                <a:cs typeface="Times New Roman" panose="02020603050405020304" pitchFamily="18" charset="0"/>
              </a:rPr>
              <a:t>-PCR) assays should be used to test for RSV. </a:t>
            </a:r>
            <a:r>
              <a:rPr lang="en-US" sz="1800" b="0">
                <a:effectLst/>
                <a:latin typeface="Calibri" panose="020F0502020204030204" pitchFamily="34" charset="0"/>
                <a:ea typeface="Calibri" panose="020F0502020204030204" pitchFamily="34" charset="0"/>
                <a:cs typeface="Times New Roman" panose="02020603050405020304" pitchFamily="18" charset="0"/>
              </a:rPr>
              <a:t>These are tests also used broadly for influenza and COVID-19. </a:t>
            </a:r>
          </a:p>
          <a:p>
            <a:pPr marL="742950" marR="0" lvl="1" indent="-285750">
              <a:lnSpc>
                <a:spcPct val="107000"/>
              </a:lnSpc>
              <a:spcBef>
                <a:spcPts val="0"/>
              </a:spcBef>
              <a:spcAft>
                <a:spcPts val="800"/>
              </a:spcAft>
              <a:buFont typeface="Arial" panose="020B0604020202020204" pitchFamily="34" charset="0"/>
              <a:buChar char="•"/>
            </a:pPr>
            <a:r>
              <a:rPr lang="en-US" sz="1800" b="0">
                <a:effectLst/>
                <a:latin typeface="Calibri" panose="020F0502020204030204" pitchFamily="34" charset="0"/>
                <a:ea typeface="Calibri" panose="020F0502020204030204" pitchFamily="34" charset="0"/>
                <a:cs typeface="Times New Roman" panose="02020603050405020304" pitchFamily="18" charset="0"/>
              </a:rPr>
              <a:t>The sensitivity of these assays, though not perfect, exceeds the sensitivity of virus isolation and antigen detection methods. </a:t>
            </a:r>
          </a:p>
          <a:p>
            <a:pPr marL="742950" marR="0" lvl="1" indent="-285750">
              <a:lnSpc>
                <a:spcPct val="107000"/>
              </a:lnSpc>
              <a:spcBef>
                <a:spcPts val="0"/>
              </a:spcBef>
              <a:spcAft>
                <a:spcPts val="800"/>
              </a:spcAft>
              <a:buFont typeface="Arial" panose="020B0604020202020204" pitchFamily="34" charset="0"/>
              <a:buChar char="•"/>
            </a:pPr>
            <a:r>
              <a:rPr lang="en-US" sz="1800" b="0" err="1">
                <a:effectLst/>
                <a:latin typeface="Calibri" panose="020F0502020204030204" pitchFamily="34" charset="0"/>
                <a:ea typeface="Calibri" panose="020F0502020204030204" pitchFamily="34" charset="0"/>
                <a:cs typeface="Times New Roman" panose="02020603050405020304" pitchFamily="18" charset="0"/>
              </a:rPr>
              <a:t>rRT</a:t>
            </a:r>
            <a:r>
              <a:rPr lang="en-US" sz="1800" b="0">
                <a:effectLst/>
                <a:latin typeface="Calibri" panose="020F0502020204030204" pitchFamily="34" charset="0"/>
                <a:ea typeface="Calibri" panose="020F0502020204030204" pitchFamily="34" charset="0"/>
                <a:cs typeface="Times New Roman" panose="02020603050405020304" pitchFamily="18" charset="0"/>
              </a:rPr>
              <a:t>-PCR involve either </a:t>
            </a:r>
            <a:r>
              <a:rPr lang="en-US" sz="1800" b="0" err="1">
                <a:effectLst/>
                <a:latin typeface="Calibri" panose="020F0502020204030204" pitchFamily="34" charset="0"/>
                <a:ea typeface="Calibri" panose="020F0502020204030204" pitchFamily="34" charset="0"/>
                <a:cs typeface="Times New Roman" panose="02020603050405020304" pitchFamily="18" charset="0"/>
              </a:rPr>
              <a:t>nasopharygeal</a:t>
            </a:r>
            <a:r>
              <a:rPr lang="en-US" sz="1800" b="0">
                <a:effectLst/>
                <a:latin typeface="Calibri" panose="020F0502020204030204" pitchFamily="34" charset="0"/>
                <a:ea typeface="Calibri" panose="020F0502020204030204" pitchFamily="34" charset="0"/>
                <a:cs typeface="Times New Roman" panose="02020603050405020304" pitchFamily="18" charset="0"/>
              </a:rPr>
              <a:t> or nasal swabs.</a:t>
            </a:r>
          </a:p>
          <a:p>
            <a:pPr marL="742950" marR="0" lvl="1" indent="-285750">
              <a:lnSpc>
                <a:spcPct val="107000"/>
              </a:lnSpc>
              <a:spcBef>
                <a:spcPts val="0"/>
              </a:spcBef>
              <a:spcAft>
                <a:spcPts val="800"/>
              </a:spcAft>
              <a:buFont typeface="Arial" panose="020B0604020202020204" pitchFamily="34" charset="0"/>
              <a:buChar char="•"/>
            </a:pPr>
            <a:r>
              <a:rPr lang="en-US" sz="1800" b="0">
                <a:effectLst/>
                <a:latin typeface="Calibri" panose="020F0502020204030204" pitchFamily="34" charset="0"/>
                <a:ea typeface="Calibri" panose="020F0502020204030204" pitchFamily="34" charset="0"/>
                <a:cs typeface="Times New Roman" panose="02020603050405020304" pitchFamily="18" charset="0"/>
              </a:rPr>
              <a:t>More information is needed on the extent to which </a:t>
            </a:r>
            <a:r>
              <a:rPr lang="en-US" sz="1800" b="0" err="1">
                <a:effectLst/>
                <a:latin typeface="Calibri" panose="020F0502020204030204" pitchFamily="34" charset="0"/>
                <a:ea typeface="Calibri" panose="020F0502020204030204" pitchFamily="34" charset="0"/>
                <a:cs typeface="Times New Roman" panose="02020603050405020304" pitchFamily="18" charset="0"/>
              </a:rPr>
              <a:t>rRT</a:t>
            </a:r>
            <a:r>
              <a:rPr lang="en-US" sz="1800" b="0">
                <a:effectLst/>
                <a:latin typeface="Calibri" panose="020F0502020204030204" pitchFamily="34" charset="0"/>
                <a:ea typeface="Calibri" panose="020F0502020204030204" pitchFamily="34" charset="0"/>
                <a:cs typeface="Times New Roman" panose="02020603050405020304" pitchFamily="18" charset="0"/>
              </a:rPr>
              <a:t>-PCR testing is done for RSV overall, especially in LMICs.</a:t>
            </a:r>
          </a:p>
          <a:p>
            <a:pPr marL="285750" marR="0" lvl="0" indent="-285750">
              <a:lnSpc>
                <a:spcPct val="107000"/>
              </a:lnSpc>
              <a:spcBef>
                <a:spcPts val="0"/>
              </a:spcBef>
              <a:spcAft>
                <a:spcPts val="800"/>
              </a:spcAft>
              <a:buFont typeface="Arial" panose="020B0604020202020204" pitchFamily="34" charset="0"/>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Antigen tests are not sensitive for this population because they may have lower viral loads in their respiratory specimens. </a:t>
            </a:r>
          </a:p>
        </p:txBody>
      </p:sp>
      <p:sp>
        <p:nvSpPr>
          <p:cNvPr id="4" name="Slide Number Placeholder 3"/>
          <p:cNvSpPr>
            <a:spLocks noGrp="1"/>
          </p:cNvSpPr>
          <p:nvPr>
            <p:ph type="sldNum" sz="quarter" idx="5"/>
          </p:nvPr>
        </p:nvSpPr>
        <p:spPr/>
        <p:txBody>
          <a:bodyPr/>
          <a:lstStyle/>
          <a:p>
            <a:fld id="{B546E916-4D7B-4508-A6E7-84E1AFE18C93}" type="slidenum">
              <a:rPr lang="en-US" smtClean="0"/>
              <a:t>8</a:t>
            </a:fld>
            <a:endParaRPr lang="en-US"/>
          </a:p>
        </p:txBody>
      </p:sp>
    </p:spTree>
    <p:extLst>
      <p:ext uri="{BB962C8B-B14F-4D97-AF65-F5344CB8AC3E}">
        <p14:creationId xmlns:p14="http://schemas.microsoft.com/office/powerpoint/2010/main" val="6860099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9A2D67-68D5-477C-8DEF-6F5AD594CE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73395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When it comes to RSV’s disease burden in older adults, it really comes down to the older you are, the higher the risk.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Although we don’t have specific data for LMICs, this graph shows the age-stratified incidence of RSV hospitalizations per 100,000 population per year in the United States.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These data are from 4 RSV seasons of surveillance in CDC’s Respiratory Syncytial Virus Hospitalization Surveillance Network (RSV-NET) network** in the United States, predating the COVID-19 pandemic.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It shows that the incidence of RSV hospitalization increases substantially with increasing age, even within the age range of adults 65 and older (shown on the right side of the figure).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r>
              <a:rPr lang="en-US" sz="2400">
                <a:solidFill>
                  <a:srgbClr val="000000"/>
                </a:solidFill>
              </a:rPr>
              <a:t>Target age groups vary across countries: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a:solidFill>
                  <a:schemeClr val="tx1"/>
                </a:solidFill>
                <a:latin typeface="+mn-lt"/>
                <a:ea typeface="+mn-ea"/>
                <a:cs typeface="+mn-cs"/>
              </a:rPr>
              <a:t>(US) Individual adults aged 60–64 years may receive a single dose of RSV vaccine, using shared clinical decision-making based on risk assessment.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a:solidFill>
                  <a:schemeClr val="tx1"/>
                </a:solidFill>
                <a:latin typeface="+mn-lt"/>
                <a:ea typeface="+mn-ea"/>
                <a:cs typeface="+mn-cs"/>
              </a:rPr>
              <a:t>(UK) Recommended for all adults aged 75+ years.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endParaRPr lang="en-US"/>
          </a:p>
          <a:p>
            <a:r>
              <a:rPr lang="en-US"/>
              <a:t>**The Respiratory Syncytial Virus Hospitalization Surveillance Network (RSV-NET) is a network  that conducts active, population-based surveillance for laboratory-confirmed RSV-associated hospitalizations in children younger than 18 years of age and adults in the United States. </a:t>
            </a:r>
          </a:p>
        </p:txBody>
      </p:sp>
      <p:sp>
        <p:nvSpPr>
          <p:cNvPr id="4" name="Slide Number Placeholder 3"/>
          <p:cNvSpPr>
            <a:spLocks noGrp="1"/>
          </p:cNvSpPr>
          <p:nvPr>
            <p:ph type="sldNum" sz="quarter" idx="5"/>
          </p:nvPr>
        </p:nvSpPr>
        <p:spPr/>
        <p:txBody>
          <a:bodyPr/>
          <a:lstStyle/>
          <a:p>
            <a:fld id="{B546E916-4D7B-4508-A6E7-84E1AFE18C93}" type="slidenum">
              <a:rPr lang="en-US" smtClean="0"/>
              <a:t>10</a:t>
            </a:fld>
            <a:endParaRPr lang="en-US"/>
          </a:p>
        </p:txBody>
      </p:sp>
    </p:spTree>
    <p:extLst>
      <p:ext uri="{BB962C8B-B14F-4D97-AF65-F5344CB8AC3E}">
        <p14:creationId xmlns:p14="http://schemas.microsoft.com/office/powerpoint/2010/main" val="15185176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w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915ED-0DD0-7F09-7EA8-32A908AEE9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B8DFE69-E7E5-7B25-F956-484278FDF0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a:extLst>
              <a:ext uri="{FF2B5EF4-FFF2-40B4-BE49-F238E27FC236}">
                <a16:creationId xmlns:a16="http://schemas.microsoft.com/office/drawing/2014/main" id="{F82B133F-43D9-A744-4760-29302776CDFF}"/>
              </a:ext>
            </a:extLst>
          </p:cNvPr>
          <p:cNvSpPr>
            <a:spLocks noGrp="1"/>
          </p:cNvSpPr>
          <p:nvPr>
            <p:ph type="ftr" sz="quarter" idx="3"/>
          </p:nvPr>
        </p:nvSpPr>
        <p:spPr>
          <a:xfrm>
            <a:off x="6866666" y="6548086"/>
            <a:ext cx="4873214" cy="173389"/>
          </a:xfrm>
          <a:prstGeom prst="rect">
            <a:avLst/>
          </a:prstGeom>
        </p:spPr>
        <p:txBody>
          <a:bodyPr vert="horz" lIns="91440" tIns="45720" rIns="91440" bIns="45720" rtlCol="0" anchor="ctr"/>
          <a:lstStyle>
            <a:lvl1pPr algn="r">
              <a:defRPr sz="800">
                <a:solidFill>
                  <a:schemeClr val="tx1">
                    <a:tint val="75000"/>
                  </a:schemeClr>
                </a:solidFill>
                <a:latin typeface="Corbel" panose="020B0503020204020204" pitchFamily="34" charset="0"/>
              </a:defRPr>
            </a:lvl1pPr>
          </a:lstStyle>
          <a:p>
            <a:endParaRPr lang="en-US"/>
          </a:p>
        </p:txBody>
      </p:sp>
    </p:spTree>
    <p:extLst>
      <p:ext uri="{BB962C8B-B14F-4D97-AF65-F5344CB8AC3E}">
        <p14:creationId xmlns:p14="http://schemas.microsoft.com/office/powerpoint/2010/main" val="23140625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ECA4C70-C22A-4975-A535-561B8EEFB01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982"/>
            <a:ext cx="12192000" cy="1130748"/>
          </a:xfrm>
          <a:prstGeom prst="rect">
            <a:avLst/>
          </a:prstGeom>
        </p:spPr>
      </p:pic>
      <p:sp>
        <p:nvSpPr>
          <p:cNvPr id="11" name="Title 1"/>
          <p:cNvSpPr>
            <a:spLocks noGrp="1"/>
          </p:cNvSpPr>
          <p:nvPr userDrawn="1">
            <p:ph type="title"/>
          </p:nvPr>
        </p:nvSpPr>
        <p:spPr>
          <a:xfrm>
            <a:off x="609600" y="1275655"/>
            <a:ext cx="10972800" cy="1155779"/>
          </a:xfrm>
          <a:prstGeom prst="rect">
            <a:avLst/>
          </a:prstGeom>
        </p:spPr>
        <p:txBody>
          <a:bodyPr/>
          <a:lstStyle>
            <a:lvl1pPr algn="l">
              <a:lnSpc>
                <a:spcPts val="4000"/>
              </a:lnSpc>
              <a:defRPr sz="3733" b="1" baseline="0">
                <a:solidFill>
                  <a:srgbClr val="0039A6"/>
                </a:solidFill>
                <a:effectLst/>
                <a:latin typeface="Calibri" pitchFamily="34" charset="0"/>
              </a:defRPr>
            </a:lvl1pPr>
          </a:lstStyle>
          <a:p>
            <a:endParaRPr lang="en-US"/>
          </a:p>
        </p:txBody>
      </p:sp>
      <p:sp>
        <p:nvSpPr>
          <p:cNvPr id="5" name="Subtitle 2"/>
          <p:cNvSpPr>
            <a:spLocks noGrp="1"/>
          </p:cNvSpPr>
          <p:nvPr userDrawn="1">
            <p:ph type="subTitle" idx="1"/>
          </p:nvPr>
        </p:nvSpPr>
        <p:spPr>
          <a:xfrm>
            <a:off x="609600" y="2748933"/>
            <a:ext cx="8534400" cy="457200"/>
          </a:xfrm>
          <a:prstGeom prst="rect">
            <a:avLst/>
          </a:prstGeom>
        </p:spPr>
        <p:txBody>
          <a:bodyPr/>
          <a:lstStyle>
            <a:lvl1pPr marL="0" indent="0" algn="l">
              <a:buNone/>
              <a:defRPr sz="2667" b="1" baseline="0">
                <a:solidFill>
                  <a:srgbClr val="0039A6"/>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a:p>
        </p:txBody>
      </p:sp>
      <p:sp>
        <p:nvSpPr>
          <p:cNvPr id="9" name="Text Placeholder 8"/>
          <p:cNvSpPr>
            <a:spLocks noGrp="1"/>
          </p:cNvSpPr>
          <p:nvPr userDrawn="1">
            <p:ph type="body" sz="quarter" idx="10"/>
          </p:nvPr>
        </p:nvSpPr>
        <p:spPr>
          <a:xfrm>
            <a:off x="609600" y="3835603"/>
            <a:ext cx="8534400" cy="1295400"/>
          </a:xfrm>
          <a:prstGeom prst="rect">
            <a:avLst/>
          </a:prstGeom>
        </p:spPr>
        <p:txBody>
          <a:bodyPr/>
          <a:lstStyle>
            <a:lvl1pPr marL="0" indent="0" algn="l">
              <a:lnSpc>
                <a:spcPts val="2667"/>
              </a:lnSpc>
              <a:buNone/>
              <a:defRPr sz="2400" baseline="0">
                <a:solidFill>
                  <a:srgbClr val="0039A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10" name="TextBox 9"/>
          <p:cNvSpPr txBox="1"/>
          <p:nvPr userDrawn="1"/>
        </p:nvSpPr>
        <p:spPr>
          <a:xfrm>
            <a:off x="609600" y="216724"/>
            <a:ext cx="9204101" cy="461665"/>
          </a:xfrm>
          <a:prstGeom prst="rect">
            <a:avLst/>
          </a:prstGeom>
          <a:noFill/>
        </p:spPr>
        <p:txBody>
          <a:bodyPr wrap="square" rtlCol="0">
            <a:spAutoFit/>
          </a:bodyPr>
          <a:lstStyle/>
          <a:p>
            <a:r>
              <a:rPr lang="en-US" sz="2400" b="1">
                <a:solidFill>
                  <a:schemeClr val="tx2">
                    <a:lumMod val="95000"/>
                  </a:schemeClr>
                </a:solidFill>
                <a:latin typeface="Calibri" panose="020F0502020204030204" pitchFamily="34" charset="0"/>
              </a:rPr>
              <a:t>Centers for Disease Control and Prevention</a:t>
            </a:r>
          </a:p>
        </p:txBody>
      </p:sp>
    </p:spTree>
    <p:extLst>
      <p:ext uri="{BB962C8B-B14F-4D97-AF65-F5344CB8AC3E}">
        <p14:creationId xmlns:p14="http://schemas.microsoft.com/office/powerpoint/2010/main" val="1504417976"/>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ATA SLIDE">
    <p:spTree>
      <p:nvGrpSpPr>
        <p:cNvPr id="1" name=""/>
        <p:cNvGrpSpPr/>
        <p:nvPr/>
      </p:nvGrpSpPr>
      <p:grpSpPr>
        <a:xfrm>
          <a:off x="0" y="0"/>
          <a:ext cx="0" cy="0"/>
          <a:chOff x="0" y="0"/>
          <a:chExt cx="0" cy="0"/>
        </a:xfrm>
      </p:grpSpPr>
      <p:grpSp>
        <p:nvGrpSpPr>
          <p:cNvPr id="7" name="Group 6"/>
          <p:cNvGrpSpPr/>
          <p:nvPr userDrawn="1"/>
        </p:nvGrpSpPr>
        <p:grpSpPr>
          <a:xfrm>
            <a:off x="0" y="6737107"/>
            <a:ext cx="12192000" cy="121584"/>
            <a:chOff x="-4727795" y="10151256"/>
            <a:chExt cx="21930367" cy="545666"/>
          </a:xfrm>
        </p:grpSpPr>
        <p:sp>
          <p:nvSpPr>
            <p:cNvPr id="8" name="Rectangle 7"/>
            <p:cNvSpPr>
              <a:spLocks noChangeArrowheads="1"/>
            </p:cNvSpPr>
            <p:nvPr userDrawn="1"/>
          </p:nvSpPr>
          <p:spPr bwMode="auto">
            <a:xfrm>
              <a:off x="9860470" y="10151256"/>
              <a:ext cx="1446394" cy="545666"/>
            </a:xfrm>
            <a:prstGeom prst="rect">
              <a:avLst/>
            </a:prstGeom>
            <a:solidFill>
              <a:srgbClr val="993B25"/>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9" name="Rectangle 8"/>
            <p:cNvSpPr>
              <a:spLocks noChangeArrowheads="1"/>
            </p:cNvSpPr>
            <p:nvPr userDrawn="1"/>
          </p:nvSpPr>
          <p:spPr bwMode="auto">
            <a:xfrm>
              <a:off x="11288002" y="10151256"/>
              <a:ext cx="1446394" cy="545666"/>
            </a:xfrm>
            <a:prstGeom prst="rect">
              <a:avLst/>
            </a:prstGeom>
            <a:solidFill>
              <a:srgbClr val="7F8080"/>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10" name="Rectangle 9"/>
            <p:cNvSpPr>
              <a:spLocks noChangeArrowheads="1"/>
            </p:cNvSpPr>
            <p:nvPr userDrawn="1"/>
          </p:nvSpPr>
          <p:spPr bwMode="auto">
            <a:xfrm>
              <a:off x="12734393" y="10151256"/>
              <a:ext cx="1447572" cy="545666"/>
            </a:xfrm>
            <a:prstGeom prst="rect">
              <a:avLst/>
            </a:prstGeom>
            <a:solidFill>
              <a:srgbClr val="536DB3"/>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11" name="Rectangle 10"/>
            <p:cNvSpPr>
              <a:spLocks noChangeArrowheads="1"/>
            </p:cNvSpPr>
            <p:nvPr userDrawn="1"/>
          </p:nvSpPr>
          <p:spPr bwMode="auto">
            <a:xfrm>
              <a:off x="14148766" y="10151256"/>
              <a:ext cx="305380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12" name="Rectangle 20"/>
            <p:cNvSpPr>
              <a:spLocks noChangeArrowheads="1"/>
            </p:cNvSpPr>
            <p:nvPr userDrawn="1"/>
          </p:nvSpPr>
          <p:spPr bwMode="auto">
            <a:xfrm>
              <a:off x="-4727795" y="10151256"/>
              <a:ext cx="1362073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13" name="Rectangle 12"/>
            <p:cNvSpPr>
              <a:spLocks noChangeArrowheads="1"/>
            </p:cNvSpPr>
            <p:nvPr userDrawn="1"/>
          </p:nvSpPr>
          <p:spPr bwMode="auto">
            <a:xfrm>
              <a:off x="8417613" y="10151256"/>
              <a:ext cx="1446394" cy="545666"/>
            </a:xfrm>
            <a:prstGeom prst="rect">
              <a:avLst/>
            </a:prstGeom>
            <a:solidFill>
              <a:srgbClr val="007D57"/>
            </a:solidFill>
            <a:ln>
              <a:noFill/>
            </a:ln>
          </p:spPr>
          <p:txBody>
            <a:bodyPr vert="horz" wrap="square" lIns="60960" tIns="30480" rIns="60960" bIns="30480" numCol="1" anchor="t" anchorCtr="0" compatLnSpc="1">
              <a:prstTxWarp prst="textNoShape">
                <a:avLst/>
              </a:prstTxWarp>
            </a:bodyPr>
            <a:lstStyle/>
            <a:p>
              <a:endParaRPr lang="en-US" sz="2223"/>
            </a:p>
          </p:txBody>
        </p:sp>
      </p:grpSp>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39A6"/>
                </a:solidFill>
                <a:effectLst/>
                <a:latin typeface="Calibri" pitchFamily="34" charset="0"/>
              </a:defRPr>
            </a:lvl1pPr>
          </a:lstStyle>
          <a:p>
            <a:r>
              <a:rPr lang="en-US"/>
              <a:t>Bottom band: OD</a:t>
            </a:r>
          </a:p>
        </p:txBody>
      </p:sp>
      <p:sp>
        <p:nvSpPr>
          <p:cNvPr id="5" name="Text Placeholder 7"/>
          <p:cNvSpPr>
            <a:spLocks noGrp="1"/>
          </p:cNvSpPr>
          <p:nvPr>
            <p:ph type="body" sz="quarter" idx="10"/>
          </p:nvPr>
        </p:nvSpPr>
        <p:spPr>
          <a:xfrm>
            <a:off x="609600" y="1545167"/>
            <a:ext cx="10972800" cy="4455584"/>
          </a:xfrm>
        </p:spPr>
        <p:txBody>
          <a:bodyPr/>
          <a:lstStyle>
            <a:lvl1pPr marL="457189" indent="-457189">
              <a:buClr>
                <a:srgbClr val="005DAA"/>
              </a:buClr>
              <a:buFont typeface="Wingdings" panose="05000000000000000000" pitchFamily="2" charset="2"/>
              <a:buChar char="§"/>
              <a:defRPr sz="2667">
                <a:solidFill>
                  <a:schemeClr val="accent4">
                    <a:lumMod val="75000"/>
                  </a:schemeClr>
                </a:solidFill>
              </a:defRPr>
            </a:lvl1pPr>
            <a:lvl2pPr>
              <a:buClr>
                <a:srgbClr val="532E63"/>
              </a:buClr>
              <a:defRPr sz="2667">
                <a:solidFill>
                  <a:schemeClr val="accent4">
                    <a:lumMod val="75000"/>
                  </a:schemeClr>
                </a:solidFill>
              </a:defRPr>
            </a:lvl2pPr>
            <a:lvl3pPr>
              <a:buClr>
                <a:srgbClr val="9A3B26"/>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sp>
        <p:nvSpPr>
          <p:cNvPr id="4" name="TextBox 3">
            <a:extLst>
              <a:ext uri="{FF2B5EF4-FFF2-40B4-BE49-F238E27FC236}">
                <a16:creationId xmlns:a16="http://schemas.microsoft.com/office/drawing/2014/main" id="{6020892E-C4BB-409A-B74A-8FCF96355C81}"/>
              </a:ext>
            </a:extLst>
          </p:cNvPr>
          <p:cNvSpPr txBox="1"/>
          <p:nvPr userDrawn="1"/>
        </p:nvSpPr>
        <p:spPr>
          <a:xfrm>
            <a:off x="11461897" y="6128279"/>
            <a:ext cx="606055" cy="400110"/>
          </a:xfrm>
          <a:prstGeom prst="rect">
            <a:avLst/>
          </a:prstGeom>
          <a:noFill/>
        </p:spPr>
        <p:txBody>
          <a:bodyPr wrap="square" rtlCol="0">
            <a:spAutoFit/>
          </a:bodyPr>
          <a:lstStyle/>
          <a:p>
            <a:fld id="{52579610-B832-4C33-94ED-6C98ACA96525}" type="slidenum">
              <a:rPr lang="en-US" sz="2000" smtClean="0">
                <a:solidFill>
                  <a:srgbClr val="000000"/>
                </a:solidFill>
                <a:latin typeface="Calibri" panose="020F0502020204030204" pitchFamily="34" charset="0"/>
              </a:rPr>
              <a:t>‹#›</a:t>
            </a:fld>
            <a:endParaRPr lang="en-US" sz="2000">
              <a:solidFill>
                <a:srgbClr val="000000"/>
              </a:solidFill>
              <a:latin typeface="Calibri" panose="020F0502020204030204" pitchFamily="34" charset="0"/>
            </a:endParaRPr>
          </a:p>
        </p:txBody>
      </p:sp>
    </p:spTree>
    <p:extLst>
      <p:ext uri="{BB962C8B-B14F-4D97-AF65-F5344CB8AC3E}">
        <p14:creationId xmlns:p14="http://schemas.microsoft.com/office/powerpoint/2010/main" val="935339929"/>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ATA SLIDE 2 colum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39A6"/>
                </a:solidFill>
                <a:effectLst/>
                <a:latin typeface="Calibri" pitchFamily="34" charset="0"/>
              </a:defRPr>
            </a:lvl1pPr>
          </a:lstStyle>
          <a:p>
            <a:endParaRPr lang="en-US"/>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89544"/>
          <a:stretch/>
        </p:blipFill>
        <p:spPr>
          <a:xfrm>
            <a:off x="0" y="6719804"/>
            <a:ext cx="12192000" cy="150413"/>
          </a:xfrm>
          <a:prstGeom prst="rect">
            <a:avLst/>
          </a:prstGeom>
        </p:spPr>
      </p:pic>
      <p:grpSp>
        <p:nvGrpSpPr>
          <p:cNvPr id="7" name="Group 6"/>
          <p:cNvGrpSpPr/>
          <p:nvPr userDrawn="1"/>
        </p:nvGrpSpPr>
        <p:grpSpPr>
          <a:xfrm>
            <a:off x="0" y="6727353"/>
            <a:ext cx="12192000" cy="121584"/>
            <a:chOff x="-4727795" y="10151256"/>
            <a:chExt cx="21930367" cy="545666"/>
          </a:xfrm>
        </p:grpSpPr>
        <p:sp>
          <p:nvSpPr>
            <p:cNvPr id="8" name="Rectangle 7"/>
            <p:cNvSpPr>
              <a:spLocks noChangeArrowheads="1"/>
            </p:cNvSpPr>
            <p:nvPr userDrawn="1"/>
          </p:nvSpPr>
          <p:spPr bwMode="auto">
            <a:xfrm>
              <a:off x="9860470" y="10151256"/>
              <a:ext cx="1446394" cy="545666"/>
            </a:xfrm>
            <a:prstGeom prst="rect">
              <a:avLst/>
            </a:prstGeom>
            <a:solidFill>
              <a:srgbClr val="993B25"/>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9" name="Rectangle 8"/>
            <p:cNvSpPr>
              <a:spLocks noChangeArrowheads="1"/>
            </p:cNvSpPr>
            <p:nvPr userDrawn="1"/>
          </p:nvSpPr>
          <p:spPr bwMode="auto">
            <a:xfrm>
              <a:off x="11288002" y="10151256"/>
              <a:ext cx="1446394" cy="545666"/>
            </a:xfrm>
            <a:prstGeom prst="rect">
              <a:avLst/>
            </a:prstGeom>
            <a:solidFill>
              <a:srgbClr val="7F8080"/>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10" name="Rectangle 9"/>
            <p:cNvSpPr>
              <a:spLocks noChangeArrowheads="1"/>
            </p:cNvSpPr>
            <p:nvPr userDrawn="1"/>
          </p:nvSpPr>
          <p:spPr bwMode="auto">
            <a:xfrm>
              <a:off x="12734393" y="10151256"/>
              <a:ext cx="1447572" cy="545666"/>
            </a:xfrm>
            <a:prstGeom prst="rect">
              <a:avLst/>
            </a:prstGeom>
            <a:solidFill>
              <a:srgbClr val="536DB3"/>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11" name="Rectangle 10"/>
            <p:cNvSpPr>
              <a:spLocks noChangeArrowheads="1"/>
            </p:cNvSpPr>
            <p:nvPr userDrawn="1"/>
          </p:nvSpPr>
          <p:spPr bwMode="auto">
            <a:xfrm>
              <a:off x="14148766" y="10151256"/>
              <a:ext cx="305380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12" name="Rectangle 20"/>
            <p:cNvSpPr>
              <a:spLocks noChangeArrowheads="1"/>
            </p:cNvSpPr>
            <p:nvPr userDrawn="1"/>
          </p:nvSpPr>
          <p:spPr bwMode="auto">
            <a:xfrm>
              <a:off x="-4727795" y="10151256"/>
              <a:ext cx="1362073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14" name="Rectangle 13"/>
            <p:cNvSpPr>
              <a:spLocks noChangeArrowheads="1"/>
            </p:cNvSpPr>
            <p:nvPr userDrawn="1"/>
          </p:nvSpPr>
          <p:spPr bwMode="auto">
            <a:xfrm>
              <a:off x="8417613" y="10151256"/>
              <a:ext cx="1446394" cy="545666"/>
            </a:xfrm>
            <a:prstGeom prst="rect">
              <a:avLst/>
            </a:prstGeom>
            <a:solidFill>
              <a:srgbClr val="007D57"/>
            </a:solidFill>
            <a:ln>
              <a:noFill/>
            </a:ln>
          </p:spPr>
          <p:txBody>
            <a:bodyPr vert="horz" wrap="square" lIns="60960" tIns="30480" rIns="60960" bIns="30480" numCol="1" anchor="t" anchorCtr="0" compatLnSpc="1">
              <a:prstTxWarp prst="textNoShape">
                <a:avLst/>
              </a:prstTxWarp>
            </a:bodyPr>
            <a:lstStyle/>
            <a:p>
              <a:endParaRPr lang="en-US" sz="2223"/>
            </a:p>
          </p:txBody>
        </p:sp>
      </p:grpSp>
      <p:sp>
        <p:nvSpPr>
          <p:cNvPr id="16" name="TextBox 15">
            <a:extLst>
              <a:ext uri="{FF2B5EF4-FFF2-40B4-BE49-F238E27FC236}">
                <a16:creationId xmlns:a16="http://schemas.microsoft.com/office/drawing/2014/main" id="{B1175250-3421-410E-908A-4497D85F0E53}"/>
              </a:ext>
            </a:extLst>
          </p:cNvPr>
          <p:cNvSpPr txBox="1"/>
          <p:nvPr userDrawn="1"/>
        </p:nvSpPr>
        <p:spPr>
          <a:xfrm>
            <a:off x="11461897" y="6128279"/>
            <a:ext cx="606055" cy="400110"/>
          </a:xfrm>
          <a:prstGeom prst="rect">
            <a:avLst/>
          </a:prstGeom>
          <a:noFill/>
        </p:spPr>
        <p:txBody>
          <a:bodyPr wrap="square" rtlCol="0">
            <a:spAutoFit/>
          </a:bodyPr>
          <a:lstStyle/>
          <a:p>
            <a:fld id="{52579610-B832-4C33-94ED-6C98ACA96525}" type="slidenum">
              <a:rPr lang="en-US" sz="2000" smtClean="0">
                <a:solidFill>
                  <a:srgbClr val="000000"/>
                </a:solidFill>
                <a:latin typeface="Calibri" panose="020F0502020204030204" pitchFamily="34" charset="0"/>
              </a:rPr>
              <a:t>‹#›</a:t>
            </a:fld>
            <a:endParaRPr lang="en-US" sz="2000">
              <a:solidFill>
                <a:srgbClr val="000000"/>
              </a:solidFill>
              <a:latin typeface="Calibri" panose="020F0502020204030204" pitchFamily="34" charset="0"/>
            </a:endParaRPr>
          </a:p>
        </p:txBody>
      </p:sp>
    </p:spTree>
    <p:extLst>
      <p:ext uri="{BB962C8B-B14F-4D97-AF65-F5344CB8AC3E}">
        <p14:creationId xmlns:p14="http://schemas.microsoft.com/office/powerpoint/2010/main" val="4108082379"/>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endParaRPr lang="en-US"/>
          </a:p>
        </p:txBody>
      </p:sp>
    </p:spTree>
    <p:extLst>
      <p:ext uri="{BB962C8B-B14F-4D97-AF65-F5344CB8AC3E}">
        <p14:creationId xmlns:p14="http://schemas.microsoft.com/office/powerpoint/2010/main" val="894524700"/>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grpSp>
        <p:nvGrpSpPr>
          <p:cNvPr id="14" name="Group 13"/>
          <p:cNvGrpSpPr/>
          <p:nvPr userDrawn="1"/>
        </p:nvGrpSpPr>
        <p:grpSpPr>
          <a:xfrm>
            <a:off x="0" y="5662473"/>
            <a:ext cx="12192000" cy="1183824"/>
            <a:chOff x="0" y="317163"/>
            <a:chExt cx="9144000" cy="170018"/>
          </a:xfrm>
        </p:grpSpPr>
        <p:sp>
          <p:nvSpPr>
            <p:cNvPr id="17" name="bk object 25"/>
            <p:cNvSpPr/>
            <p:nvPr userDrawn="1"/>
          </p:nvSpPr>
          <p:spPr>
            <a:xfrm>
              <a:off x="0" y="317163"/>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a:p>
          </p:txBody>
        </p:sp>
        <p:sp>
          <p:nvSpPr>
            <p:cNvPr id="18" name="bk object 26"/>
            <p:cNvSpPr/>
            <p:nvPr userDrawn="1"/>
          </p:nvSpPr>
          <p:spPr>
            <a:xfrm>
              <a:off x="340051" y="317163"/>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a:p>
          </p:txBody>
        </p:sp>
        <p:sp>
          <p:nvSpPr>
            <p:cNvPr id="19" name="bk object 27"/>
            <p:cNvSpPr/>
            <p:nvPr userDrawn="1"/>
          </p:nvSpPr>
          <p:spPr>
            <a:xfrm>
              <a:off x="878274" y="317163"/>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a:p>
          </p:txBody>
        </p:sp>
        <p:sp>
          <p:nvSpPr>
            <p:cNvPr id="20" name="bk object 28"/>
            <p:cNvSpPr/>
            <p:nvPr userDrawn="1"/>
          </p:nvSpPr>
          <p:spPr>
            <a:xfrm>
              <a:off x="1654598" y="317163"/>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a:p>
          </p:txBody>
        </p:sp>
        <p:sp>
          <p:nvSpPr>
            <p:cNvPr id="21" name="bk object 29"/>
            <p:cNvSpPr/>
            <p:nvPr userDrawn="1"/>
          </p:nvSpPr>
          <p:spPr>
            <a:xfrm>
              <a:off x="2304805" y="317163"/>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a:p>
          </p:txBody>
        </p:sp>
        <p:sp>
          <p:nvSpPr>
            <p:cNvPr id="22" name="bk object 30"/>
            <p:cNvSpPr/>
            <p:nvPr userDrawn="1"/>
          </p:nvSpPr>
          <p:spPr>
            <a:xfrm>
              <a:off x="2554809" y="317163"/>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a:p>
          </p:txBody>
        </p:sp>
        <p:sp>
          <p:nvSpPr>
            <p:cNvPr id="23" name="bk object 31"/>
            <p:cNvSpPr/>
            <p:nvPr userDrawn="1"/>
          </p:nvSpPr>
          <p:spPr>
            <a:xfrm>
              <a:off x="3835845" y="317163"/>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a:p>
          </p:txBody>
        </p:sp>
        <p:sp>
          <p:nvSpPr>
            <p:cNvPr id="24" name="bk object 32"/>
            <p:cNvSpPr/>
            <p:nvPr userDrawn="1"/>
          </p:nvSpPr>
          <p:spPr>
            <a:xfrm>
              <a:off x="4458868" y="317163"/>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a:p>
          </p:txBody>
        </p:sp>
      </p:gr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2608" y="5668739"/>
            <a:ext cx="12192000" cy="1177559"/>
          </a:xfrm>
          <a:prstGeom prst="rect">
            <a:avLst/>
          </a:prstGeom>
        </p:spPr>
      </p:pic>
      <p:sp>
        <p:nvSpPr>
          <p:cNvPr id="3" name="TextBox 2"/>
          <p:cNvSpPr txBox="1"/>
          <p:nvPr userDrawn="1"/>
        </p:nvSpPr>
        <p:spPr>
          <a:xfrm>
            <a:off x="169625" y="3662433"/>
            <a:ext cx="8852455" cy="1815882"/>
          </a:xfrm>
          <a:prstGeom prst="rect">
            <a:avLst/>
          </a:prstGeom>
          <a:noFill/>
        </p:spPr>
        <p:txBody>
          <a:bodyPr wrap="square" rtlCol="0">
            <a:spAutoFit/>
          </a:bodyPr>
          <a:lstStyle/>
          <a:p>
            <a:r>
              <a:rPr lang="en-US" sz="1600">
                <a:solidFill>
                  <a:srgbClr val="695E4A"/>
                </a:solidFill>
                <a:latin typeface="Calibri" panose="020F0502020204030204" pitchFamily="34" charset="0"/>
              </a:rPr>
              <a:t>For more information, contact CDC</a:t>
            </a:r>
            <a:br>
              <a:rPr lang="en-US" sz="1600">
                <a:solidFill>
                  <a:srgbClr val="695E4A"/>
                </a:solidFill>
                <a:latin typeface="Calibri" panose="020F0502020204030204" pitchFamily="34" charset="0"/>
              </a:rPr>
            </a:br>
            <a:r>
              <a:rPr lang="en-US" sz="1600">
                <a:solidFill>
                  <a:srgbClr val="695E4A"/>
                </a:solidFill>
                <a:latin typeface="Calibri" panose="020F0502020204030204" pitchFamily="34" charset="0"/>
              </a:rPr>
              <a:t>1-800-CDC-INFO (232-4636)</a:t>
            </a:r>
            <a:br>
              <a:rPr lang="en-US" sz="1600">
                <a:solidFill>
                  <a:srgbClr val="695E4A"/>
                </a:solidFill>
                <a:latin typeface="Calibri" panose="020F0502020204030204" pitchFamily="34" charset="0"/>
              </a:rPr>
            </a:br>
            <a:r>
              <a:rPr lang="en-US" sz="1600">
                <a:solidFill>
                  <a:srgbClr val="695E4A"/>
                </a:solidFill>
                <a:latin typeface="Calibri" panose="020F0502020204030204" pitchFamily="34" charset="0"/>
              </a:rPr>
              <a:t>TTY:  1-888-232-6348    www.cdc.gov</a:t>
            </a:r>
            <a:br>
              <a:rPr lang="en-US" sz="1600">
                <a:solidFill>
                  <a:srgbClr val="695E4A"/>
                </a:solidFill>
                <a:latin typeface="Calibri" panose="020F0502020204030204" pitchFamily="34" charset="0"/>
              </a:rPr>
            </a:br>
            <a:br>
              <a:rPr lang="en-US" sz="1600">
                <a:solidFill>
                  <a:srgbClr val="695E4A"/>
                </a:solidFill>
                <a:latin typeface="Calibri" panose="020F0502020204030204" pitchFamily="34" charset="0"/>
              </a:rPr>
            </a:br>
            <a:br>
              <a:rPr lang="en-US" sz="1600">
                <a:solidFill>
                  <a:srgbClr val="695E4A"/>
                </a:solidFill>
                <a:latin typeface="Calibri" panose="020F0502020204030204" pitchFamily="34" charset="0"/>
              </a:rPr>
            </a:br>
            <a:r>
              <a:rPr lang="en-US" sz="160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grpSp>
        <p:nvGrpSpPr>
          <p:cNvPr id="2" name="Group 1"/>
          <p:cNvGrpSpPr/>
          <p:nvPr userDrawn="1"/>
        </p:nvGrpSpPr>
        <p:grpSpPr>
          <a:xfrm>
            <a:off x="0" y="5662473"/>
            <a:ext cx="12192000" cy="1183824"/>
            <a:chOff x="0" y="-11827"/>
            <a:chExt cx="9144000" cy="170018"/>
          </a:xfrm>
        </p:grpSpPr>
        <p:sp>
          <p:nvSpPr>
            <p:cNvPr id="6" name="bk object 25"/>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a:p>
          </p:txBody>
        </p:sp>
        <p:sp>
          <p:nvSpPr>
            <p:cNvPr id="7" name="bk object 26"/>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a:p>
          </p:txBody>
        </p:sp>
        <p:sp>
          <p:nvSpPr>
            <p:cNvPr id="8"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a:p>
          </p:txBody>
        </p:sp>
        <p:sp>
          <p:nvSpPr>
            <p:cNvPr id="9" name="bk object 28"/>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a:p>
          </p:txBody>
        </p:sp>
        <p:sp>
          <p:nvSpPr>
            <p:cNvPr id="10" name="bk object 29"/>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a:p>
          </p:txBody>
        </p:sp>
        <p:sp>
          <p:nvSpPr>
            <p:cNvPr id="11" name="bk object 30"/>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a:p>
          </p:txBody>
        </p:sp>
        <p:sp>
          <p:nvSpPr>
            <p:cNvPr id="12"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a:p>
          </p:txBody>
        </p:sp>
        <p:sp>
          <p:nvSpPr>
            <p:cNvPr id="13"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a:p>
          </p:txBody>
        </p:sp>
      </p:grpSp>
      <p:pic>
        <p:nvPicPr>
          <p:cNvPr id="36" name="Picture 3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46839" y="5770087"/>
            <a:ext cx="2527397" cy="968596"/>
          </a:xfrm>
          <a:prstGeom prst="rect">
            <a:avLst/>
          </a:prstGeom>
        </p:spPr>
      </p:pic>
    </p:spTree>
    <p:extLst>
      <p:ext uri="{BB962C8B-B14F-4D97-AF65-F5344CB8AC3E}">
        <p14:creationId xmlns:p14="http://schemas.microsoft.com/office/powerpoint/2010/main" val="2275247484"/>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LOSING">
    <p:spTree>
      <p:nvGrpSpPr>
        <p:cNvPr id="1" name=""/>
        <p:cNvGrpSpPr/>
        <p:nvPr/>
      </p:nvGrpSpPr>
      <p:grpSpPr>
        <a:xfrm>
          <a:off x="0" y="0"/>
          <a:ext cx="0" cy="0"/>
          <a:chOff x="0" y="0"/>
          <a:chExt cx="0" cy="0"/>
        </a:xfrm>
      </p:grpSpPr>
      <p:pic>
        <p:nvPicPr>
          <p:cNvPr id="26" name="Picture 25" descr="A tall building in a city&#10;&#10;Description automatically generated">
            <a:extLst>
              <a:ext uri="{FF2B5EF4-FFF2-40B4-BE49-F238E27FC236}">
                <a16:creationId xmlns:a16="http://schemas.microsoft.com/office/drawing/2014/main" id="{89785A3B-6C5C-45C7-B895-8A1A9ACE30C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3" name="TextBox 2"/>
          <p:cNvSpPr txBox="1"/>
          <p:nvPr userDrawn="1"/>
        </p:nvSpPr>
        <p:spPr>
          <a:xfrm>
            <a:off x="169625" y="4875817"/>
            <a:ext cx="8852455" cy="1815882"/>
          </a:xfrm>
          <a:prstGeom prst="rect">
            <a:avLst/>
          </a:prstGeom>
          <a:noFill/>
        </p:spPr>
        <p:txBody>
          <a:bodyPr wrap="square" rtlCol="0">
            <a:spAutoFit/>
          </a:bodyPr>
          <a:lstStyle/>
          <a:p>
            <a:r>
              <a:rPr lang="en-US" sz="1600">
                <a:solidFill>
                  <a:schemeClr val="bg2"/>
                </a:solidFill>
                <a:latin typeface="Calibri" panose="020F0502020204030204" pitchFamily="34" charset="0"/>
              </a:rPr>
              <a:t>For more information, contact CDC</a:t>
            </a:r>
            <a:br>
              <a:rPr lang="en-US" sz="1600">
                <a:solidFill>
                  <a:schemeClr val="bg2"/>
                </a:solidFill>
                <a:latin typeface="Calibri" panose="020F0502020204030204" pitchFamily="34" charset="0"/>
              </a:rPr>
            </a:br>
            <a:r>
              <a:rPr lang="en-US" sz="1600">
                <a:solidFill>
                  <a:schemeClr val="bg2"/>
                </a:solidFill>
                <a:latin typeface="Calibri" panose="020F0502020204030204" pitchFamily="34" charset="0"/>
              </a:rPr>
              <a:t>1-800-CDC-INFO (232-4636)</a:t>
            </a:r>
            <a:br>
              <a:rPr lang="en-US" sz="1600">
                <a:solidFill>
                  <a:schemeClr val="bg2"/>
                </a:solidFill>
                <a:latin typeface="Calibri" panose="020F0502020204030204" pitchFamily="34" charset="0"/>
              </a:rPr>
            </a:br>
            <a:r>
              <a:rPr lang="en-US" sz="1600">
                <a:solidFill>
                  <a:schemeClr val="bg2"/>
                </a:solidFill>
                <a:latin typeface="Calibri" panose="020F0502020204030204" pitchFamily="34" charset="0"/>
              </a:rPr>
              <a:t>TTY:  1-888-232-6348    www.cdc.gov</a:t>
            </a:r>
            <a:br>
              <a:rPr lang="en-US" sz="1600">
                <a:solidFill>
                  <a:schemeClr val="bg2"/>
                </a:solidFill>
                <a:latin typeface="Calibri" panose="020F0502020204030204" pitchFamily="34" charset="0"/>
              </a:rPr>
            </a:br>
            <a:br>
              <a:rPr lang="en-US" sz="1600">
                <a:solidFill>
                  <a:schemeClr val="bg2"/>
                </a:solidFill>
                <a:latin typeface="Calibri" panose="020F0502020204030204" pitchFamily="34" charset="0"/>
              </a:rPr>
            </a:br>
            <a:br>
              <a:rPr lang="en-US" sz="1600">
                <a:solidFill>
                  <a:schemeClr val="bg2"/>
                </a:solidFill>
                <a:latin typeface="Calibri" panose="020F0502020204030204" pitchFamily="34" charset="0"/>
              </a:rPr>
            </a:br>
            <a:r>
              <a:rPr lang="en-US" sz="1600">
                <a:solidFill>
                  <a:schemeClr val="bg2"/>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25" name="Picture 2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88248" y="5786294"/>
            <a:ext cx="1633689" cy="936183"/>
          </a:xfrm>
          <a:prstGeom prst="rect">
            <a:avLst/>
          </a:prstGeom>
        </p:spPr>
      </p:pic>
    </p:spTree>
    <p:extLst>
      <p:ext uri="{BB962C8B-B14F-4D97-AF65-F5344CB8AC3E}">
        <p14:creationId xmlns:p14="http://schemas.microsoft.com/office/powerpoint/2010/main" val="3302319925"/>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8534426-4588-40A8-AB16-C2AF7D010CE5}"/>
              </a:ext>
            </a:extLst>
          </p:cNvPr>
          <p:cNvSpPr txBox="1"/>
          <p:nvPr userDrawn="1"/>
        </p:nvSpPr>
        <p:spPr>
          <a:xfrm>
            <a:off x="127218" y="4049187"/>
            <a:ext cx="6639341" cy="1384995"/>
          </a:xfrm>
          <a:prstGeom prst="rect">
            <a:avLst/>
          </a:prstGeom>
          <a:noFill/>
        </p:spPr>
        <p:txBody>
          <a:bodyPr wrap="square" rtlCol="0">
            <a:spAutoFit/>
          </a:bodyPr>
          <a:lstStyle/>
          <a:p>
            <a:r>
              <a:rPr lang="en-US" sz="1200">
                <a:solidFill>
                  <a:srgbClr val="695E4A"/>
                </a:solidFill>
                <a:latin typeface="Calibri" panose="020F0502020204030204" pitchFamily="34" charset="0"/>
              </a:rPr>
              <a:t>For more information, contact CDC</a:t>
            </a:r>
            <a:br>
              <a:rPr lang="en-US" sz="1200">
                <a:solidFill>
                  <a:srgbClr val="695E4A"/>
                </a:solidFill>
                <a:latin typeface="Calibri" panose="020F0502020204030204" pitchFamily="34" charset="0"/>
              </a:rPr>
            </a:br>
            <a:r>
              <a:rPr lang="en-US" sz="1200">
                <a:solidFill>
                  <a:srgbClr val="695E4A"/>
                </a:solidFill>
                <a:latin typeface="Calibri" panose="020F0502020204030204" pitchFamily="34" charset="0"/>
              </a:rPr>
              <a:t>1-800-CDC-INFO (232-4636)</a:t>
            </a:r>
            <a:br>
              <a:rPr lang="en-US" sz="1200">
                <a:solidFill>
                  <a:srgbClr val="695E4A"/>
                </a:solidFill>
                <a:latin typeface="Calibri" panose="020F0502020204030204" pitchFamily="34" charset="0"/>
              </a:rPr>
            </a:br>
            <a:r>
              <a:rPr lang="en-US" sz="1200">
                <a:solidFill>
                  <a:srgbClr val="695E4A"/>
                </a:solidFill>
                <a:latin typeface="Calibri" panose="020F0502020204030204" pitchFamily="34" charset="0"/>
              </a:rPr>
              <a:t>TTY:  1-888-232-6348    www.cdc.gov</a:t>
            </a:r>
            <a:br>
              <a:rPr lang="en-US" sz="1200">
                <a:solidFill>
                  <a:srgbClr val="695E4A"/>
                </a:solidFill>
                <a:latin typeface="Calibri" panose="020F0502020204030204" pitchFamily="34" charset="0"/>
              </a:rPr>
            </a:br>
            <a:br>
              <a:rPr lang="en-US" sz="1200">
                <a:solidFill>
                  <a:srgbClr val="695E4A"/>
                </a:solidFill>
                <a:latin typeface="Calibri" panose="020F0502020204030204" pitchFamily="34" charset="0"/>
              </a:rPr>
            </a:br>
            <a:br>
              <a:rPr lang="en-US" sz="1200">
                <a:solidFill>
                  <a:srgbClr val="695E4A"/>
                </a:solidFill>
                <a:latin typeface="Calibri" panose="020F0502020204030204" pitchFamily="34" charset="0"/>
              </a:rPr>
            </a:br>
            <a:r>
              <a:rPr lang="en-US" sz="120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grpSp>
        <p:nvGrpSpPr>
          <p:cNvPr id="6" name="Group 5">
            <a:extLst>
              <a:ext uri="{FF2B5EF4-FFF2-40B4-BE49-F238E27FC236}">
                <a16:creationId xmlns:a16="http://schemas.microsoft.com/office/drawing/2014/main" id="{86526D09-8127-4A81-B770-A8FC6245C774}"/>
              </a:ext>
            </a:extLst>
          </p:cNvPr>
          <p:cNvGrpSpPr/>
          <p:nvPr userDrawn="1"/>
        </p:nvGrpSpPr>
        <p:grpSpPr>
          <a:xfrm>
            <a:off x="0" y="5675086"/>
            <a:ext cx="12192000" cy="1182914"/>
            <a:chOff x="0" y="-11827"/>
            <a:chExt cx="9144000" cy="170018"/>
          </a:xfrm>
        </p:grpSpPr>
        <p:sp>
          <p:nvSpPr>
            <p:cNvPr id="7" name="bk object 25">
              <a:extLst>
                <a:ext uri="{FF2B5EF4-FFF2-40B4-BE49-F238E27FC236}">
                  <a16:creationId xmlns:a16="http://schemas.microsoft.com/office/drawing/2014/main" id="{D2B650CA-A85E-4F14-B69A-114F1AC71E52}"/>
                </a:ext>
              </a:extLst>
            </p:cNvPr>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a:p>
          </p:txBody>
        </p:sp>
        <p:sp>
          <p:nvSpPr>
            <p:cNvPr id="8" name="bk object 26">
              <a:extLst>
                <a:ext uri="{FF2B5EF4-FFF2-40B4-BE49-F238E27FC236}">
                  <a16:creationId xmlns:a16="http://schemas.microsoft.com/office/drawing/2014/main" id="{C645D4BD-0C9B-4E33-9FAD-69F09CDBABB5}"/>
                </a:ext>
              </a:extLst>
            </p:cNvPr>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a:p>
          </p:txBody>
        </p:sp>
        <p:sp>
          <p:nvSpPr>
            <p:cNvPr id="9" name="bk object 27">
              <a:extLst>
                <a:ext uri="{FF2B5EF4-FFF2-40B4-BE49-F238E27FC236}">
                  <a16:creationId xmlns:a16="http://schemas.microsoft.com/office/drawing/2014/main" id="{53F5EAF7-44AE-4DA0-A66F-7457F8E97247}"/>
                </a:ext>
              </a:extLst>
            </p:cNvPr>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a:p>
          </p:txBody>
        </p:sp>
        <p:sp>
          <p:nvSpPr>
            <p:cNvPr id="10" name="bk object 28">
              <a:extLst>
                <a:ext uri="{FF2B5EF4-FFF2-40B4-BE49-F238E27FC236}">
                  <a16:creationId xmlns:a16="http://schemas.microsoft.com/office/drawing/2014/main" id="{6E72D0F0-942E-439C-B474-A2ED6D1D1896}"/>
                </a:ext>
              </a:extLst>
            </p:cNvPr>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a:p>
          </p:txBody>
        </p:sp>
        <p:sp>
          <p:nvSpPr>
            <p:cNvPr id="11" name="bk object 29">
              <a:extLst>
                <a:ext uri="{FF2B5EF4-FFF2-40B4-BE49-F238E27FC236}">
                  <a16:creationId xmlns:a16="http://schemas.microsoft.com/office/drawing/2014/main" id="{E926208D-BD33-4667-B501-F0C54FE47583}"/>
                </a:ext>
              </a:extLst>
            </p:cNvPr>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a:p>
          </p:txBody>
        </p:sp>
        <p:sp>
          <p:nvSpPr>
            <p:cNvPr id="12" name="bk object 30">
              <a:extLst>
                <a:ext uri="{FF2B5EF4-FFF2-40B4-BE49-F238E27FC236}">
                  <a16:creationId xmlns:a16="http://schemas.microsoft.com/office/drawing/2014/main" id="{674CBAFF-F854-4B57-9205-98C19A1D26EC}"/>
                </a:ext>
              </a:extLst>
            </p:cNvPr>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a:p>
          </p:txBody>
        </p:sp>
        <p:sp>
          <p:nvSpPr>
            <p:cNvPr id="13" name="bk object 31">
              <a:extLst>
                <a:ext uri="{FF2B5EF4-FFF2-40B4-BE49-F238E27FC236}">
                  <a16:creationId xmlns:a16="http://schemas.microsoft.com/office/drawing/2014/main" id="{E8E051EE-6DB1-421F-A774-48B9DAF2ADFF}"/>
                </a:ext>
              </a:extLst>
            </p:cNvPr>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a:p>
          </p:txBody>
        </p:sp>
        <p:sp>
          <p:nvSpPr>
            <p:cNvPr id="14" name="bk object 32">
              <a:extLst>
                <a:ext uri="{FF2B5EF4-FFF2-40B4-BE49-F238E27FC236}">
                  <a16:creationId xmlns:a16="http://schemas.microsoft.com/office/drawing/2014/main" id="{1713FC97-638B-42A2-AAB4-9FBCBB80E5DD}"/>
                </a:ext>
              </a:extLst>
            </p:cNvPr>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a:p>
          </p:txBody>
        </p:sp>
      </p:grpSp>
    </p:spTree>
    <p:extLst>
      <p:ext uri="{BB962C8B-B14F-4D97-AF65-F5344CB8AC3E}">
        <p14:creationId xmlns:p14="http://schemas.microsoft.com/office/powerpoint/2010/main" val="42761454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023460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977330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8B9B92"/>
                </a:solidFill>
                <a:effectLst/>
                <a:latin typeface="Calibri" pitchFamily="34" charset="0"/>
              </a:defRPr>
            </a:lvl1pPr>
          </a:lstStyle>
          <a:p>
            <a:endParaRPr lang="en-US"/>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pic>
        <p:nvPicPr>
          <p:cNvPr id="14" name="Picture 13"/>
          <p:cNvPicPr>
            <a:picLocks noChangeAspect="1"/>
          </p:cNvPicPr>
          <p:nvPr userDrawn="1"/>
        </p:nvPicPr>
        <p:blipFill rotWithShape="1">
          <a:blip r:embed="rId2" cstate="email">
            <a:extLst>
              <a:ext uri="{28A0092B-C50C-407E-A947-70E740481C1C}">
                <a14:useLocalDpi xmlns:a14="http://schemas.microsoft.com/office/drawing/2010/main"/>
              </a:ext>
            </a:extLst>
          </a:blip>
          <a:srcRect t="87114"/>
          <a:stretch/>
        </p:blipFill>
        <p:spPr>
          <a:xfrm>
            <a:off x="0" y="6684935"/>
            <a:ext cx="12192000" cy="183396"/>
          </a:xfrm>
          <a:prstGeom prst="rect">
            <a:avLst/>
          </a:prstGeom>
        </p:spPr>
      </p:pic>
    </p:spTree>
    <p:extLst>
      <p:ext uri="{BB962C8B-B14F-4D97-AF65-F5344CB8AC3E}">
        <p14:creationId xmlns:p14="http://schemas.microsoft.com/office/powerpoint/2010/main" val="330029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1C051E7-341E-472E-4F46-4145CC7BFDAE}"/>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57E1F4E-8DDC-1C51-AACD-8248E1D5A838}"/>
              </a:ext>
            </a:extLst>
          </p:cNvPr>
          <p:cNvSpPr>
            <a:spLocks noGrp="1"/>
          </p:cNvSpPr>
          <p:nvPr>
            <p:ph type="title"/>
          </p:nvPr>
        </p:nvSpPr>
        <p:spPr>
          <a:xfrm>
            <a:off x="831850" y="1183645"/>
            <a:ext cx="10515600" cy="2852737"/>
          </a:xfrm>
        </p:spPr>
        <p:txBody>
          <a:bodyPr anchor="b">
            <a:noAutofit/>
          </a:bodyPr>
          <a:lstStyle>
            <a:lvl1pPr>
              <a:defRPr sz="8800" b="0" i="0">
                <a:solidFill>
                  <a:schemeClr val="bg1"/>
                </a:solidFill>
                <a:latin typeface="Corbel" panose="020B0503020204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3EF7F6C3-D99F-D75A-97CA-8F80937F6220}"/>
              </a:ext>
            </a:extLst>
          </p:cNvPr>
          <p:cNvSpPr>
            <a:spLocks noGrp="1"/>
          </p:cNvSpPr>
          <p:nvPr>
            <p:ph type="body" idx="1"/>
          </p:nvPr>
        </p:nvSpPr>
        <p:spPr>
          <a:xfrm>
            <a:off x="831850" y="4188630"/>
            <a:ext cx="10515600" cy="1500187"/>
          </a:xfrm>
        </p:spPr>
        <p:txBody>
          <a:bodyPr>
            <a:noAutofit/>
          </a:bodyPr>
          <a:lstStyle>
            <a:lvl1pPr marL="0" indent="0">
              <a:buNone/>
              <a:defRPr sz="2400" b="0" i="0">
                <a:solidFill>
                  <a:schemeClr val="bg1"/>
                </a:solidFill>
                <a:latin typeface="Corbel" panose="020B05030202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56366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3591C-7A54-3257-02C4-3CCB17BDE6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D8F8CE7-9C2A-9E96-E26F-AC7E492B78E0}"/>
              </a:ext>
            </a:extLst>
          </p:cNvPr>
          <p:cNvSpPr>
            <a:spLocks noGrp="1"/>
          </p:cNvSpPr>
          <p:nvPr>
            <p:ph sz="half" idx="1"/>
          </p:nvPr>
        </p:nvSpPr>
        <p:spPr>
          <a:xfrm>
            <a:off x="1224280" y="1465545"/>
            <a:ext cx="5181600" cy="50273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D598F6D-2CF8-EE57-3E2D-8CA66F5B9F97}"/>
              </a:ext>
            </a:extLst>
          </p:cNvPr>
          <p:cNvSpPr>
            <a:spLocks noGrp="1"/>
          </p:cNvSpPr>
          <p:nvPr>
            <p:ph sz="half" idx="2"/>
          </p:nvPr>
        </p:nvSpPr>
        <p:spPr>
          <a:xfrm>
            <a:off x="6558280" y="1465545"/>
            <a:ext cx="5181600" cy="50273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435D4532-9478-4B04-12AA-F75F2F991D87}"/>
              </a:ext>
            </a:extLst>
          </p:cNvPr>
          <p:cNvSpPr>
            <a:spLocks noGrp="1"/>
          </p:cNvSpPr>
          <p:nvPr>
            <p:ph type="ftr" sz="quarter" idx="3"/>
          </p:nvPr>
        </p:nvSpPr>
        <p:spPr>
          <a:xfrm>
            <a:off x="6866666" y="6548086"/>
            <a:ext cx="4873214" cy="173389"/>
          </a:xfrm>
          <a:prstGeom prst="rect">
            <a:avLst/>
          </a:prstGeom>
        </p:spPr>
        <p:txBody>
          <a:bodyPr vert="horz" lIns="91440" tIns="45720" rIns="91440" bIns="45720" rtlCol="0" anchor="ctr"/>
          <a:lstStyle>
            <a:lvl1pPr algn="r">
              <a:defRPr sz="800">
                <a:solidFill>
                  <a:schemeClr val="tx1">
                    <a:tint val="75000"/>
                  </a:schemeClr>
                </a:solidFill>
                <a:latin typeface="Corbel" panose="020B0503020204020204" pitchFamily="34" charset="0"/>
              </a:defRPr>
            </a:lvl1pPr>
          </a:lstStyle>
          <a:p>
            <a:endParaRPr lang="en-US"/>
          </a:p>
        </p:txBody>
      </p:sp>
    </p:spTree>
    <p:extLst>
      <p:ext uri="{BB962C8B-B14F-4D97-AF65-F5344CB8AC3E}">
        <p14:creationId xmlns:p14="http://schemas.microsoft.com/office/powerpoint/2010/main" val="3876567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41E16-B29C-8590-6692-63EC3B6C7D5F}"/>
              </a:ext>
            </a:extLst>
          </p:cNvPr>
          <p:cNvSpPr>
            <a:spLocks noGrp="1"/>
          </p:cNvSpPr>
          <p:nvPr>
            <p:ph type="title"/>
          </p:nvPr>
        </p:nvSpPr>
        <p:spPr>
          <a:xfrm>
            <a:off x="122428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B1A8B15-B289-3809-7359-2BD539883650}"/>
              </a:ext>
            </a:extLst>
          </p:cNvPr>
          <p:cNvSpPr>
            <a:spLocks noGrp="1"/>
          </p:cNvSpPr>
          <p:nvPr>
            <p:ph type="body" idx="1"/>
          </p:nvPr>
        </p:nvSpPr>
        <p:spPr>
          <a:xfrm>
            <a:off x="1224280"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F145BED-3DEC-C519-3736-0715FE19AC24}"/>
              </a:ext>
            </a:extLst>
          </p:cNvPr>
          <p:cNvSpPr>
            <a:spLocks noGrp="1"/>
          </p:cNvSpPr>
          <p:nvPr>
            <p:ph sz="half" idx="2"/>
          </p:nvPr>
        </p:nvSpPr>
        <p:spPr>
          <a:xfrm>
            <a:off x="1224280"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872B8B5-414C-2C64-FFB1-72B95047F2F6}"/>
              </a:ext>
            </a:extLst>
          </p:cNvPr>
          <p:cNvSpPr>
            <a:spLocks noGrp="1"/>
          </p:cNvSpPr>
          <p:nvPr>
            <p:ph type="body" sz="quarter" idx="3"/>
          </p:nvPr>
        </p:nvSpPr>
        <p:spPr>
          <a:xfrm>
            <a:off x="655669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E85704-626E-E0B6-5C48-6725915811B5}"/>
              </a:ext>
            </a:extLst>
          </p:cNvPr>
          <p:cNvSpPr>
            <a:spLocks noGrp="1"/>
          </p:cNvSpPr>
          <p:nvPr>
            <p:ph sz="quarter" idx="4"/>
          </p:nvPr>
        </p:nvSpPr>
        <p:spPr>
          <a:xfrm>
            <a:off x="655669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4F6F2F5F-DF8B-0C50-2E47-CAC4AD02B8A0}"/>
              </a:ext>
            </a:extLst>
          </p:cNvPr>
          <p:cNvSpPr>
            <a:spLocks noGrp="1"/>
          </p:cNvSpPr>
          <p:nvPr>
            <p:ph type="ftr" sz="quarter" idx="10"/>
          </p:nvPr>
        </p:nvSpPr>
        <p:spPr>
          <a:xfrm>
            <a:off x="6866666" y="6548086"/>
            <a:ext cx="4873214" cy="173389"/>
          </a:xfrm>
          <a:prstGeom prst="rect">
            <a:avLst/>
          </a:prstGeom>
        </p:spPr>
        <p:txBody>
          <a:bodyPr vert="horz" lIns="91440" tIns="45720" rIns="91440" bIns="45720" rtlCol="0" anchor="ctr"/>
          <a:lstStyle>
            <a:lvl1pPr algn="r">
              <a:defRPr sz="800">
                <a:solidFill>
                  <a:schemeClr val="tx1">
                    <a:tint val="75000"/>
                  </a:schemeClr>
                </a:solidFill>
                <a:latin typeface="Corbel" panose="020B0503020204020204" pitchFamily="34" charset="0"/>
              </a:defRPr>
            </a:lvl1pPr>
          </a:lstStyle>
          <a:p>
            <a:endParaRPr lang="en-US"/>
          </a:p>
        </p:txBody>
      </p:sp>
    </p:spTree>
    <p:extLst>
      <p:ext uri="{BB962C8B-B14F-4D97-AF65-F5344CB8AC3E}">
        <p14:creationId xmlns:p14="http://schemas.microsoft.com/office/powerpoint/2010/main" val="2538619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7EB8C-C58F-F1C0-3048-0379EBF781EE}"/>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6F4A516D-8C77-05B9-F710-2D0E58C18811}"/>
              </a:ext>
            </a:extLst>
          </p:cNvPr>
          <p:cNvSpPr>
            <a:spLocks noGrp="1"/>
          </p:cNvSpPr>
          <p:nvPr>
            <p:ph type="ftr" sz="quarter" idx="3"/>
          </p:nvPr>
        </p:nvSpPr>
        <p:spPr>
          <a:xfrm>
            <a:off x="6866666" y="6548086"/>
            <a:ext cx="4873214" cy="173389"/>
          </a:xfrm>
          <a:prstGeom prst="rect">
            <a:avLst/>
          </a:prstGeom>
        </p:spPr>
        <p:txBody>
          <a:bodyPr vert="horz" lIns="91440" tIns="45720" rIns="91440" bIns="45720" rtlCol="0" anchor="ctr"/>
          <a:lstStyle>
            <a:lvl1pPr algn="r">
              <a:defRPr sz="800">
                <a:solidFill>
                  <a:schemeClr val="tx1">
                    <a:tint val="75000"/>
                  </a:schemeClr>
                </a:solidFill>
                <a:latin typeface="Corbel" panose="020B0503020204020204" pitchFamily="34" charset="0"/>
              </a:defRPr>
            </a:lvl1pPr>
          </a:lstStyle>
          <a:p>
            <a:endParaRPr lang="en-US"/>
          </a:p>
        </p:txBody>
      </p:sp>
    </p:spTree>
    <p:extLst>
      <p:ext uri="{BB962C8B-B14F-4D97-AF65-F5344CB8AC3E}">
        <p14:creationId xmlns:p14="http://schemas.microsoft.com/office/powerpoint/2010/main" val="3143195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ADD14215-1404-5287-83B8-D0E9402F8B22}"/>
              </a:ext>
            </a:extLst>
          </p:cNvPr>
          <p:cNvSpPr>
            <a:spLocks noGrp="1"/>
          </p:cNvSpPr>
          <p:nvPr>
            <p:ph type="ftr" sz="quarter" idx="3"/>
          </p:nvPr>
        </p:nvSpPr>
        <p:spPr>
          <a:xfrm>
            <a:off x="6866666" y="6548086"/>
            <a:ext cx="4873214" cy="173389"/>
          </a:xfrm>
          <a:prstGeom prst="rect">
            <a:avLst/>
          </a:prstGeom>
        </p:spPr>
        <p:txBody>
          <a:bodyPr vert="horz" lIns="91440" tIns="45720" rIns="91440" bIns="45720" rtlCol="0" anchor="ctr"/>
          <a:lstStyle>
            <a:lvl1pPr algn="r">
              <a:defRPr sz="800">
                <a:solidFill>
                  <a:schemeClr val="tx1">
                    <a:tint val="75000"/>
                  </a:schemeClr>
                </a:solidFill>
                <a:latin typeface="Corbel" panose="020B0503020204020204" pitchFamily="34" charset="0"/>
              </a:defRPr>
            </a:lvl1pPr>
          </a:lstStyle>
          <a:p>
            <a:endParaRPr lang="en-US"/>
          </a:p>
        </p:txBody>
      </p:sp>
    </p:spTree>
    <p:extLst>
      <p:ext uri="{BB962C8B-B14F-4D97-AF65-F5344CB8AC3E}">
        <p14:creationId xmlns:p14="http://schemas.microsoft.com/office/powerpoint/2010/main" val="2603589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0" y="210922"/>
            <a:ext cx="12192000" cy="957133"/>
          </a:xfrm>
          <a:prstGeom prst="rect">
            <a:avLst/>
          </a:prstGeom>
          <a:solidFill>
            <a:srgbClr val="17468F"/>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20" name="bk object 25"/>
          <p:cNvSpPr/>
          <p:nvPr userDrawn="1"/>
        </p:nvSpPr>
        <p:spPr>
          <a:xfrm>
            <a:off x="1" y="-15770"/>
            <a:ext cx="696487" cy="226691"/>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a:p>
        </p:txBody>
      </p:sp>
      <p:sp>
        <p:nvSpPr>
          <p:cNvPr id="21" name="bk object 26"/>
          <p:cNvSpPr/>
          <p:nvPr userDrawn="1"/>
        </p:nvSpPr>
        <p:spPr>
          <a:xfrm>
            <a:off x="453402" y="-15770"/>
            <a:ext cx="1151380" cy="226691"/>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a:p>
        </p:txBody>
      </p:sp>
      <p:sp>
        <p:nvSpPr>
          <p:cNvPr id="22" name="bk object 27"/>
          <p:cNvSpPr/>
          <p:nvPr userDrawn="1"/>
        </p:nvSpPr>
        <p:spPr>
          <a:xfrm>
            <a:off x="1171032" y="-15770"/>
            <a:ext cx="1791269" cy="226691"/>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a:p>
        </p:txBody>
      </p:sp>
      <p:sp>
        <p:nvSpPr>
          <p:cNvPr id="23" name="bk object 28"/>
          <p:cNvSpPr/>
          <p:nvPr userDrawn="1"/>
        </p:nvSpPr>
        <p:spPr>
          <a:xfrm>
            <a:off x="2206131" y="-15770"/>
            <a:ext cx="1816611" cy="226691"/>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a:p>
        </p:txBody>
      </p:sp>
      <p:sp>
        <p:nvSpPr>
          <p:cNvPr id="24" name="bk object 29"/>
          <p:cNvSpPr/>
          <p:nvPr userDrawn="1"/>
        </p:nvSpPr>
        <p:spPr>
          <a:xfrm>
            <a:off x="3073074" y="-15770"/>
            <a:ext cx="1250212" cy="226691"/>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a:p>
        </p:txBody>
      </p:sp>
      <p:sp>
        <p:nvSpPr>
          <p:cNvPr id="25" name="bk object 30"/>
          <p:cNvSpPr/>
          <p:nvPr userDrawn="1"/>
        </p:nvSpPr>
        <p:spPr>
          <a:xfrm>
            <a:off x="3406413" y="-15770"/>
            <a:ext cx="3311799" cy="226691"/>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a:p>
        </p:txBody>
      </p:sp>
      <p:sp>
        <p:nvSpPr>
          <p:cNvPr id="26" name="bk object 31"/>
          <p:cNvSpPr/>
          <p:nvPr userDrawn="1"/>
        </p:nvSpPr>
        <p:spPr>
          <a:xfrm>
            <a:off x="5114460" y="-15770"/>
            <a:ext cx="2553645" cy="226691"/>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a:p>
        </p:txBody>
      </p:sp>
      <p:sp>
        <p:nvSpPr>
          <p:cNvPr id="27" name="bk object 32"/>
          <p:cNvSpPr/>
          <p:nvPr userDrawn="1"/>
        </p:nvSpPr>
        <p:spPr>
          <a:xfrm>
            <a:off x="5945157" y="-15770"/>
            <a:ext cx="6246843" cy="226691"/>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a:p>
        </p:txBody>
      </p:sp>
      <p:cxnSp>
        <p:nvCxnSpPr>
          <p:cNvPr id="28" name="Straight Connector 27"/>
          <p:cNvCxnSpPr/>
          <p:nvPr userDrawn="1"/>
        </p:nvCxnSpPr>
        <p:spPr>
          <a:xfrm>
            <a:off x="0" y="210921"/>
            <a:ext cx="12192000" cy="0"/>
          </a:xfrm>
          <a:prstGeom prst="line">
            <a:avLst/>
          </a:prstGeom>
          <a:ln w="9525">
            <a:solidFill>
              <a:srgbClr val="536DB3"/>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userDrawn="1">
            <p:ph type="title"/>
          </p:nvPr>
        </p:nvSpPr>
        <p:spPr>
          <a:xfrm>
            <a:off x="609600" y="1275655"/>
            <a:ext cx="10972800" cy="1155779"/>
          </a:xfrm>
          <a:prstGeom prst="rect">
            <a:avLst/>
          </a:prstGeom>
        </p:spPr>
        <p:txBody>
          <a:bodyPr/>
          <a:lstStyle>
            <a:lvl1pPr algn="l">
              <a:lnSpc>
                <a:spcPts val="4000"/>
              </a:lnSpc>
              <a:defRPr sz="3733" b="1" baseline="0">
                <a:solidFill>
                  <a:srgbClr val="0039A6"/>
                </a:solidFill>
                <a:effectLst/>
                <a:latin typeface="Calibri" pitchFamily="34" charset="0"/>
              </a:defRPr>
            </a:lvl1pPr>
          </a:lstStyle>
          <a:p>
            <a:endParaRPr lang="en-US"/>
          </a:p>
        </p:txBody>
      </p:sp>
      <p:sp>
        <p:nvSpPr>
          <p:cNvPr id="5" name="Subtitle 2"/>
          <p:cNvSpPr>
            <a:spLocks noGrp="1"/>
          </p:cNvSpPr>
          <p:nvPr userDrawn="1">
            <p:ph type="subTitle" idx="1"/>
          </p:nvPr>
        </p:nvSpPr>
        <p:spPr>
          <a:xfrm>
            <a:off x="609600" y="2748933"/>
            <a:ext cx="8534400" cy="457200"/>
          </a:xfrm>
          <a:prstGeom prst="rect">
            <a:avLst/>
          </a:prstGeom>
        </p:spPr>
        <p:txBody>
          <a:bodyPr/>
          <a:lstStyle>
            <a:lvl1pPr marL="0" indent="0" algn="l">
              <a:buNone/>
              <a:defRPr sz="2667" b="1" baseline="0">
                <a:solidFill>
                  <a:srgbClr val="0039A6"/>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a:p>
        </p:txBody>
      </p:sp>
      <p:sp>
        <p:nvSpPr>
          <p:cNvPr id="9" name="Text Placeholder 8"/>
          <p:cNvSpPr>
            <a:spLocks noGrp="1"/>
          </p:cNvSpPr>
          <p:nvPr userDrawn="1">
            <p:ph type="body" sz="quarter" idx="10"/>
          </p:nvPr>
        </p:nvSpPr>
        <p:spPr>
          <a:xfrm>
            <a:off x="609600" y="3835603"/>
            <a:ext cx="8534400" cy="1295400"/>
          </a:xfrm>
          <a:prstGeom prst="rect">
            <a:avLst/>
          </a:prstGeom>
        </p:spPr>
        <p:txBody>
          <a:bodyPr/>
          <a:lstStyle>
            <a:lvl1pPr marL="0" indent="0" algn="l">
              <a:lnSpc>
                <a:spcPts val="2667"/>
              </a:lnSpc>
              <a:buNone/>
              <a:defRPr sz="2400" baseline="0">
                <a:solidFill>
                  <a:srgbClr val="0039A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10" name="TextBox 9"/>
          <p:cNvSpPr txBox="1"/>
          <p:nvPr userDrawn="1"/>
        </p:nvSpPr>
        <p:spPr>
          <a:xfrm>
            <a:off x="609600" y="216724"/>
            <a:ext cx="9204101" cy="461665"/>
          </a:xfrm>
          <a:prstGeom prst="rect">
            <a:avLst/>
          </a:prstGeom>
          <a:noFill/>
        </p:spPr>
        <p:txBody>
          <a:bodyPr wrap="square" rtlCol="0">
            <a:spAutoFit/>
          </a:bodyPr>
          <a:lstStyle/>
          <a:p>
            <a:r>
              <a:rPr lang="en-US" sz="2400" b="1">
                <a:solidFill>
                  <a:schemeClr val="tx2">
                    <a:lumMod val="95000"/>
                  </a:schemeClr>
                </a:solidFill>
                <a:latin typeface="Calibri" panose="020F0502020204030204" pitchFamily="34" charset="0"/>
              </a:rPr>
              <a:t>Centers for Disease Control and Prevention</a:t>
            </a:r>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46839" y="108699"/>
            <a:ext cx="2527397" cy="968596"/>
          </a:xfrm>
          <a:prstGeom prst="rect">
            <a:avLst/>
          </a:prstGeom>
        </p:spPr>
      </p:pic>
    </p:spTree>
    <p:extLst>
      <p:ext uri="{BB962C8B-B14F-4D97-AF65-F5344CB8AC3E}">
        <p14:creationId xmlns:p14="http://schemas.microsoft.com/office/powerpoint/2010/main" val="359570073"/>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olor_background">
    <p:bg>
      <p:bgPr>
        <a:solidFill>
          <a:srgbClr val="002060"/>
        </a:solidFill>
        <a:effectLst/>
      </p:bgPr>
    </p:bg>
    <p:spTree>
      <p:nvGrpSpPr>
        <p:cNvPr id="1" name=""/>
        <p:cNvGrpSpPr/>
        <p:nvPr/>
      </p:nvGrpSpPr>
      <p:grpSpPr>
        <a:xfrm>
          <a:off x="0" y="0"/>
          <a:ext cx="0" cy="0"/>
          <a:chOff x="0" y="0"/>
          <a:chExt cx="0" cy="0"/>
        </a:xfrm>
      </p:grpSpPr>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655063"/>
            <a:ext cx="12192000" cy="3255264"/>
          </a:xfrm>
          <a:prstGeom prst="rect">
            <a:avLst/>
          </a:prstGeom>
        </p:spPr>
      </p:pic>
    </p:spTree>
    <p:extLst>
      <p:ext uri="{BB962C8B-B14F-4D97-AF65-F5344CB8AC3E}">
        <p14:creationId xmlns:p14="http://schemas.microsoft.com/office/powerpoint/2010/main" val="4006716556"/>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color_background">
    <p:bg>
      <p:bgPr>
        <a:solidFill>
          <a:srgbClr val="993B25"/>
        </a:solidFill>
        <a:effectLst/>
      </p:bgPr>
    </p:bg>
    <p:spTree>
      <p:nvGrpSpPr>
        <p:cNvPr id="1" name=""/>
        <p:cNvGrpSpPr/>
        <p:nvPr/>
      </p:nvGrpSpPr>
      <p:grpSpPr>
        <a:xfrm>
          <a:off x="0" y="0"/>
          <a:ext cx="0" cy="0"/>
          <a:chOff x="0" y="0"/>
          <a:chExt cx="0" cy="0"/>
        </a:xfrm>
      </p:grpSpPr>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655063"/>
            <a:ext cx="12192000" cy="3255264"/>
          </a:xfrm>
          <a:prstGeom prst="rect">
            <a:avLst/>
          </a:prstGeom>
        </p:spPr>
      </p:pic>
    </p:spTree>
    <p:extLst>
      <p:ext uri="{BB962C8B-B14F-4D97-AF65-F5344CB8AC3E}">
        <p14:creationId xmlns:p14="http://schemas.microsoft.com/office/powerpoint/2010/main" val="2329929744"/>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53A0C0-65B1-5AFA-5BD0-D9CA48201D81}"/>
              </a:ext>
            </a:extLst>
          </p:cNvPr>
          <p:cNvSpPr>
            <a:spLocks noGrp="1"/>
          </p:cNvSpPr>
          <p:nvPr>
            <p:ph type="title"/>
          </p:nvPr>
        </p:nvSpPr>
        <p:spPr>
          <a:xfrm>
            <a:off x="1224280" y="365125"/>
            <a:ext cx="10515600" cy="884555"/>
          </a:xfrm>
          <a:prstGeom prst="rect">
            <a:avLst/>
          </a:prstGeom>
        </p:spPr>
        <p:txBody>
          <a:bodyPr vert="horz" lIns="91440" tIns="45720" rIns="91440" bIns="45720" rtlCol="0" anchor="t"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30DA26D9-B4B3-670E-156E-690146E34567}"/>
              </a:ext>
            </a:extLst>
          </p:cNvPr>
          <p:cNvSpPr>
            <a:spLocks noGrp="1"/>
          </p:cNvSpPr>
          <p:nvPr>
            <p:ph type="body" idx="1"/>
          </p:nvPr>
        </p:nvSpPr>
        <p:spPr>
          <a:xfrm>
            <a:off x="1224280" y="1391920"/>
            <a:ext cx="10515600" cy="4785043"/>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08022356-EC57-EA36-91A7-B7325A303E9B}"/>
              </a:ext>
            </a:extLst>
          </p:cNvPr>
          <p:cNvPicPr>
            <a:picLocks noChangeAspect="1"/>
          </p:cNvPicPr>
          <p:nvPr userDrawn="1"/>
        </p:nvPicPr>
        <p:blipFill>
          <a:blip r:embed="rId8"/>
          <a:srcRect/>
          <a:stretch/>
        </p:blipFill>
        <p:spPr>
          <a:xfrm>
            <a:off x="0" y="0"/>
            <a:ext cx="814916" cy="6858000"/>
          </a:xfrm>
          <a:prstGeom prst="rect">
            <a:avLst/>
          </a:prstGeom>
        </p:spPr>
      </p:pic>
      <p:sp>
        <p:nvSpPr>
          <p:cNvPr id="7" name="Footer Placeholder 4">
            <a:extLst>
              <a:ext uri="{FF2B5EF4-FFF2-40B4-BE49-F238E27FC236}">
                <a16:creationId xmlns:a16="http://schemas.microsoft.com/office/drawing/2014/main" id="{74B10390-4EE5-F0A8-C181-DC43EA259068}"/>
              </a:ext>
            </a:extLst>
          </p:cNvPr>
          <p:cNvSpPr>
            <a:spLocks noGrp="1"/>
          </p:cNvSpPr>
          <p:nvPr>
            <p:ph type="ftr" sz="quarter" idx="3"/>
          </p:nvPr>
        </p:nvSpPr>
        <p:spPr>
          <a:xfrm>
            <a:off x="6866666" y="6548086"/>
            <a:ext cx="4873214" cy="173389"/>
          </a:xfrm>
          <a:prstGeom prst="rect">
            <a:avLst/>
          </a:prstGeom>
        </p:spPr>
        <p:txBody>
          <a:bodyPr vert="horz" lIns="91440" tIns="45720" rIns="91440" bIns="45720" rtlCol="0" anchor="ctr"/>
          <a:lstStyle>
            <a:lvl1pPr algn="r">
              <a:defRPr sz="800">
                <a:solidFill>
                  <a:schemeClr val="tx1">
                    <a:tint val="75000"/>
                  </a:schemeClr>
                </a:solidFill>
                <a:latin typeface="Corbel" panose="020B0503020204020204" pitchFamily="34" charset="0"/>
              </a:defRPr>
            </a:lvl1pPr>
          </a:lstStyle>
          <a:p>
            <a:endParaRPr lang="en-US"/>
          </a:p>
        </p:txBody>
      </p:sp>
    </p:spTree>
    <p:extLst>
      <p:ext uri="{BB962C8B-B14F-4D97-AF65-F5344CB8AC3E}">
        <p14:creationId xmlns:p14="http://schemas.microsoft.com/office/powerpoint/2010/main" val="10483045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hf hdr="0" ftr="0" dt="0"/>
  <p:txStyles>
    <p:titleStyle>
      <a:lvl1pPr algn="l" defTabSz="914400" rtl="0" eaLnBrk="1" latinLnBrk="0" hangingPunct="1">
        <a:lnSpc>
          <a:spcPct val="90000"/>
        </a:lnSpc>
        <a:spcBef>
          <a:spcPct val="0"/>
        </a:spcBef>
        <a:buNone/>
        <a:defRPr sz="2400" b="1" kern="1200">
          <a:solidFill>
            <a:schemeClr val="accent3"/>
          </a:solidFill>
          <a:latin typeface="Corbel" panose="020B0503020204020204" pitchFamily="34" charset="0"/>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000" kern="1200">
          <a:solidFill>
            <a:schemeClr val="tx1"/>
          </a:solidFill>
          <a:latin typeface="Corbel" panose="020B0503020204020204" pitchFamily="34" charset="0"/>
          <a:ea typeface="+mn-ea"/>
          <a:cs typeface="+mn-cs"/>
        </a:defRPr>
      </a:lvl1pPr>
      <a:lvl2pPr marL="6858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Corbel" panose="020B0503020204020204" pitchFamily="34" charset="0"/>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1600" kern="1200">
          <a:solidFill>
            <a:schemeClr val="tx1"/>
          </a:solidFill>
          <a:latin typeface="Corbel" panose="020B0503020204020204" pitchFamily="34" charset="0"/>
          <a:ea typeface="+mn-ea"/>
          <a:cs typeface="+mn-cs"/>
        </a:defRPr>
      </a:lvl3pPr>
      <a:lvl4pPr marL="1600200" indent="-228600" algn="l" defTabSz="914400" rtl="0" eaLnBrk="1" latinLnBrk="0" hangingPunct="1">
        <a:lnSpc>
          <a:spcPct val="90000"/>
        </a:lnSpc>
        <a:spcBef>
          <a:spcPts val="500"/>
        </a:spcBef>
        <a:buClr>
          <a:schemeClr val="accent5"/>
        </a:buClr>
        <a:buFont typeface="Arial" panose="020B0604020202020204" pitchFamily="34" charset="0"/>
        <a:buChar char="•"/>
        <a:defRPr sz="1600" b="0" i="0" kern="1200">
          <a:solidFill>
            <a:schemeClr val="tx1"/>
          </a:solidFill>
          <a:latin typeface="Corbel" panose="020B0503020204020204" pitchFamily="34" charset="0"/>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lumMod val="50000"/>
              <a:lumOff val="50000"/>
            </a:schemeClr>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3355258356"/>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cdc.gov/vaccines/acip/meetings/downloads/slides-2023-06-21-23/06-RSV-Adults-Melgar-508.pdf"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hyperlink" Target="https://www.fda.gov/media/168889/download"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hyperlink" Target="https://www.fda.gov/media/167805/download" TargetMode="External"/><Relationship Id="rId5" Type="http://schemas.openxmlformats.org/officeDocument/2006/relationships/image" Target="../media/image34.jpeg"/><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hyperlink" Target="https://www.cdc.gov/mmwr/volumes/72/wr/mm7229a4.htm?s_cid=mm7229a4_w"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hyperlink" Target="https://www.nejm.org/doi/full/10.1056/NEJMoa2213836" TargetMode="External"/><Relationship Id="rId4" Type="http://schemas.openxmlformats.org/officeDocument/2006/relationships/hyperlink" Target="https://www.nejm.org/doi/full/10.1056/NEJMoa2209604"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cdc.gov/mmwr/volumes/72/wr/mm7229a4.htm?s_cid=mm7229a4_w"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hyperlink" Target="https://pubmed.ncbi.nlm.nih.gov/36791160/"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hyperlink" Target="https://www.cdc.gov/mmwr/volumes/72/wr/mm7229a4.htm" TargetMode="External"/><Relationship Id="rId7" Type="http://schemas.openxmlformats.org/officeDocument/2006/relationships/hyperlink" Target="https://www.cdc.gov/vaccines/acip/meetings/downloads/slides-2024-02-28-29/07-RSV-Adults-Melgar-508.pdf"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hyperlink" Target="https://www.cdc.gov/vaccines/acip/meetings/downloads/slides-2024-02-28-29/06-RSV-Adults-Lloyd--508.pdf" TargetMode="External"/><Relationship Id="rId5" Type="http://schemas.openxmlformats.org/officeDocument/2006/relationships/hyperlink" Target="https://www.cdc.gov/vaccines/acip/meetings/downloads/slides-2024-02-28-29/05-RSV-Adults-Shimabukuro-508.pdf" TargetMode="External"/><Relationship Id="rId4" Type="http://schemas.openxmlformats.org/officeDocument/2006/relationships/hyperlink" Target="https://www.cdc.gov/vaccines/acip/meetings/downloads/slides-2023-10-25-26/02-gerber-adult-RSV-508.pdf" TargetMode="External"/><Relationship Id="rId9" Type="http://schemas.openxmlformats.org/officeDocument/2006/relationships/image" Target="../media/image36.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7.png"/><Relationship Id="rId7"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hyperlink" Target="https://www.fda.gov/media/168889/download" TargetMode="External"/><Relationship Id="rId5" Type="http://schemas.openxmlformats.org/officeDocument/2006/relationships/hyperlink" Target="https://www.fda.gov/media/167805/download" TargetMode="External"/><Relationship Id="rId10" Type="http://schemas.openxmlformats.org/officeDocument/2006/relationships/image" Target="../media/image13.png"/><Relationship Id="rId4" Type="http://schemas.openxmlformats.org/officeDocument/2006/relationships/image" Target="../media/image38.svg"/><Relationship Id="rId9" Type="http://schemas.openxmlformats.org/officeDocument/2006/relationships/image" Target="../media/image41.png"/></Relationships>
</file>

<file path=ppt/slides/_rels/slide21.xml.rels><?xml version="1.0" encoding="UTF-8" standalone="yes"?>
<Relationships xmlns="http://schemas.openxmlformats.org/package/2006/relationships"><Relationship Id="rId3" Type="http://schemas.openxmlformats.org/officeDocument/2006/relationships/hyperlink" Target="https://www.cdc.gov/mmwr/volumes/72/wr/mm7229a4.htm?s_cid=mm7229a4_w"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s://journals.sagepub.com/doi/10.1177/07334648211067710" TargetMode="External"/><Relationship Id="rId7" Type="http://schemas.openxmlformats.org/officeDocument/2006/relationships/image" Target="../media/image43.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42.png"/><Relationship Id="rId5" Type="http://schemas.openxmlformats.org/officeDocument/2006/relationships/hyperlink" Target="http://dx.doi.org/10.15585/mmwr.mm7205a1" TargetMode="External"/><Relationship Id="rId4" Type="http://schemas.openxmlformats.org/officeDocument/2006/relationships/hyperlink" Target="https://doi.org/10.1007/s40520-021-01793-3"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46.png"/><Relationship Id="rId4" Type="http://schemas.openxmlformats.org/officeDocument/2006/relationships/image" Target="../media/image4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hyperlink" Target="http://www.cdc.gov/rsv/clinical/index.html"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hyperlink" Target="http://dx.doi.org/10.15585/mmwr.mm7229a4" TargetMode="External"/><Relationship Id="rId7" Type="http://schemas.openxmlformats.org/officeDocument/2006/relationships/image" Target="../media/image14.png"/><Relationship Id="rId12"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2.png"/><Relationship Id="rId11" Type="http://schemas.openxmlformats.org/officeDocument/2006/relationships/image" Target="../media/image25.png"/><Relationship Id="rId5" Type="http://schemas.openxmlformats.org/officeDocument/2006/relationships/image" Target="../media/image21.png"/><Relationship Id="rId10" Type="http://schemas.openxmlformats.org/officeDocument/2006/relationships/image" Target="../media/image11.png"/><Relationship Id="rId4" Type="http://schemas.openxmlformats.org/officeDocument/2006/relationships/image" Target="../media/image20.png"/><Relationship Id="rId9"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7A26967-62EE-8B8A-3914-19A066A8188E}"/>
              </a:ext>
            </a:extLst>
          </p:cNvPr>
          <p:cNvSpPr>
            <a:spLocks noGrp="1"/>
          </p:cNvSpPr>
          <p:nvPr>
            <p:ph type="title"/>
          </p:nvPr>
        </p:nvSpPr>
        <p:spPr>
          <a:xfrm>
            <a:off x="838199" y="2002631"/>
            <a:ext cx="11149105" cy="2852737"/>
          </a:xfrm>
        </p:spPr>
        <p:txBody>
          <a:bodyPr/>
          <a:lstStyle/>
          <a:p>
            <a:r>
              <a:rPr lang="en-US" sz="6500" dirty="0"/>
              <a:t>Respiratory syncytial virus (RSV) prevention in older adults</a:t>
            </a:r>
          </a:p>
        </p:txBody>
      </p:sp>
      <p:sp>
        <p:nvSpPr>
          <p:cNvPr id="2" name="Footer Placeholder 2">
            <a:extLst>
              <a:ext uri="{FF2B5EF4-FFF2-40B4-BE49-F238E27FC236}">
                <a16:creationId xmlns:a16="http://schemas.microsoft.com/office/drawing/2014/main" id="{4D3CA95C-6F3B-A65D-88B7-2EAB04DDA942}"/>
              </a:ext>
            </a:extLst>
          </p:cNvPr>
          <p:cNvSpPr txBox="1">
            <a:spLocks/>
          </p:cNvSpPr>
          <p:nvPr/>
        </p:nvSpPr>
        <p:spPr>
          <a:xfrm>
            <a:off x="9875519" y="6494296"/>
            <a:ext cx="2111786" cy="25074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800" dirty="0">
                <a:solidFill>
                  <a:schemeClr val="bg1"/>
                </a:solidFill>
                <a:latin typeface="Corbel" panose="020B0503020204020204" pitchFamily="34" charset="0"/>
              </a:rPr>
              <a:t>Last updated: April 2024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B22DB9C6-A4F1-4F93-DA31-1E00E9C5218B}"/>
              </a:ext>
            </a:extLst>
          </p:cNvPr>
          <p:cNvSpPr>
            <a:spLocks noGrp="1"/>
          </p:cNvSpPr>
          <p:nvPr>
            <p:ph type="title"/>
          </p:nvPr>
        </p:nvSpPr>
        <p:spPr>
          <a:xfrm>
            <a:off x="1219200" y="276632"/>
            <a:ext cx="10972800" cy="540937"/>
          </a:xfrm>
        </p:spPr>
        <p:txBody>
          <a:bodyPr>
            <a:noAutofit/>
          </a:bodyPr>
          <a:lstStyle/>
          <a:p>
            <a:r>
              <a:rPr lang="en-US" sz="2800">
                <a:solidFill>
                  <a:schemeClr val="accent3"/>
                </a:solidFill>
              </a:rPr>
              <a:t>The risk of severe illness increases with age</a:t>
            </a:r>
          </a:p>
        </p:txBody>
      </p:sp>
      <p:sp>
        <p:nvSpPr>
          <p:cNvPr id="24" name="TextBox 23">
            <a:extLst>
              <a:ext uri="{FF2B5EF4-FFF2-40B4-BE49-F238E27FC236}">
                <a16:creationId xmlns:a16="http://schemas.microsoft.com/office/drawing/2014/main" id="{3ADAD6AA-13CC-86A7-1F8E-368CBD9A84A4}"/>
              </a:ext>
            </a:extLst>
          </p:cNvPr>
          <p:cNvSpPr txBox="1"/>
          <p:nvPr/>
        </p:nvSpPr>
        <p:spPr>
          <a:xfrm>
            <a:off x="1116281" y="6353919"/>
            <a:ext cx="5178502" cy="400110"/>
          </a:xfrm>
          <a:prstGeom prst="rect">
            <a:avLst/>
          </a:prstGeom>
          <a:noFill/>
        </p:spPr>
        <p:txBody>
          <a:bodyPr wrap="square" rtlCol="0">
            <a:spAutoFit/>
          </a:bodyPr>
          <a:lstStyle/>
          <a:p>
            <a:r>
              <a:rPr lang="en-US" sz="1000" b="1" dirty="0">
                <a:solidFill>
                  <a:srgbClr val="000000"/>
                </a:solidFill>
              </a:rPr>
              <a:t>Reference: </a:t>
            </a:r>
            <a:r>
              <a:rPr lang="en-US" sz="1000" dirty="0">
                <a:solidFill>
                  <a:srgbClr val="000000"/>
                </a:solidFill>
                <a:hlinkClick r:id="rId3"/>
              </a:rPr>
              <a:t>CDC RSV-NET data. Estimates are adjusted for under-testing and incomplete test sensitivity. Presented to the Advisory Committee on Immunization Practices 21 June 2023. </a:t>
            </a:r>
            <a:endParaRPr lang="en-US" sz="1000" dirty="0">
              <a:solidFill>
                <a:srgbClr val="000000"/>
              </a:solidFill>
            </a:endParaRPr>
          </a:p>
        </p:txBody>
      </p:sp>
      <p:graphicFrame>
        <p:nvGraphicFramePr>
          <p:cNvPr id="25" name="Chart 24">
            <a:extLst>
              <a:ext uri="{FF2B5EF4-FFF2-40B4-BE49-F238E27FC236}">
                <a16:creationId xmlns:a16="http://schemas.microsoft.com/office/drawing/2014/main" id="{9EF8AE51-2D38-2B44-98E3-0A1D41F4840B}"/>
              </a:ext>
            </a:extLst>
          </p:cNvPr>
          <p:cNvGraphicFramePr>
            <a:graphicFrameLocks/>
          </p:cNvGraphicFramePr>
          <p:nvPr>
            <p:extLst>
              <p:ext uri="{D42A27DB-BD31-4B8C-83A1-F6EECF244321}">
                <p14:modId xmlns:p14="http://schemas.microsoft.com/office/powerpoint/2010/main" val="1886696189"/>
              </p:ext>
            </p:extLst>
          </p:nvPr>
        </p:nvGraphicFramePr>
        <p:xfrm>
          <a:off x="1013144" y="1512613"/>
          <a:ext cx="10334481" cy="4841306"/>
        </p:xfrm>
        <a:graphic>
          <a:graphicData uri="http://schemas.openxmlformats.org/drawingml/2006/chart">
            <c:chart xmlns:c="http://schemas.openxmlformats.org/drawingml/2006/chart" xmlns:r="http://schemas.openxmlformats.org/officeDocument/2006/relationships" r:id="rId4"/>
          </a:graphicData>
        </a:graphic>
      </p:graphicFrame>
      <p:sp>
        <p:nvSpPr>
          <p:cNvPr id="26" name="TextBox 25">
            <a:extLst>
              <a:ext uri="{FF2B5EF4-FFF2-40B4-BE49-F238E27FC236}">
                <a16:creationId xmlns:a16="http://schemas.microsoft.com/office/drawing/2014/main" id="{D5D410DF-2D1B-09CB-963A-5154CEC047A4}"/>
              </a:ext>
            </a:extLst>
          </p:cNvPr>
          <p:cNvSpPr txBox="1"/>
          <p:nvPr/>
        </p:nvSpPr>
        <p:spPr>
          <a:xfrm>
            <a:off x="1249378" y="1066814"/>
            <a:ext cx="10098247" cy="369332"/>
          </a:xfrm>
          <a:prstGeom prst="rect">
            <a:avLst/>
          </a:prstGeom>
          <a:noFill/>
        </p:spPr>
        <p:txBody>
          <a:bodyPr wrap="square" rtlCol="0">
            <a:spAutoFit/>
          </a:bodyPr>
          <a:lstStyle/>
          <a:p>
            <a:r>
              <a:rPr lang="en-US" sz="1800">
                <a:solidFill>
                  <a:schemeClr val="accent3"/>
                </a:solidFill>
              </a:rPr>
              <a:t>Estimated annual RSV-associated hospitalizations per 100,000 adults in the United States: 2016–2020</a:t>
            </a:r>
            <a:endParaRPr lang="en-US"/>
          </a:p>
        </p:txBody>
      </p:sp>
      <p:sp>
        <p:nvSpPr>
          <p:cNvPr id="28" name="Footer Placeholder 2">
            <a:extLst>
              <a:ext uri="{FF2B5EF4-FFF2-40B4-BE49-F238E27FC236}">
                <a16:creationId xmlns:a16="http://schemas.microsoft.com/office/drawing/2014/main" id="{3948D623-0498-6F7B-724F-B561964E6961}"/>
              </a:ext>
            </a:extLst>
          </p:cNvPr>
          <p:cNvSpPr>
            <a:spLocks noGrp="1"/>
          </p:cNvSpPr>
          <p:nvPr>
            <p:ph type="ftr" sz="quarter" idx="3"/>
          </p:nvPr>
        </p:nvSpPr>
        <p:spPr>
          <a:xfrm>
            <a:off x="6583682" y="6569602"/>
            <a:ext cx="5371353" cy="207716"/>
          </a:xfrm>
        </p:spPr>
        <p:txBody>
          <a:bodyPr/>
          <a:lstStyle/>
          <a:p>
            <a:pPr lvl="0">
              <a:defRPr/>
            </a:pPr>
            <a:r>
              <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rPr>
              <a:t>Original slide developed by US Centers for Disease Control and Prevention, </a:t>
            </a:r>
            <a:r>
              <a:rPr lang="en-US" dirty="0">
                <a:solidFill>
                  <a:srgbClr val="000000">
                    <a:tint val="75000"/>
                  </a:srgbClr>
                </a:solidFill>
              </a:rPr>
              <a:t>WHO, </a:t>
            </a:r>
            <a:r>
              <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rPr>
              <a:t>and PATH. Last updated: </a:t>
            </a:r>
            <a:r>
              <a:rPr lang="en-US" dirty="0">
                <a:solidFill>
                  <a:srgbClr val="000000">
                    <a:tint val="75000"/>
                  </a:srgbClr>
                </a:solidFill>
              </a:rPr>
              <a:t>April</a:t>
            </a:r>
            <a:r>
              <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rPr>
              <a:t> 2024</a:t>
            </a:r>
          </a:p>
        </p:txBody>
      </p:sp>
      <p:sp>
        <p:nvSpPr>
          <p:cNvPr id="5" name="TextBox 4">
            <a:extLst>
              <a:ext uri="{FF2B5EF4-FFF2-40B4-BE49-F238E27FC236}">
                <a16:creationId xmlns:a16="http://schemas.microsoft.com/office/drawing/2014/main" id="{A53E71E1-BDCF-DAB0-AB31-175400B969A9}"/>
              </a:ext>
            </a:extLst>
          </p:cNvPr>
          <p:cNvSpPr txBox="1"/>
          <p:nvPr/>
        </p:nvSpPr>
        <p:spPr>
          <a:xfrm>
            <a:off x="1199176" y="1512614"/>
            <a:ext cx="461665" cy="3909240"/>
          </a:xfrm>
          <a:prstGeom prst="rect">
            <a:avLst/>
          </a:prstGeom>
          <a:noFill/>
        </p:spPr>
        <p:txBody>
          <a:bodyPr vert="vert270" wrap="square" rtlCol="0">
            <a:spAutoFit/>
          </a:bodyPr>
          <a:lstStyle/>
          <a:p>
            <a:pPr algn="ctr"/>
            <a:r>
              <a:rPr lang="en-US" b="0" i="0" baseline="0">
                <a:solidFill>
                  <a:srgbClr val="000000"/>
                </a:solidFill>
                <a:effectLst/>
              </a:rPr>
              <a:t>Number of hospitalizations</a:t>
            </a:r>
            <a:endParaRPr lang="en-US">
              <a:solidFill>
                <a:srgbClr val="000000"/>
              </a:solidFill>
              <a:effectLst/>
            </a:endParaRPr>
          </a:p>
        </p:txBody>
      </p:sp>
    </p:spTree>
    <p:extLst>
      <p:ext uri="{BB962C8B-B14F-4D97-AF65-F5344CB8AC3E}">
        <p14:creationId xmlns:p14="http://schemas.microsoft.com/office/powerpoint/2010/main" val="1246171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2AF63-D748-0D37-8CD4-204E1FDFAC03}"/>
              </a:ext>
            </a:extLst>
          </p:cNvPr>
          <p:cNvSpPr>
            <a:spLocks noGrp="1"/>
          </p:cNvSpPr>
          <p:nvPr>
            <p:ph type="title"/>
          </p:nvPr>
        </p:nvSpPr>
        <p:spPr>
          <a:xfrm>
            <a:off x="1224280" y="365125"/>
            <a:ext cx="10515600" cy="511461"/>
          </a:xfrm>
        </p:spPr>
        <p:txBody>
          <a:bodyPr/>
          <a:lstStyle/>
          <a:p>
            <a:r>
              <a:rPr lang="en-US" sz="3600"/>
              <a:t>RSV disease burden in older adults</a:t>
            </a:r>
            <a:endParaRPr lang="en-US" sz="3600">
              <a:highlight>
                <a:srgbClr val="FFFF00"/>
              </a:highlight>
            </a:endParaRPr>
          </a:p>
        </p:txBody>
      </p:sp>
      <p:sp>
        <p:nvSpPr>
          <p:cNvPr id="3" name="Content Placeholder 2">
            <a:extLst>
              <a:ext uri="{FF2B5EF4-FFF2-40B4-BE49-F238E27FC236}">
                <a16:creationId xmlns:a16="http://schemas.microsoft.com/office/drawing/2014/main" id="{5D217841-06E3-A64A-783E-C526BCD76435}"/>
              </a:ext>
            </a:extLst>
          </p:cNvPr>
          <p:cNvSpPr>
            <a:spLocks noGrp="1"/>
          </p:cNvSpPr>
          <p:nvPr>
            <p:ph idx="1"/>
          </p:nvPr>
        </p:nvSpPr>
        <p:spPr>
          <a:xfrm>
            <a:off x="1163096" y="1287624"/>
            <a:ext cx="5359402" cy="2252831"/>
          </a:xfrm>
        </p:spPr>
        <p:txBody>
          <a:bodyPr vert="horz" lIns="91440" tIns="45720" rIns="91440" bIns="45720" rtlCol="0" anchor="t">
            <a:noAutofit/>
          </a:bodyPr>
          <a:lstStyle/>
          <a:p>
            <a:pPr marL="0" indent="0">
              <a:buNone/>
            </a:pPr>
            <a:r>
              <a:rPr lang="en-US" sz="2400" b="1"/>
              <a:t>Most RSV burden data is from high-income countries, </a:t>
            </a:r>
            <a:r>
              <a:rPr lang="en-US" sz="2400"/>
              <a:t>where</a:t>
            </a:r>
            <a:r>
              <a:rPr lang="en-US" sz="2400" b="1"/>
              <a:t> </a:t>
            </a:r>
            <a:r>
              <a:rPr lang="en-US" sz="2400"/>
              <a:t>RSV-associated lower respiratory illness hospitalizations and deaths are substantial.</a:t>
            </a:r>
          </a:p>
          <a:p>
            <a:endParaRPr lang="en-US"/>
          </a:p>
        </p:txBody>
      </p:sp>
      <p:sp>
        <p:nvSpPr>
          <p:cNvPr id="5" name="TextBox 4">
            <a:extLst>
              <a:ext uri="{FF2B5EF4-FFF2-40B4-BE49-F238E27FC236}">
                <a16:creationId xmlns:a16="http://schemas.microsoft.com/office/drawing/2014/main" id="{9950D3AD-94F0-0CB0-33D7-B9725AE7DF60}"/>
              </a:ext>
            </a:extLst>
          </p:cNvPr>
          <p:cNvSpPr txBox="1"/>
          <p:nvPr/>
        </p:nvSpPr>
        <p:spPr>
          <a:xfrm>
            <a:off x="945928" y="6464346"/>
            <a:ext cx="5985284" cy="400110"/>
          </a:xfrm>
          <a:prstGeom prst="rect">
            <a:avLst/>
          </a:prstGeom>
          <a:noFill/>
        </p:spPr>
        <p:txBody>
          <a:bodyPr wrap="square">
            <a:spAutoFit/>
          </a:bodyPr>
          <a:lstStyle/>
          <a:p>
            <a:r>
              <a:rPr lang="en-US" sz="1000" baseline="30000" dirty="0"/>
              <a:t>1</a:t>
            </a:r>
            <a:r>
              <a:rPr lang="en-US" sz="1000" dirty="0"/>
              <a:t> Shi et al. </a:t>
            </a:r>
            <a:r>
              <a:rPr lang="en-US" sz="1000" i="1" dirty="0"/>
              <a:t>JID</a:t>
            </a:r>
            <a:r>
              <a:rPr lang="en-US" sz="1000" dirty="0"/>
              <a:t>, 2020; 222(S7).</a:t>
            </a:r>
          </a:p>
          <a:p>
            <a:r>
              <a:rPr lang="en-US" sz="1000" baseline="30000" dirty="0"/>
              <a:t>2 </a:t>
            </a:r>
            <a:r>
              <a:rPr lang="en-US" sz="1000" dirty="0"/>
              <a:t>GBD 2016 Lower Respiratory Infections Collaborators. </a:t>
            </a:r>
            <a:r>
              <a:rPr lang="en-US" sz="1000" i="1" dirty="0"/>
              <a:t>Lancet ID</a:t>
            </a:r>
            <a:r>
              <a:rPr lang="en-US" sz="1000" dirty="0"/>
              <a:t>, 2018; 18</a:t>
            </a:r>
            <a:r>
              <a:rPr lang="en-US" sz="900" dirty="0"/>
              <a:t>. </a:t>
            </a:r>
          </a:p>
        </p:txBody>
      </p:sp>
      <p:sp>
        <p:nvSpPr>
          <p:cNvPr id="6" name="Content Placeholder 2">
            <a:extLst>
              <a:ext uri="{FF2B5EF4-FFF2-40B4-BE49-F238E27FC236}">
                <a16:creationId xmlns:a16="http://schemas.microsoft.com/office/drawing/2014/main" id="{9A2E1F9A-B9B4-463C-38E5-27CDC419A5B5}"/>
              </a:ext>
            </a:extLst>
          </p:cNvPr>
          <p:cNvSpPr txBox="1">
            <a:spLocks/>
          </p:cNvSpPr>
          <p:nvPr/>
        </p:nvSpPr>
        <p:spPr>
          <a:xfrm>
            <a:off x="1151066" y="3860077"/>
            <a:ext cx="5444443" cy="222292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000" kern="1200">
                <a:solidFill>
                  <a:schemeClr val="tx1"/>
                </a:solidFill>
                <a:latin typeface="Corbel" panose="020B0503020204020204" pitchFamily="34" charset="0"/>
                <a:ea typeface="+mn-ea"/>
                <a:cs typeface="+mn-cs"/>
              </a:defRPr>
            </a:lvl1pPr>
            <a:lvl2pPr marL="6858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Corbel" panose="020B0503020204020204" pitchFamily="34" charset="0"/>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1600" kern="1200">
                <a:solidFill>
                  <a:schemeClr val="tx1"/>
                </a:solidFill>
                <a:latin typeface="Corbel" panose="020B0503020204020204" pitchFamily="34" charset="0"/>
                <a:ea typeface="+mn-ea"/>
                <a:cs typeface="+mn-cs"/>
              </a:defRPr>
            </a:lvl3pPr>
            <a:lvl4pPr marL="1600200" indent="-228600" algn="l" defTabSz="914400" rtl="0" eaLnBrk="1" latinLnBrk="0" hangingPunct="1">
              <a:lnSpc>
                <a:spcPct val="90000"/>
              </a:lnSpc>
              <a:spcBef>
                <a:spcPts val="500"/>
              </a:spcBef>
              <a:buClr>
                <a:schemeClr val="accent5"/>
              </a:buClr>
              <a:buFont typeface="Arial" panose="020B0604020202020204" pitchFamily="34" charset="0"/>
              <a:buChar char="•"/>
              <a:defRPr sz="1600" b="0" i="0" kern="1200">
                <a:solidFill>
                  <a:schemeClr val="tx1"/>
                </a:solidFill>
                <a:latin typeface="Corbel" panose="020B0503020204020204" pitchFamily="34" charset="0"/>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lumMod val="50000"/>
                    <a:lumOff val="50000"/>
                  </a:schemeClr>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a:latin typeface="Corbel"/>
              </a:rPr>
              <a:t>Global data remain poorly defined, particularly from LMICs.</a:t>
            </a:r>
            <a:endParaRPr lang="en-US" sz="1800" b="1"/>
          </a:p>
          <a:p>
            <a:pPr marL="0" indent="0">
              <a:buNone/>
            </a:pPr>
            <a:r>
              <a:rPr lang="en-US" sz="1800">
                <a:latin typeface="Corbel"/>
              </a:rPr>
              <a:t>Some global modelling estimates involve data from a limited number of LMICs, which suggest high rates of hospitalizations and deaths. </a:t>
            </a:r>
          </a:p>
          <a:p>
            <a:r>
              <a:rPr lang="en-US" sz="1800">
                <a:latin typeface="Corbel"/>
              </a:rPr>
              <a:t>~ 336,000 hospitalizations (persons </a:t>
            </a:r>
            <a:r>
              <a:rPr lang="en-US" sz="1800"/>
              <a:t>≥ 65 years of age)</a:t>
            </a:r>
            <a:r>
              <a:rPr lang="en-US" sz="1800" baseline="30000"/>
              <a:t>1</a:t>
            </a:r>
          </a:p>
          <a:p>
            <a:r>
              <a:rPr lang="en-US" sz="1800">
                <a:latin typeface="Corbel"/>
              </a:rPr>
              <a:t>~ 22,000 deaths (persons </a:t>
            </a:r>
            <a:r>
              <a:rPr lang="en-US" sz="1800"/>
              <a:t>≥ </a:t>
            </a:r>
            <a:r>
              <a:rPr lang="en-US" sz="1800">
                <a:latin typeface="Corbel"/>
              </a:rPr>
              <a:t>70 years of age)</a:t>
            </a:r>
            <a:r>
              <a:rPr lang="en-US" sz="1800" baseline="30000">
                <a:latin typeface="Corbel"/>
              </a:rPr>
              <a:t>2</a:t>
            </a:r>
          </a:p>
          <a:p>
            <a:endParaRPr lang="en-US" sz="1600"/>
          </a:p>
        </p:txBody>
      </p:sp>
      <p:sp>
        <p:nvSpPr>
          <p:cNvPr id="9" name="TextBox 8">
            <a:extLst>
              <a:ext uri="{FF2B5EF4-FFF2-40B4-BE49-F238E27FC236}">
                <a16:creationId xmlns:a16="http://schemas.microsoft.com/office/drawing/2014/main" id="{E8868C2F-BC3D-81EC-6FA8-92C1E79E4EF1}"/>
              </a:ext>
            </a:extLst>
          </p:cNvPr>
          <p:cNvSpPr txBox="1"/>
          <p:nvPr/>
        </p:nvSpPr>
        <p:spPr>
          <a:xfrm>
            <a:off x="7004126" y="1171507"/>
            <a:ext cx="4687863" cy="830997"/>
          </a:xfrm>
          <a:prstGeom prst="rect">
            <a:avLst/>
          </a:prstGeom>
          <a:noFill/>
        </p:spPr>
        <p:txBody>
          <a:bodyPr wrap="square" rtlCol="0">
            <a:spAutoFit/>
          </a:bodyPr>
          <a:lstStyle/>
          <a:p>
            <a:pPr algn="ctr"/>
            <a:r>
              <a:rPr lang="en-US" sz="1600" b="1"/>
              <a:t>Estimated RSV-associated acute respiratory illness (ARI) burden among persons ≥ 65 years of age from industrialized countries </a:t>
            </a:r>
            <a:r>
              <a:rPr lang="en-US" sz="1600" b="1" baseline="30000"/>
              <a:t>1</a:t>
            </a:r>
          </a:p>
        </p:txBody>
      </p:sp>
      <p:sp>
        <p:nvSpPr>
          <p:cNvPr id="4" name="Footer Placeholder 2">
            <a:extLst>
              <a:ext uri="{FF2B5EF4-FFF2-40B4-BE49-F238E27FC236}">
                <a16:creationId xmlns:a16="http://schemas.microsoft.com/office/drawing/2014/main" id="{181A6BF5-7820-EC7A-077A-085D4EEE3C22}"/>
              </a:ext>
            </a:extLst>
          </p:cNvPr>
          <p:cNvSpPr>
            <a:spLocks noGrp="1"/>
          </p:cNvSpPr>
          <p:nvPr>
            <p:ph type="ftr" sz="quarter" idx="3"/>
          </p:nvPr>
        </p:nvSpPr>
        <p:spPr>
          <a:xfrm>
            <a:off x="6583682" y="6569602"/>
            <a:ext cx="5371353" cy="207716"/>
          </a:xfrm>
        </p:spPr>
        <p:txBody>
          <a:bodyPr/>
          <a:lstStyle/>
          <a:p>
            <a:pPr lvl="0">
              <a:defRPr/>
            </a:pPr>
            <a:r>
              <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rPr>
              <a:t>Original slide developed by US Centers for Disease Control and Prevention, </a:t>
            </a:r>
            <a:r>
              <a:rPr lang="en-US" dirty="0">
                <a:solidFill>
                  <a:srgbClr val="000000">
                    <a:tint val="75000"/>
                  </a:srgbClr>
                </a:solidFill>
              </a:rPr>
              <a:t>WHO, </a:t>
            </a:r>
            <a:r>
              <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rPr>
              <a:t>and PATH. Last updated: </a:t>
            </a:r>
            <a:r>
              <a:rPr lang="en-US" dirty="0">
                <a:solidFill>
                  <a:srgbClr val="000000">
                    <a:tint val="75000"/>
                  </a:srgbClr>
                </a:solidFill>
              </a:rPr>
              <a:t>April</a:t>
            </a:r>
            <a:r>
              <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rPr>
              <a:t> 2024</a:t>
            </a:r>
          </a:p>
        </p:txBody>
      </p:sp>
      <p:cxnSp>
        <p:nvCxnSpPr>
          <p:cNvPr id="17" name="Straight Connector 16">
            <a:extLst>
              <a:ext uri="{FF2B5EF4-FFF2-40B4-BE49-F238E27FC236}">
                <a16:creationId xmlns:a16="http://schemas.microsoft.com/office/drawing/2014/main" id="{9BF027C1-C72B-3DCE-D666-1DBACB3786AC}"/>
              </a:ext>
            </a:extLst>
          </p:cNvPr>
          <p:cNvCxnSpPr>
            <a:cxnSpLocks/>
          </p:cNvCxnSpPr>
          <p:nvPr/>
        </p:nvCxnSpPr>
        <p:spPr>
          <a:xfrm>
            <a:off x="1151067" y="3662265"/>
            <a:ext cx="5173533"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object 3">
            <a:extLst>
              <a:ext uri="{FF2B5EF4-FFF2-40B4-BE49-F238E27FC236}">
                <a16:creationId xmlns:a16="http://schemas.microsoft.com/office/drawing/2014/main" id="{479C2E8F-0BDC-A29F-D182-AA28D35B8CF4}"/>
              </a:ext>
            </a:extLst>
          </p:cNvPr>
          <p:cNvSpPr/>
          <p:nvPr/>
        </p:nvSpPr>
        <p:spPr>
          <a:xfrm>
            <a:off x="7004126" y="1955121"/>
            <a:ext cx="4687863" cy="1145461"/>
          </a:xfrm>
          <a:custGeom>
            <a:avLst/>
            <a:gdLst/>
            <a:ahLst/>
            <a:cxnLst/>
            <a:rect l="l" t="t" r="r" b="b"/>
            <a:pathLst>
              <a:path w="4085590" h="5333365">
                <a:moveTo>
                  <a:pt x="0" y="5333161"/>
                </a:moveTo>
                <a:lnTo>
                  <a:pt x="4085082" y="5333161"/>
                </a:lnTo>
                <a:lnTo>
                  <a:pt x="4085082" y="0"/>
                </a:lnTo>
                <a:lnTo>
                  <a:pt x="0" y="0"/>
                </a:lnTo>
                <a:lnTo>
                  <a:pt x="0" y="5333161"/>
                </a:lnTo>
                <a:close/>
              </a:path>
            </a:pathLst>
          </a:custGeom>
          <a:ln w="11658">
            <a:solidFill>
              <a:srgbClr val="231F20"/>
            </a:solidFill>
          </a:ln>
        </p:spPr>
        <p:txBody>
          <a:bodyPr wrap="square" lIns="0" tIns="0" rIns="0" bIns="0" rtlCol="0"/>
          <a:lstStyle/>
          <a:p>
            <a:endParaRPr sz="1500"/>
          </a:p>
        </p:txBody>
      </p:sp>
      <p:sp>
        <p:nvSpPr>
          <p:cNvPr id="13" name="object 4">
            <a:extLst>
              <a:ext uri="{FF2B5EF4-FFF2-40B4-BE49-F238E27FC236}">
                <a16:creationId xmlns:a16="http://schemas.microsoft.com/office/drawing/2014/main" id="{0C5BEF0C-FAA8-13FF-5A94-5478CE2DCCD9}"/>
              </a:ext>
            </a:extLst>
          </p:cNvPr>
          <p:cNvSpPr txBox="1"/>
          <p:nvPr/>
        </p:nvSpPr>
        <p:spPr>
          <a:xfrm>
            <a:off x="6705660" y="2239494"/>
            <a:ext cx="2314909" cy="635191"/>
          </a:xfrm>
          <a:prstGeom prst="rect">
            <a:avLst/>
          </a:prstGeom>
          <a:solidFill>
            <a:srgbClr val="672672"/>
          </a:solidFill>
        </p:spPr>
        <p:txBody>
          <a:bodyPr vert="horz" wrap="square" lIns="0" tIns="3704" rIns="0" bIns="0" rtlCol="0" anchor="ctr" anchorCtr="0">
            <a:noAutofit/>
          </a:bodyPr>
          <a:lstStyle/>
          <a:p>
            <a:pPr marL="457711" marR="347119" indent="-104771" algn="ctr">
              <a:lnSpc>
                <a:spcPts val="1375"/>
              </a:lnSpc>
            </a:pPr>
            <a:r>
              <a:rPr lang="en-US" sz="1600" b="1">
                <a:solidFill>
                  <a:srgbClr val="FFFFFF"/>
                </a:solidFill>
                <a:latin typeface="Corbel" panose="020B0503020204020204" pitchFamily="34" charset="0"/>
                <a:cs typeface="Montserrat"/>
              </a:rPr>
              <a:t>EPISODES</a:t>
            </a:r>
            <a:endParaRPr lang="en-US" sz="1600">
              <a:latin typeface="Corbel" panose="020B0503020204020204" pitchFamily="34" charset="0"/>
              <a:cs typeface="Montserrat"/>
            </a:endParaRPr>
          </a:p>
        </p:txBody>
      </p:sp>
      <p:sp>
        <p:nvSpPr>
          <p:cNvPr id="14" name="object 8">
            <a:extLst>
              <a:ext uri="{FF2B5EF4-FFF2-40B4-BE49-F238E27FC236}">
                <a16:creationId xmlns:a16="http://schemas.microsoft.com/office/drawing/2014/main" id="{E98875F2-2544-5928-F960-C2C61829F758}"/>
              </a:ext>
            </a:extLst>
          </p:cNvPr>
          <p:cNvSpPr txBox="1"/>
          <p:nvPr/>
        </p:nvSpPr>
        <p:spPr>
          <a:xfrm>
            <a:off x="8766976" y="2207346"/>
            <a:ext cx="3070225" cy="651888"/>
          </a:xfrm>
          <a:prstGeom prst="rect">
            <a:avLst/>
          </a:prstGeom>
        </p:spPr>
        <p:txBody>
          <a:bodyPr vert="horz" wrap="square" lIns="0" tIns="10583" rIns="0" bIns="0" rtlCol="0">
            <a:spAutoFit/>
          </a:bodyPr>
          <a:lstStyle/>
          <a:p>
            <a:pPr algn="ctr">
              <a:lnSpc>
                <a:spcPts val="4954"/>
              </a:lnSpc>
              <a:spcBef>
                <a:spcPts val="83"/>
              </a:spcBef>
            </a:pPr>
            <a:r>
              <a:rPr lang="en-US" sz="4250" b="1" spc="-8">
                <a:solidFill>
                  <a:srgbClr val="672672"/>
                </a:solidFill>
                <a:latin typeface="Corbel" panose="020B0503020204020204" pitchFamily="34" charset="0"/>
                <a:cs typeface="Montserrat-SemiBold"/>
              </a:rPr>
              <a:t>1.5M</a:t>
            </a:r>
            <a:endParaRPr sz="4250">
              <a:latin typeface="Corbel" panose="020B0503020204020204" pitchFamily="34" charset="0"/>
              <a:cs typeface="Montserrat-SemiBold"/>
            </a:endParaRPr>
          </a:p>
        </p:txBody>
      </p:sp>
      <p:sp>
        <p:nvSpPr>
          <p:cNvPr id="15" name="object 9">
            <a:extLst>
              <a:ext uri="{FF2B5EF4-FFF2-40B4-BE49-F238E27FC236}">
                <a16:creationId xmlns:a16="http://schemas.microsoft.com/office/drawing/2014/main" id="{8F6F66B7-EC99-B041-86BA-99CE6E96EEBA}"/>
              </a:ext>
            </a:extLst>
          </p:cNvPr>
          <p:cNvSpPr txBox="1"/>
          <p:nvPr/>
        </p:nvSpPr>
        <p:spPr>
          <a:xfrm>
            <a:off x="9064806" y="3692199"/>
            <a:ext cx="2472796" cy="549831"/>
          </a:xfrm>
          <a:prstGeom prst="rect">
            <a:avLst/>
          </a:prstGeom>
        </p:spPr>
        <p:txBody>
          <a:bodyPr vert="horz" wrap="square" lIns="0" tIns="11113" rIns="0" bIns="0" rtlCol="0">
            <a:spAutoFit/>
          </a:bodyPr>
          <a:lstStyle/>
          <a:p>
            <a:pPr marL="9525" algn="ctr">
              <a:lnSpc>
                <a:spcPts val="4241"/>
              </a:lnSpc>
              <a:spcBef>
                <a:spcPts val="87"/>
              </a:spcBef>
            </a:pPr>
            <a:r>
              <a:rPr lang="en-US" sz="3667" b="1">
                <a:solidFill>
                  <a:srgbClr val="314FA1"/>
                </a:solidFill>
                <a:latin typeface="Corbel" panose="020B0503020204020204" pitchFamily="34" charset="0"/>
                <a:cs typeface="Montserrat-SemiBold"/>
              </a:rPr>
              <a:t>214,000</a:t>
            </a:r>
            <a:endParaRPr sz="3667">
              <a:latin typeface="Corbel" panose="020B0503020204020204" pitchFamily="34" charset="0"/>
              <a:cs typeface="Montserrat-SemiBold"/>
            </a:endParaRPr>
          </a:p>
        </p:txBody>
      </p:sp>
      <p:sp>
        <p:nvSpPr>
          <p:cNvPr id="16" name="object 3">
            <a:extLst>
              <a:ext uri="{FF2B5EF4-FFF2-40B4-BE49-F238E27FC236}">
                <a16:creationId xmlns:a16="http://schemas.microsoft.com/office/drawing/2014/main" id="{5F1791A7-F37E-0B1A-8D5E-B00B350BAA6B}"/>
              </a:ext>
            </a:extLst>
          </p:cNvPr>
          <p:cNvSpPr/>
          <p:nvPr/>
        </p:nvSpPr>
        <p:spPr>
          <a:xfrm>
            <a:off x="7004126" y="3452785"/>
            <a:ext cx="4687863" cy="1145461"/>
          </a:xfrm>
          <a:custGeom>
            <a:avLst/>
            <a:gdLst/>
            <a:ahLst/>
            <a:cxnLst/>
            <a:rect l="l" t="t" r="r" b="b"/>
            <a:pathLst>
              <a:path w="4085590" h="5333365">
                <a:moveTo>
                  <a:pt x="0" y="5333161"/>
                </a:moveTo>
                <a:lnTo>
                  <a:pt x="4085082" y="5333161"/>
                </a:lnTo>
                <a:lnTo>
                  <a:pt x="4085082" y="0"/>
                </a:lnTo>
                <a:lnTo>
                  <a:pt x="0" y="0"/>
                </a:lnTo>
                <a:lnTo>
                  <a:pt x="0" y="5333161"/>
                </a:lnTo>
                <a:close/>
              </a:path>
            </a:pathLst>
          </a:custGeom>
          <a:ln w="11658">
            <a:solidFill>
              <a:srgbClr val="231F20"/>
            </a:solidFill>
          </a:ln>
        </p:spPr>
        <p:txBody>
          <a:bodyPr wrap="square" lIns="0" tIns="0" rIns="0" bIns="0" rtlCol="0"/>
          <a:lstStyle/>
          <a:p>
            <a:endParaRPr sz="1500"/>
          </a:p>
        </p:txBody>
      </p:sp>
      <p:sp>
        <p:nvSpPr>
          <p:cNvPr id="18" name="object 5">
            <a:extLst>
              <a:ext uri="{FF2B5EF4-FFF2-40B4-BE49-F238E27FC236}">
                <a16:creationId xmlns:a16="http://schemas.microsoft.com/office/drawing/2014/main" id="{4253D009-64F5-C9F6-21B9-66C7C6F216C7}"/>
              </a:ext>
            </a:extLst>
          </p:cNvPr>
          <p:cNvSpPr txBox="1"/>
          <p:nvPr/>
        </p:nvSpPr>
        <p:spPr>
          <a:xfrm>
            <a:off x="6749897" y="3681775"/>
            <a:ext cx="2314909" cy="635191"/>
          </a:xfrm>
          <a:prstGeom prst="rect">
            <a:avLst/>
          </a:prstGeom>
          <a:solidFill>
            <a:srgbClr val="314FA1"/>
          </a:solidFill>
        </p:spPr>
        <p:txBody>
          <a:bodyPr vert="horz" wrap="square" lIns="0" tIns="3704" rIns="0" bIns="0" rtlCol="0" anchor="ctr" anchorCtr="0">
            <a:noAutofit/>
          </a:bodyPr>
          <a:lstStyle/>
          <a:p>
            <a:pPr marR="282035" algn="r">
              <a:lnSpc>
                <a:spcPts val="1375"/>
              </a:lnSpc>
            </a:pPr>
            <a:r>
              <a:rPr sz="1600" b="1" spc="-17">
                <a:solidFill>
                  <a:srgbClr val="FFFFFF"/>
                </a:solidFill>
                <a:latin typeface="Corbel" panose="020B0503020204020204" pitchFamily="34" charset="0"/>
                <a:cs typeface="Montserrat"/>
              </a:rPr>
              <a:t>HOSPITALIZATION</a:t>
            </a:r>
            <a:r>
              <a:rPr lang="en-US" sz="1600" b="1" spc="-17">
                <a:solidFill>
                  <a:srgbClr val="FFFFFF"/>
                </a:solidFill>
                <a:latin typeface="Corbel" panose="020B0503020204020204" pitchFamily="34" charset="0"/>
                <a:cs typeface="Montserrat"/>
              </a:rPr>
              <a:t>S</a:t>
            </a:r>
            <a:endParaRPr sz="1600">
              <a:latin typeface="Corbel" panose="020B0503020204020204" pitchFamily="34" charset="0"/>
              <a:cs typeface="Montserrat"/>
            </a:endParaRPr>
          </a:p>
        </p:txBody>
      </p:sp>
      <p:sp>
        <p:nvSpPr>
          <p:cNvPr id="19" name="object 3">
            <a:extLst>
              <a:ext uri="{FF2B5EF4-FFF2-40B4-BE49-F238E27FC236}">
                <a16:creationId xmlns:a16="http://schemas.microsoft.com/office/drawing/2014/main" id="{7F3A8979-D75B-AD39-2D1A-868350B9EB95}"/>
              </a:ext>
            </a:extLst>
          </p:cNvPr>
          <p:cNvSpPr/>
          <p:nvPr/>
        </p:nvSpPr>
        <p:spPr>
          <a:xfrm>
            <a:off x="7004126" y="4963735"/>
            <a:ext cx="4687863" cy="1145461"/>
          </a:xfrm>
          <a:custGeom>
            <a:avLst/>
            <a:gdLst/>
            <a:ahLst/>
            <a:cxnLst/>
            <a:rect l="l" t="t" r="r" b="b"/>
            <a:pathLst>
              <a:path w="4085590" h="5333365">
                <a:moveTo>
                  <a:pt x="0" y="5333161"/>
                </a:moveTo>
                <a:lnTo>
                  <a:pt x="4085082" y="5333161"/>
                </a:lnTo>
                <a:lnTo>
                  <a:pt x="4085082" y="0"/>
                </a:lnTo>
                <a:lnTo>
                  <a:pt x="0" y="0"/>
                </a:lnTo>
                <a:lnTo>
                  <a:pt x="0" y="5333161"/>
                </a:lnTo>
                <a:close/>
              </a:path>
            </a:pathLst>
          </a:custGeom>
          <a:ln w="11658">
            <a:solidFill>
              <a:srgbClr val="231F20"/>
            </a:solidFill>
          </a:ln>
        </p:spPr>
        <p:txBody>
          <a:bodyPr wrap="square" lIns="0" tIns="0" rIns="0" bIns="0" rtlCol="0"/>
          <a:lstStyle/>
          <a:p>
            <a:endParaRPr sz="1500"/>
          </a:p>
        </p:txBody>
      </p:sp>
      <p:sp>
        <p:nvSpPr>
          <p:cNvPr id="20" name="object 5">
            <a:extLst>
              <a:ext uri="{FF2B5EF4-FFF2-40B4-BE49-F238E27FC236}">
                <a16:creationId xmlns:a16="http://schemas.microsoft.com/office/drawing/2014/main" id="{123BB407-264B-BCC0-8FC5-3FEA32BDA01D}"/>
              </a:ext>
            </a:extLst>
          </p:cNvPr>
          <p:cNvSpPr txBox="1"/>
          <p:nvPr/>
        </p:nvSpPr>
        <p:spPr>
          <a:xfrm>
            <a:off x="6749897" y="5204606"/>
            <a:ext cx="2314909" cy="635191"/>
          </a:xfrm>
          <a:prstGeom prst="rect">
            <a:avLst/>
          </a:prstGeom>
          <a:solidFill>
            <a:schemeClr val="accent4"/>
          </a:solidFill>
        </p:spPr>
        <p:txBody>
          <a:bodyPr vert="horz" wrap="square" lIns="0" tIns="3704" rIns="0" bIns="0" rtlCol="0" anchor="ctr" anchorCtr="0">
            <a:noAutofit/>
          </a:bodyPr>
          <a:lstStyle/>
          <a:p>
            <a:pPr marL="287338" marR="282035" indent="7938" algn="ctr">
              <a:lnSpc>
                <a:spcPts val="1375"/>
              </a:lnSpc>
            </a:pPr>
            <a:r>
              <a:rPr lang="en-US" sz="1600" b="1">
                <a:solidFill>
                  <a:srgbClr val="FFFFFF"/>
                </a:solidFill>
                <a:latin typeface="Corbel" panose="020B0503020204020204" pitchFamily="34" charset="0"/>
                <a:cs typeface="Montserrat"/>
              </a:rPr>
              <a:t>DEATHS</a:t>
            </a:r>
          </a:p>
        </p:txBody>
      </p:sp>
      <p:sp>
        <p:nvSpPr>
          <p:cNvPr id="21" name="object 9">
            <a:extLst>
              <a:ext uri="{FF2B5EF4-FFF2-40B4-BE49-F238E27FC236}">
                <a16:creationId xmlns:a16="http://schemas.microsoft.com/office/drawing/2014/main" id="{34B9A62D-14DF-A1A1-79B0-4344E7102CC4}"/>
              </a:ext>
            </a:extLst>
          </p:cNvPr>
          <p:cNvSpPr txBox="1"/>
          <p:nvPr/>
        </p:nvSpPr>
        <p:spPr>
          <a:xfrm>
            <a:off x="9054455" y="5236410"/>
            <a:ext cx="2472796" cy="549831"/>
          </a:xfrm>
          <a:prstGeom prst="rect">
            <a:avLst/>
          </a:prstGeom>
        </p:spPr>
        <p:txBody>
          <a:bodyPr vert="horz" wrap="square" lIns="0" tIns="11113" rIns="0" bIns="0" rtlCol="0">
            <a:spAutoFit/>
          </a:bodyPr>
          <a:lstStyle/>
          <a:p>
            <a:pPr marL="9525" algn="ctr">
              <a:lnSpc>
                <a:spcPts val="4241"/>
              </a:lnSpc>
              <a:spcBef>
                <a:spcPts val="87"/>
              </a:spcBef>
            </a:pPr>
            <a:r>
              <a:rPr lang="en-US" sz="3667" b="1">
                <a:solidFill>
                  <a:schemeClr val="accent4"/>
                </a:solidFill>
                <a:latin typeface="Corbel" panose="020B0503020204020204" pitchFamily="34" charset="0"/>
                <a:cs typeface="Montserrat-SemiBold"/>
              </a:rPr>
              <a:t>14,000</a:t>
            </a:r>
            <a:endParaRPr sz="3667">
              <a:solidFill>
                <a:schemeClr val="accent4"/>
              </a:solidFill>
              <a:latin typeface="Corbel" panose="020B0503020204020204" pitchFamily="34" charset="0"/>
              <a:cs typeface="Montserrat-SemiBold"/>
            </a:endParaRPr>
          </a:p>
        </p:txBody>
      </p:sp>
    </p:spTree>
    <p:extLst>
      <p:ext uri="{BB962C8B-B14F-4D97-AF65-F5344CB8AC3E}">
        <p14:creationId xmlns:p14="http://schemas.microsoft.com/office/powerpoint/2010/main" val="4141697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6CE11-7A38-4DC5-442A-AB8B761D1A8C}"/>
              </a:ext>
            </a:extLst>
          </p:cNvPr>
          <p:cNvSpPr>
            <a:spLocks noGrp="1"/>
          </p:cNvSpPr>
          <p:nvPr>
            <p:ph type="title"/>
          </p:nvPr>
        </p:nvSpPr>
        <p:spPr>
          <a:xfrm>
            <a:off x="831850" y="1840870"/>
            <a:ext cx="10515600" cy="2852737"/>
          </a:xfrm>
        </p:spPr>
        <p:txBody>
          <a:bodyPr/>
          <a:lstStyle/>
          <a:p>
            <a:r>
              <a:rPr lang="en-US" sz="6500"/>
              <a:t>RSV prevention measures in older adults</a:t>
            </a:r>
          </a:p>
        </p:txBody>
      </p:sp>
    </p:spTree>
    <p:extLst>
      <p:ext uri="{BB962C8B-B14F-4D97-AF65-F5344CB8AC3E}">
        <p14:creationId xmlns:p14="http://schemas.microsoft.com/office/powerpoint/2010/main" val="4929191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36A606B1-1EC2-D1C3-FFB6-91EA42EA8BE2}"/>
              </a:ext>
            </a:extLst>
          </p:cNvPr>
          <p:cNvGrpSpPr/>
          <p:nvPr/>
        </p:nvGrpSpPr>
        <p:grpSpPr>
          <a:xfrm>
            <a:off x="993714" y="529118"/>
            <a:ext cx="8228387" cy="6171112"/>
            <a:chOff x="993714" y="398490"/>
            <a:chExt cx="8612929" cy="6459510"/>
          </a:xfrm>
        </p:grpSpPr>
        <p:pic>
          <p:nvPicPr>
            <p:cNvPr id="4" name="Picture 3" descr="A screenshot of a computer&#10;&#10;Description automatically generated">
              <a:extLst>
                <a:ext uri="{FF2B5EF4-FFF2-40B4-BE49-F238E27FC236}">
                  <a16:creationId xmlns:a16="http://schemas.microsoft.com/office/drawing/2014/main" id="{00F4DA35-1BF3-19D8-2121-1329A2A865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3714" y="398490"/>
              <a:ext cx="8612929" cy="6459510"/>
            </a:xfrm>
            <a:prstGeom prst="rect">
              <a:avLst/>
            </a:prstGeom>
          </p:spPr>
        </p:pic>
        <p:sp>
          <p:nvSpPr>
            <p:cNvPr id="13" name="Rectangle 12">
              <a:extLst>
                <a:ext uri="{FF2B5EF4-FFF2-40B4-BE49-F238E27FC236}">
                  <a16:creationId xmlns:a16="http://schemas.microsoft.com/office/drawing/2014/main" id="{C6E6B2FB-1571-FC44-07F5-81557C186E39}"/>
                </a:ext>
              </a:extLst>
            </p:cNvPr>
            <p:cNvSpPr/>
            <p:nvPr/>
          </p:nvSpPr>
          <p:spPr>
            <a:xfrm>
              <a:off x="7766462" y="2753790"/>
              <a:ext cx="1555600" cy="640080"/>
            </a:xfrm>
            <a:prstGeom prst="rect">
              <a:avLst/>
            </a:prstGeom>
            <a:no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0B3CA81-8CF3-F9B8-445E-C7433D3FACC6}"/>
                </a:ext>
              </a:extLst>
            </p:cNvPr>
            <p:cNvSpPr/>
            <p:nvPr/>
          </p:nvSpPr>
          <p:spPr>
            <a:xfrm>
              <a:off x="3213298" y="2753790"/>
              <a:ext cx="731520" cy="640080"/>
            </a:xfrm>
            <a:prstGeom prst="rect">
              <a:avLst/>
            </a:prstGeom>
            <a:no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C95E87A-AF6B-1184-9E15-D78E2E737269}"/>
                </a:ext>
              </a:extLst>
            </p:cNvPr>
            <p:cNvSpPr/>
            <p:nvPr/>
          </p:nvSpPr>
          <p:spPr>
            <a:xfrm>
              <a:off x="2479606" y="2753790"/>
              <a:ext cx="731520" cy="640080"/>
            </a:xfrm>
            <a:prstGeom prst="rect">
              <a:avLst/>
            </a:prstGeom>
            <a:no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1DDF7CD-84F2-FC00-2D40-33C39F6A2E81}"/>
                </a:ext>
              </a:extLst>
            </p:cNvPr>
            <p:cNvSpPr/>
            <p:nvPr/>
          </p:nvSpPr>
          <p:spPr>
            <a:xfrm>
              <a:off x="4756503" y="2753790"/>
              <a:ext cx="731520" cy="640080"/>
            </a:xfrm>
            <a:prstGeom prst="rect">
              <a:avLst/>
            </a:prstGeom>
            <a:no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09A790F-E2EE-CF57-664D-16BCDF40E628}"/>
                </a:ext>
              </a:extLst>
            </p:cNvPr>
            <p:cNvSpPr/>
            <p:nvPr/>
          </p:nvSpPr>
          <p:spPr>
            <a:xfrm>
              <a:off x="5523893" y="2753790"/>
              <a:ext cx="731520" cy="640080"/>
            </a:xfrm>
            <a:prstGeom prst="rect">
              <a:avLst/>
            </a:prstGeom>
            <a:no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D01963A-8C7D-3308-1850-ECFBE4BE2A90}"/>
                </a:ext>
              </a:extLst>
            </p:cNvPr>
            <p:cNvSpPr/>
            <p:nvPr/>
          </p:nvSpPr>
          <p:spPr>
            <a:xfrm>
              <a:off x="2509508" y="4011050"/>
              <a:ext cx="731520" cy="640080"/>
            </a:xfrm>
            <a:prstGeom prst="rect">
              <a:avLst/>
            </a:prstGeom>
            <a:no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3246234-1325-7A48-2FF5-4FC9BEE45456}"/>
                </a:ext>
              </a:extLst>
            </p:cNvPr>
            <p:cNvSpPr/>
            <p:nvPr/>
          </p:nvSpPr>
          <p:spPr>
            <a:xfrm>
              <a:off x="6291038" y="4011050"/>
              <a:ext cx="731520" cy="640080"/>
            </a:xfrm>
            <a:prstGeom prst="rect">
              <a:avLst/>
            </a:prstGeom>
            <a:no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A1C2F15-5A48-C957-4164-CB49B2672AA5}"/>
                </a:ext>
              </a:extLst>
            </p:cNvPr>
            <p:cNvSpPr/>
            <p:nvPr/>
          </p:nvSpPr>
          <p:spPr>
            <a:xfrm>
              <a:off x="8277102" y="779778"/>
              <a:ext cx="861870" cy="325738"/>
            </a:xfrm>
            <a:prstGeom prst="rect">
              <a:avLst/>
            </a:prstGeom>
            <a:no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189DDAC0-5AD4-6381-76F8-AF649E42B82A}"/>
              </a:ext>
            </a:extLst>
          </p:cNvPr>
          <p:cNvSpPr>
            <a:spLocks noGrp="1"/>
          </p:cNvSpPr>
          <p:nvPr>
            <p:ph type="title"/>
          </p:nvPr>
        </p:nvSpPr>
        <p:spPr>
          <a:xfrm>
            <a:off x="1224280" y="232836"/>
            <a:ext cx="10515600" cy="884555"/>
          </a:xfrm>
        </p:spPr>
        <p:txBody>
          <a:bodyPr/>
          <a:lstStyle/>
          <a:p>
            <a:r>
              <a:rPr lang="en-US">
                <a:latin typeface="+mj-lt"/>
              </a:rPr>
              <a:t>RSV vaccine development</a:t>
            </a:r>
            <a:endParaRPr lang="en-US"/>
          </a:p>
        </p:txBody>
      </p:sp>
      <p:sp>
        <p:nvSpPr>
          <p:cNvPr id="7" name="Footer Placeholder 2">
            <a:extLst>
              <a:ext uri="{FF2B5EF4-FFF2-40B4-BE49-F238E27FC236}">
                <a16:creationId xmlns:a16="http://schemas.microsoft.com/office/drawing/2014/main" id="{E854B132-B47E-BED5-264B-9412AAF933D6}"/>
              </a:ext>
            </a:extLst>
          </p:cNvPr>
          <p:cNvSpPr>
            <a:spLocks noGrp="1"/>
          </p:cNvSpPr>
          <p:nvPr>
            <p:ph type="ftr" sz="quarter" idx="3"/>
          </p:nvPr>
        </p:nvSpPr>
        <p:spPr>
          <a:xfrm>
            <a:off x="6583682" y="6569602"/>
            <a:ext cx="5371353" cy="207716"/>
          </a:xfrm>
        </p:spPr>
        <p:txBody>
          <a:bodyPr/>
          <a:lstStyle/>
          <a:p>
            <a:pPr lvl="0">
              <a:defRPr/>
            </a:pPr>
            <a:r>
              <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rPr>
              <a:t>Original slide developed by US Centers for Disease Control and Prevention, </a:t>
            </a:r>
            <a:r>
              <a:rPr lang="en-US" dirty="0">
                <a:solidFill>
                  <a:srgbClr val="000000">
                    <a:tint val="75000"/>
                  </a:srgbClr>
                </a:solidFill>
              </a:rPr>
              <a:t>WHO, </a:t>
            </a:r>
            <a:r>
              <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rPr>
              <a:t>and PATH. Last updated: </a:t>
            </a:r>
            <a:r>
              <a:rPr lang="en-US" dirty="0">
                <a:solidFill>
                  <a:srgbClr val="000000">
                    <a:tint val="75000"/>
                  </a:srgbClr>
                </a:solidFill>
              </a:rPr>
              <a:t>April</a:t>
            </a:r>
            <a:r>
              <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rPr>
              <a:t> 2024</a:t>
            </a:r>
          </a:p>
        </p:txBody>
      </p:sp>
      <p:pic>
        <p:nvPicPr>
          <p:cNvPr id="5" name="Picture 4" descr="A screenshot of a computer&#10;&#10;Description automatically generated">
            <a:extLst>
              <a:ext uri="{FF2B5EF4-FFF2-40B4-BE49-F238E27FC236}">
                <a16:creationId xmlns:a16="http://schemas.microsoft.com/office/drawing/2014/main" id="{CF25DCB2-B2C8-EA8D-556B-6C12DCC5E340}"/>
              </a:ext>
            </a:extLst>
          </p:cNvPr>
          <p:cNvPicPr>
            <a:picLocks noChangeAspect="1"/>
          </p:cNvPicPr>
          <p:nvPr/>
        </p:nvPicPr>
        <p:blipFill rotWithShape="1">
          <a:blip r:embed="rId3">
            <a:extLst>
              <a:ext uri="{28A0092B-C50C-407E-A947-70E740481C1C}">
                <a14:useLocalDpi xmlns:a14="http://schemas.microsoft.com/office/drawing/2010/main" val="0"/>
              </a:ext>
            </a:extLst>
          </a:blip>
          <a:srcRect l="79131" t="36868" r="3658" b="53843"/>
          <a:stretch/>
        </p:blipFill>
        <p:spPr>
          <a:xfrm>
            <a:off x="8277102" y="3778805"/>
            <a:ext cx="3614987" cy="1463104"/>
          </a:xfrm>
          <a:prstGeom prst="rect">
            <a:avLst/>
          </a:prstGeom>
          <a:ln w="57150">
            <a:solidFill>
              <a:schemeClr val="accent5"/>
            </a:solidFill>
          </a:ln>
        </p:spPr>
      </p:pic>
      <p:cxnSp>
        <p:nvCxnSpPr>
          <p:cNvPr id="9" name="Straight Connector 8">
            <a:extLst>
              <a:ext uri="{FF2B5EF4-FFF2-40B4-BE49-F238E27FC236}">
                <a16:creationId xmlns:a16="http://schemas.microsoft.com/office/drawing/2014/main" id="{5A189396-FA82-B154-AAEF-CF3AF066DCF0}"/>
              </a:ext>
            </a:extLst>
          </p:cNvPr>
          <p:cNvCxnSpPr/>
          <p:nvPr/>
        </p:nvCxnSpPr>
        <p:spPr>
          <a:xfrm>
            <a:off x="8950226" y="2779261"/>
            <a:ext cx="3004809" cy="999544"/>
          </a:xfrm>
          <a:prstGeom prst="line">
            <a:avLst/>
          </a:prstGeom>
          <a:ln w="19050">
            <a:solidFill>
              <a:schemeClr val="accent5"/>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8D271EC-A4C2-0FDB-A71A-EEEDF51C8E4D}"/>
              </a:ext>
            </a:extLst>
          </p:cNvPr>
          <p:cNvCxnSpPr>
            <a:cxnSpLocks/>
          </p:cNvCxnSpPr>
          <p:nvPr/>
        </p:nvCxnSpPr>
        <p:spPr>
          <a:xfrm>
            <a:off x="7447821" y="3408416"/>
            <a:ext cx="791714" cy="1833493"/>
          </a:xfrm>
          <a:prstGeom prst="line">
            <a:avLst/>
          </a:prstGeom>
          <a:ln w="19050">
            <a:solidFill>
              <a:schemeClr val="accent5"/>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11387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16B4AAB-2169-E473-3378-B9B5D8747372}"/>
              </a:ext>
            </a:extLst>
          </p:cNvPr>
          <p:cNvSpPr/>
          <p:nvPr/>
        </p:nvSpPr>
        <p:spPr>
          <a:xfrm>
            <a:off x="6847367" y="1219560"/>
            <a:ext cx="4892513" cy="2335157"/>
          </a:xfrm>
          <a:prstGeom prst="rect">
            <a:avLst/>
          </a:prstGeom>
          <a:noFill/>
          <a:ln w="1905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C233795-1DB0-8BC1-849D-802D0ABD94B1}"/>
              </a:ext>
            </a:extLst>
          </p:cNvPr>
          <p:cNvSpPr txBox="1"/>
          <p:nvPr/>
        </p:nvSpPr>
        <p:spPr>
          <a:xfrm>
            <a:off x="7455490" y="804062"/>
            <a:ext cx="3676266" cy="830997"/>
          </a:xfrm>
          <a:prstGeom prst="rect">
            <a:avLst/>
          </a:prstGeom>
          <a:solidFill>
            <a:schemeClr val="accent4"/>
          </a:solidFill>
        </p:spPr>
        <p:txBody>
          <a:bodyPr wrap="square">
            <a:spAutoFit/>
          </a:bodyPr>
          <a:lstStyle/>
          <a:p>
            <a:pPr algn="ctr"/>
            <a:r>
              <a:rPr lang="en-US" sz="2800" b="1">
                <a:solidFill>
                  <a:schemeClr val="bg1"/>
                </a:solidFill>
              </a:rPr>
              <a:t>RSVpreF3</a:t>
            </a:r>
            <a:r>
              <a:rPr lang="en-US" sz="2800">
                <a:solidFill>
                  <a:schemeClr val="bg1"/>
                </a:solidFill>
              </a:rPr>
              <a:t> </a:t>
            </a:r>
          </a:p>
          <a:p>
            <a:pPr algn="ctr"/>
            <a:r>
              <a:rPr lang="en-US" sz="2000" err="1">
                <a:solidFill>
                  <a:schemeClr val="bg1"/>
                </a:solidFill>
              </a:rPr>
              <a:t>Arexvy</a:t>
            </a:r>
            <a:r>
              <a:rPr lang="en-US" sz="2000">
                <a:solidFill>
                  <a:schemeClr val="bg1"/>
                </a:solidFill>
              </a:rPr>
              <a:t>, GSK</a:t>
            </a:r>
          </a:p>
        </p:txBody>
      </p:sp>
      <p:sp>
        <p:nvSpPr>
          <p:cNvPr id="3" name="Rectangle 2">
            <a:extLst>
              <a:ext uri="{FF2B5EF4-FFF2-40B4-BE49-F238E27FC236}">
                <a16:creationId xmlns:a16="http://schemas.microsoft.com/office/drawing/2014/main" id="{BBAB5B77-C297-DD2F-9A45-2F29F9E735AA}"/>
              </a:ext>
            </a:extLst>
          </p:cNvPr>
          <p:cNvSpPr/>
          <p:nvPr/>
        </p:nvSpPr>
        <p:spPr>
          <a:xfrm>
            <a:off x="6847367" y="4157718"/>
            <a:ext cx="4892513" cy="2335157"/>
          </a:xfrm>
          <a:prstGeom prst="rect">
            <a:avLst/>
          </a:prstGeom>
          <a:no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9DDAC0-5AD4-6381-76F8-AF649E42B82A}"/>
              </a:ext>
            </a:extLst>
          </p:cNvPr>
          <p:cNvSpPr>
            <a:spLocks noGrp="1"/>
          </p:cNvSpPr>
          <p:nvPr>
            <p:ph type="title"/>
          </p:nvPr>
        </p:nvSpPr>
        <p:spPr/>
        <p:txBody>
          <a:bodyPr/>
          <a:lstStyle/>
          <a:p>
            <a:r>
              <a:rPr lang="en-US">
                <a:latin typeface="+mj-lt"/>
              </a:rPr>
              <a:t>Approved RSV vaccines for older adults</a:t>
            </a:r>
            <a:endParaRPr lang="en-US"/>
          </a:p>
        </p:txBody>
      </p:sp>
      <p:sp>
        <p:nvSpPr>
          <p:cNvPr id="6" name="TextBox 5">
            <a:extLst>
              <a:ext uri="{FF2B5EF4-FFF2-40B4-BE49-F238E27FC236}">
                <a16:creationId xmlns:a16="http://schemas.microsoft.com/office/drawing/2014/main" id="{D09AAA96-BB01-30D1-97F7-D60843EBBD86}"/>
              </a:ext>
            </a:extLst>
          </p:cNvPr>
          <p:cNvSpPr txBox="1"/>
          <p:nvPr/>
        </p:nvSpPr>
        <p:spPr>
          <a:xfrm>
            <a:off x="7455490" y="3742220"/>
            <a:ext cx="3676266" cy="830997"/>
          </a:xfrm>
          <a:prstGeom prst="rect">
            <a:avLst/>
          </a:prstGeom>
          <a:solidFill>
            <a:schemeClr val="accent1"/>
          </a:solidFill>
        </p:spPr>
        <p:txBody>
          <a:bodyPr wrap="square">
            <a:spAutoFit/>
          </a:bodyPr>
          <a:lstStyle/>
          <a:p>
            <a:pPr algn="ctr"/>
            <a:r>
              <a:rPr lang="en-US" sz="2800" b="1" err="1">
                <a:solidFill>
                  <a:schemeClr val="bg1"/>
                </a:solidFill>
              </a:rPr>
              <a:t>RSVpreF</a:t>
            </a:r>
            <a:r>
              <a:rPr lang="en-US" sz="2800">
                <a:solidFill>
                  <a:schemeClr val="bg1"/>
                </a:solidFill>
              </a:rPr>
              <a:t> </a:t>
            </a:r>
          </a:p>
          <a:p>
            <a:pPr algn="ctr"/>
            <a:r>
              <a:rPr lang="en-US" sz="2000" err="1">
                <a:solidFill>
                  <a:schemeClr val="bg1"/>
                </a:solidFill>
              </a:rPr>
              <a:t>Abrysvo</a:t>
            </a:r>
            <a:r>
              <a:rPr lang="en-US" sz="2000">
                <a:solidFill>
                  <a:schemeClr val="bg1"/>
                </a:solidFill>
              </a:rPr>
              <a:t>, Pfizer, Inc.</a:t>
            </a:r>
          </a:p>
        </p:txBody>
      </p:sp>
      <p:pic>
        <p:nvPicPr>
          <p:cNvPr id="8" name="Picture 7">
            <a:extLst>
              <a:ext uri="{FF2B5EF4-FFF2-40B4-BE49-F238E27FC236}">
                <a16:creationId xmlns:a16="http://schemas.microsoft.com/office/drawing/2014/main" id="{A3E10ED6-257E-407C-0129-8E708781FF84}"/>
              </a:ext>
            </a:extLst>
          </p:cNvPr>
          <p:cNvPicPr>
            <a:picLocks noChangeAspect="1"/>
          </p:cNvPicPr>
          <p:nvPr/>
        </p:nvPicPr>
        <p:blipFill rotWithShape="1">
          <a:blip r:embed="rId3">
            <a:extLst>
              <a:ext uri="{28A0092B-C50C-407E-A947-70E740481C1C}">
                <a14:useLocalDpi xmlns:a14="http://schemas.microsoft.com/office/drawing/2010/main" val="0"/>
              </a:ext>
            </a:extLst>
          </a:blip>
          <a:srcRect l="28841" t="16466" r="31668" b="11110"/>
          <a:stretch/>
        </p:blipFill>
        <p:spPr>
          <a:xfrm>
            <a:off x="10204268" y="5363720"/>
            <a:ext cx="534598" cy="914400"/>
          </a:xfrm>
          <a:prstGeom prst="rect">
            <a:avLst/>
          </a:prstGeom>
        </p:spPr>
      </p:pic>
      <p:pic>
        <p:nvPicPr>
          <p:cNvPr id="9" name="Picture 8">
            <a:extLst>
              <a:ext uri="{FF2B5EF4-FFF2-40B4-BE49-F238E27FC236}">
                <a16:creationId xmlns:a16="http://schemas.microsoft.com/office/drawing/2014/main" id="{FF7BAF58-6DF1-C3C0-5381-B44472FEC8B6}"/>
              </a:ext>
            </a:extLst>
          </p:cNvPr>
          <p:cNvPicPr>
            <a:picLocks noChangeAspect="1"/>
          </p:cNvPicPr>
          <p:nvPr/>
        </p:nvPicPr>
        <p:blipFill rotWithShape="1">
          <a:blip r:embed="rId4"/>
          <a:srcRect t="11484" b="14395"/>
          <a:stretch/>
        </p:blipFill>
        <p:spPr>
          <a:xfrm>
            <a:off x="7985154" y="1679628"/>
            <a:ext cx="2668421" cy="1792966"/>
          </a:xfrm>
          <a:prstGeom prst="rect">
            <a:avLst/>
          </a:prstGeom>
        </p:spPr>
      </p:pic>
      <p:pic>
        <p:nvPicPr>
          <p:cNvPr id="10" name="Picture 9" descr="Text, letter&#10;&#10;Description automatically generated">
            <a:extLst>
              <a:ext uri="{FF2B5EF4-FFF2-40B4-BE49-F238E27FC236}">
                <a16:creationId xmlns:a16="http://schemas.microsoft.com/office/drawing/2014/main" id="{E51F600B-9363-6C99-1738-D1F7A01C952D}"/>
              </a:ext>
            </a:extLst>
          </p:cNvPr>
          <p:cNvPicPr>
            <a:picLocks noChangeAspect="1"/>
          </p:cNvPicPr>
          <p:nvPr/>
        </p:nvPicPr>
        <p:blipFill rotWithShape="1">
          <a:blip r:embed="rId5">
            <a:extLst>
              <a:ext uri="{28A0092B-C50C-407E-A947-70E740481C1C}">
                <a14:useLocalDpi xmlns:a14="http://schemas.microsoft.com/office/drawing/2010/main" val="0"/>
              </a:ext>
            </a:extLst>
          </a:blip>
          <a:srcRect l="21271" t="23713" r="18161" b="9752"/>
          <a:stretch/>
        </p:blipFill>
        <p:spPr>
          <a:xfrm>
            <a:off x="8080789" y="4731278"/>
            <a:ext cx="2123479" cy="1554480"/>
          </a:xfrm>
          <a:prstGeom prst="rect">
            <a:avLst/>
          </a:prstGeom>
        </p:spPr>
      </p:pic>
      <p:sp>
        <p:nvSpPr>
          <p:cNvPr id="11" name="Content Placeholder 2">
            <a:extLst>
              <a:ext uri="{FF2B5EF4-FFF2-40B4-BE49-F238E27FC236}">
                <a16:creationId xmlns:a16="http://schemas.microsoft.com/office/drawing/2014/main" id="{327C8B35-F008-9313-D2B5-27AF727CE1FC}"/>
              </a:ext>
            </a:extLst>
          </p:cNvPr>
          <p:cNvSpPr>
            <a:spLocks noGrp="1"/>
          </p:cNvSpPr>
          <p:nvPr>
            <p:ph idx="1"/>
          </p:nvPr>
        </p:nvSpPr>
        <p:spPr>
          <a:xfrm>
            <a:off x="1247369" y="1491492"/>
            <a:ext cx="5414689" cy="3315612"/>
          </a:xfrm>
        </p:spPr>
        <p:txBody>
          <a:bodyPr vert="horz" lIns="91440" tIns="45720" rIns="91440" bIns="45720" rtlCol="0" anchor="t">
            <a:noAutofit/>
          </a:bodyPr>
          <a:lstStyle/>
          <a:p>
            <a:pPr marL="0" indent="0">
              <a:lnSpc>
                <a:spcPct val="100000"/>
              </a:lnSpc>
              <a:spcBef>
                <a:spcPts val="0"/>
              </a:spcBef>
              <a:buNone/>
            </a:pPr>
            <a:r>
              <a:rPr lang="fr-FR" sz="2400" b="1">
                <a:solidFill>
                  <a:schemeClr val="accent3"/>
                </a:solidFill>
                <a:latin typeface="Corbel"/>
              </a:rPr>
              <a:t>Key </a:t>
            </a:r>
            <a:r>
              <a:rPr lang="en-US" sz="2400" b="1">
                <a:solidFill>
                  <a:schemeClr val="accent3"/>
                </a:solidFill>
                <a:latin typeface="Corbel"/>
              </a:rPr>
              <a:t>characteristics</a:t>
            </a:r>
            <a:r>
              <a:rPr lang="fr-FR" sz="2400" b="1">
                <a:solidFill>
                  <a:schemeClr val="accent3"/>
                </a:solidFill>
                <a:latin typeface="Corbel"/>
              </a:rPr>
              <a:t> of </a:t>
            </a:r>
            <a:r>
              <a:rPr lang="fr-FR" sz="2400" b="1" err="1">
                <a:solidFill>
                  <a:schemeClr val="accent3"/>
                </a:solidFill>
                <a:latin typeface="Corbel"/>
              </a:rPr>
              <a:t>both</a:t>
            </a:r>
            <a:r>
              <a:rPr lang="fr-FR" sz="2400" b="1">
                <a:solidFill>
                  <a:schemeClr val="accent3"/>
                </a:solidFill>
                <a:latin typeface="Corbel"/>
              </a:rPr>
              <a:t> vaccines</a:t>
            </a:r>
            <a:endParaRPr lang="fr-FR" sz="2400" b="1">
              <a:solidFill>
                <a:schemeClr val="accent3"/>
              </a:solidFill>
            </a:endParaRPr>
          </a:p>
          <a:p>
            <a:pPr>
              <a:lnSpc>
                <a:spcPct val="100000"/>
              </a:lnSpc>
              <a:spcBef>
                <a:spcPts val="0"/>
              </a:spcBef>
            </a:pPr>
            <a:r>
              <a:rPr lang="fr-FR" sz="2400">
                <a:latin typeface="Corbel"/>
              </a:rPr>
              <a:t>Recombinant </a:t>
            </a:r>
            <a:r>
              <a:rPr lang="fr-FR" sz="2400" err="1">
                <a:latin typeface="Corbel"/>
              </a:rPr>
              <a:t>pre</a:t>
            </a:r>
            <a:r>
              <a:rPr lang="fr-FR" sz="2400">
                <a:latin typeface="Corbel"/>
              </a:rPr>
              <a:t>-fusion F </a:t>
            </a:r>
            <a:r>
              <a:rPr lang="fr-FR" sz="2400" err="1">
                <a:latin typeface="Corbel"/>
              </a:rPr>
              <a:t>protein</a:t>
            </a:r>
            <a:r>
              <a:rPr lang="fr-FR" sz="2400">
                <a:latin typeface="Corbel"/>
              </a:rPr>
              <a:t> (</a:t>
            </a:r>
            <a:r>
              <a:rPr lang="fr-FR" sz="2400" err="1">
                <a:latin typeface="Corbel"/>
              </a:rPr>
              <a:t>preF</a:t>
            </a:r>
            <a:r>
              <a:rPr lang="fr-FR" sz="2400">
                <a:latin typeface="Corbel"/>
              </a:rPr>
              <a:t>) vaccines</a:t>
            </a:r>
            <a:endParaRPr lang="en-US" sz="2400">
              <a:latin typeface="Corbel"/>
            </a:endParaRPr>
          </a:p>
          <a:p>
            <a:pPr>
              <a:lnSpc>
                <a:spcPct val="100000"/>
              </a:lnSpc>
              <a:spcBef>
                <a:spcPts val="0"/>
              </a:spcBef>
            </a:pPr>
            <a:r>
              <a:rPr lang="en-US" sz="2400"/>
              <a:t>Single dose administration</a:t>
            </a:r>
          </a:p>
          <a:p>
            <a:pPr>
              <a:lnSpc>
                <a:spcPct val="100000"/>
              </a:lnSpc>
              <a:spcBef>
                <a:spcPts val="0"/>
              </a:spcBef>
            </a:pPr>
            <a:r>
              <a:rPr lang="en-US" sz="2400"/>
              <a:t>One 0.5 mL dose per vial</a:t>
            </a:r>
          </a:p>
          <a:p>
            <a:pPr>
              <a:lnSpc>
                <a:spcPct val="100000"/>
              </a:lnSpc>
              <a:spcBef>
                <a:spcPts val="0"/>
              </a:spcBef>
            </a:pPr>
            <a:r>
              <a:rPr lang="en-US" sz="2400"/>
              <a:t>Require reconstitution</a:t>
            </a:r>
          </a:p>
          <a:p>
            <a:pPr>
              <a:lnSpc>
                <a:spcPct val="100000"/>
              </a:lnSpc>
              <a:spcBef>
                <a:spcPts val="0"/>
              </a:spcBef>
            </a:pPr>
            <a:r>
              <a:rPr lang="en-US" sz="2400"/>
              <a:t>Intramuscular injection</a:t>
            </a:r>
          </a:p>
        </p:txBody>
      </p:sp>
      <p:sp>
        <p:nvSpPr>
          <p:cNvPr id="4" name="TextBox 3">
            <a:extLst>
              <a:ext uri="{FF2B5EF4-FFF2-40B4-BE49-F238E27FC236}">
                <a16:creationId xmlns:a16="http://schemas.microsoft.com/office/drawing/2014/main" id="{2739428E-2452-00D3-D23C-BBE7E68AE3AC}"/>
              </a:ext>
            </a:extLst>
          </p:cNvPr>
          <p:cNvSpPr txBox="1"/>
          <p:nvPr/>
        </p:nvSpPr>
        <p:spPr>
          <a:xfrm>
            <a:off x="1247369" y="6096379"/>
            <a:ext cx="4746214" cy="600164"/>
          </a:xfrm>
          <a:prstGeom prst="rect">
            <a:avLst/>
          </a:prstGeom>
          <a:noFill/>
        </p:spPr>
        <p:txBody>
          <a:bodyPr wrap="square">
            <a:spAutoFit/>
          </a:bodyPr>
          <a:lstStyle/>
          <a:p>
            <a:r>
              <a:rPr lang="en-US" sz="1100" b="1" dirty="0"/>
              <a:t>References:</a:t>
            </a:r>
          </a:p>
          <a:p>
            <a:pPr marL="171450" indent="-171450">
              <a:buFont typeface="Arial" panose="020B0604020202020204" pitchFamily="34" charset="0"/>
              <a:buChar char="•"/>
            </a:pPr>
            <a:r>
              <a:rPr lang="en-US" sz="1100" dirty="0"/>
              <a:t>GSK package insert: </a:t>
            </a:r>
            <a:r>
              <a:rPr lang="en-US" sz="1100" dirty="0">
                <a:hlinkClick r:id="rId6"/>
              </a:rPr>
              <a:t>https://www.fda.gov/media/167805/download</a:t>
            </a:r>
            <a:r>
              <a:rPr lang="en-US" sz="1100" dirty="0"/>
              <a:t>  </a:t>
            </a:r>
          </a:p>
          <a:p>
            <a:pPr marL="171450" indent="-171450">
              <a:buFont typeface="Arial" panose="020B0604020202020204" pitchFamily="34" charset="0"/>
              <a:buChar char="•"/>
            </a:pPr>
            <a:r>
              <a:rPr lang="en-US" sz="1100" dirty="0"/>
              <a:t>Pfizer package insert: </a:t>
            </a:r>
            <a:r>
              <a:rPr lang="en-US" sz="1100" dirty="0">
                <a:hlinkClick r:id="rId7"/>
              </a:rPr>
              <a:t>https://www.fda.gov/media/168889/download</a:t>
            </a:r>
            <a:r>
              <a:rPr lang="en-US" sz="1100" dirty="0"/>
              <a:t> </a:t>
            </a:r>
          </a:p>
        </p:txBody>
      </p:sp>
      <p:sp>
        <p:nvSpPr>
          <p:cNvPr id="13" name="TextBox 12">
            <a:extLst>
              <a:ext uri="{FF2B5EF4-FFF2-40B4-BE49-F238E27FC236}">
                <a16:creationId xmlns:a16="http://schemas.microsoft.com/office/drawing/2014/main" id="{9F780EDD-73AA-BC65-EC5B-E4C7B476DD14}"/>
              </a:ext>
            </a:extLst>
          </p:cNvPr>
          <p:cNvSpPr txBox="1"/>
          <p:nvPr/>
        </p:nvSpPr>
        <p:spPr>
          <a:xfrm>
            <a:off x="1349786" y="4712917"/>
            <a:ext cx="4746214" cy="913183"/>
          </a:xfrm>
          <a:prstGeom prst="rect">
            <a:avLst/>
          </a:prstGeom>
          <a:solidFill>
            <a:schemeClr val="accent3"/>
          </a:solidFill>
        </p:spPr>
        <p:txBody>
          <a:bodyPr wrap="square" anchor="ctr" anchorCtr="0">
            <a:noAutofit/>
          </a:bodyPr>
          <a:lstStyle/>
          <a:p>
            <a:pPr algn="ctr"/>
            <a:r>
              <a:rPr lang="en-US" sz="2000" b="1" dirty="0">
                <a:solidFill>
                  <a:schemeClr val="bg1"/>
                </a:solidFill>
              </a:rPr>
              <a:t>No preferential recommendation across products suggested by regulatory bodies</a:t>
            </a:r>
          </a:p>
        </p:txBody>
      </p:sp>
      <p:sp>
        <p:nvSpPr>
          <p:cNvPr id="14" name="Footer Placeholder 2">
            <a:extLst>
              <a:ext uri="{FF2B5EF4-FFF2-40B4-BE49-F238E27FC236}">
                <a16:creationId xmlns:a16="http://schemas.microsoft.com/office/drawing/2014/main" id="{6976CE3C-65E2-0699-2B39-FF4164880005}"/>
              </a:ext>
            </a:extLst>
          </p:cNvPr>
          <p:cNvSpPr>
            <a:spLocks noGrp="1"/>
          </p:cNvSpPr>
          <p:nvPr>
            <p:ph type="ftr" sz="quarter" idx="3"/>
          </p:nvPr>
        </p:nvSpPr>
        <p:spPr>
          <a:xfrm>
            <a:off x="6583682" y="6569602"/>
            <a:ext cx="5371353" cy="207716"/>
          </a:xfrm>
        </p:spPr>
        <p:txBody>
          <a:bodyPr/>
          <a:lstStyle/>
          <a:p>
            <a:pPr lvl="0">
              <a:defRPr/>
            </a:pPr>
            <a:r>
              <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rPr>
              <a:t>Original slide developed by US Centers for Disease Control and Prevention, </a:t>
            </a:r>
            <a:r>
              <a:rPr lang="en-US" dirty="0">
                <a:solidFill>
                  <a:srgbClr val="000000">
                    <a:tint val="75000"/>
                  </a:srgbClr>
                </a:solidFill>
              </a:rPr>
              <a:t>WHO, </a:t>
            </a:r>
            <a:r>
              <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rPr>
              <a:t>and PATH. Last updated: </a:t>
            </a:r>
            <a:r>
              <a:rPr lang="en-US" dirty="0">
                <a:solidFill>
                  <a:srgbClr val="000000">
                    <a:tint val="75000"/>
                  </a:srgbClr>
                </a:solidFill>
              </a:rPr>
              <a:t>April</a:t>
            </a:r>
            <a:r>
              <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rPr>
              <a:t> 2024</a:t>
            </a:r>
          </a:p>
        </p:txBody>
      </p:sp>
      <p:sp>
        <p:nvSpPr>
          <p:cNvPr id="5" name="Footer Placeholder 2">
            <a:extLst>
              <a:ext uri="{FF2B5EF4-FFF2-40B4-BE49-F238E27FC236}">
                <a16:creationId xmlns:a16="http://schemas.microsoft.com/office/drawing/2014/main" id="{A02B2409-A598-BB80-2162-8F60B8C93C4A}"/>
              </a:ext>
            </a:extLst>
          </p:cNvPr>
          <p:cNvSpPr txBox="1">
            <a:spLocks/>
          </p:cNvSpPr>
          <p:nvPr/>
        </p:nvSpPr>
        <p:spPr>
          <a:xfrm rot="5400000">
            <a:off x="11034180" y="1782033"/>
            <a:ext cx="1596710" cy="234066"/>
          </a:xfrm>
          <a:prstGeom prst="rect">
            <a:avLst/>
          </a:prstGeom>
        </p:spPr>
        <p:txBody>
          <a:bodyPr vert="horz" lIns="91440" tIns="45720" rIns="91440" bIns="45720" rtlCol="0" anchor="ctr"/>
          <a:lstStyle>
            <a:defPPr>
              <a:defRPr lang="en-US"/>
            </a:defPPr>
            <a:lvl1pPr marL="0" algn="r" defTabSz="914400" rtl="0" eaLnBrk="1" latinLnBrk="0" hangingPunct="1">
              <a:defRPr sz="800" kern="1200">
                <a:solidFill>
                  <a:schemeClr val="tx1">
                    <a:tint val="75000"/>
                  </a:schemeClr>
                </a:solidFill>
                <a:latin typeface="Corbel" panose="020B05030202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solidFill>
                  <a:srgbClr val="000000">
                    <a:tint val="75000"/>
                  </a:srgbClr>
                </a:solidFill>
              </a:rPr>
              <a:t>Photo source: GlaxoSmithKline</a:t>
            </a:r>
          </a:p>
        </p:txBody>
      </p:sp>
      <p:sp>
        <p:nvSpPr>
          <p:cNvPr id="16" name="Footer Placeholder 2">
            <a:extLst>
              <a:ext uri="{FF2B5EF4-FFF2-40B4-BE49-F238E27FC236}">
                <a16:creationId xmlns:a16="http://schemas.microsoft.com/office/drawing/2014/main" id="{20B32493-6920-1E96-47B7-717099D5820D}"/>
              </a:ext>
            </a:extLst>
          </p:cNvPr>
          <p:cNvSpPr txBox="1">
            <a:spLocks/>
          </p:cNvSpPr>
          <p:nvPr/>
        </p:nvSpPr>
        <p:spPr>
          <a:xfrm rot="5400000">
            <a:off x="11043015" y="4423542"/>
            <a:ext cx="1596710" cy="234066"/>
          </a:xfrm>
          <a:prstGeom prst="rect">
            <a:avLst/>
          </a:prstGeom>
        </p:spPr>
        <p:txBody>
          <a:bodyPr vert="horz" lIns="91440" tIns="45720" rIns="91440" bIns="45720" rtlCol="0" anchor="ctr"/>
          <a:lstStyle>
            <a:defPPr>
              <a:defRPr lang="en-US"/>
            </a:defPPr>
            <a:lvl1pPr marL="0" algn="r" defTabSz="914400" rtl="0" eaLnBrk="1" latinLnBrk="0" hangingPunct="1">
              <a:defRPr sz="800" kern="1200">
                <a:solidFill>
                  <a:schemeClr val="tx1">
                    <a:tint val="75000"/>
                  </a:schemeClr>
                </a:solidFill>
                <a:latin typeface="Corbel" panose="020B05030202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solidFill>
                  <a:srgbClr val="000000">
                    <a:tint val="75000"/>
                  </a:srgbClr>
                </a:solidFill>
              </a:rPr>
              <a:t>Photo source: Pfizer, Inc.</a:t>
            </a:r>
          </a:p>
        </p:txBody>
      </p:sp>
    </p:spTree>
    <p:extLst>
      <p:ext uri="{BB962C8B-B14F-4D97-AF65-F5344CB8AC3E}">
        <p14:creationId xmlns:p14="http://schemas.microsoft.com/office/powerpoint/2010/main" val="42414779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a:extLst>
              <a:ext uri="{FF2B5EF4-FFF2-40B4-BE49-F238E27FC236}">
                <a16:creationId xmlns:a16="http://schemas.microsoft.com/office/drawing/2014/main" id="{9C7D1BCF-76B9-4B3A-BE91-328EECB51212}"/>
              </a:ext>
            </a:extLst>
          </p:cNvPr>
          <p:cNvGraphicFramePr>
            <a:graphicFrameLocks noGrp="1"/>
          </p:cNvGraphicFramePr>
          <p:nvPr>
            <p:extLst>
              <p:ext uri="{D42A27DB-BD31-4B8C-83A1-F6EECF244321}">
                <p14:modId xmlns:p14="http://schemas.microsoft.com/office/powerpoint/2010/main" val="1258014843"/>
              </p:ext>
            </p:extLst>
          </p:nvPr>
        </p:nvGraphicFramePr>
        <p:xfrm>
          <a:off x="1224279" y="1522161"/>
          <a:ext cx="10513148" cy="3916257"/>
        </p:xfrm>
        <a:graphic>
          <a:graphicData uri="http://schemas.openxmlformats.org/drawingml/2006/table">
            <a:tbl>
              <a:tblPr firstRow="1" bandRow="1">
                <a:tableStyleId>{2D5ABB26-0587-4C30-8999-92F81FD0307C}</a:tableStyleId>
              </a:tblPr>
              <a:tblGrid>
                <a:gridCol w="5256574">
                  <a:extLst>
                    <a:ext uri="{9D8B030D-6E8A-4147-A177-3AD203B41FA5}">
                      <a16:colId xmlns:a16="http://schemas.microsoft.com/office/drawing/2014/main" val="20000"/>
                    </a:ext>
                  </a:extLst>
                </a:gridCol>
                <a:gridCol w="5256574">
                  <a:extLst>
                    <a:ext uri="{9D8B030D-6E8A-4147-A177-3AD203B41FA5}">
                      <a16:colId xmlns:a16="http://schemas.microsoft.com/office/drawing/2014/main" val="20001"/>
                    </a:ext>
                  </a:extLst>
                </a:gridCol>
              </a:tblGrid>
              <a:tr h="1157817">
                <a:tc>
                  <a:txBody>
                    <a:bodyPr/>
                    <a:lstStyle/>
                    <a:p>
                      <a:pPr>
                        <a:lnSpc>
                          <a:spcPct val="100000"/>
                        </a:lnSpc>
                      </a:pPr>
                      <a:endParaRPr sz="1400" b="0">
                        <a:latin typeface="Times New Roman"/>
                        <a:cs typeface="Times New Roman"/>
                      </a:endParaRPr>
                    </a:p>
                  </a:txBody>
                  <a:tcPr marL="0" marR="0" marT="0" marB="0">
                    <a:lnR w="6350">
                      <a:solidFill>
                        <a:srgbClr val="0093D5"/>
                      </a:solidFill>
                      <a:prstDash val="solid"/>
                    </a:lnR>
                    <a:lnB w="6350">
                      <a:solidFill>
                        <a:srgbClr val="0093D5"/>
                      </a:solidFill>
                      <a:prstDash val="solid"/>
                    </a:lnB>
                  </a:tcPr>
                </a:tc>
                <a:tc>
                  <a:txBody>
                    <a:bodyPr/>
                    <a:lstStyle/>
                    <a:p>
                      <a:pPr>
                        <a:lnSpc>
                          <a:spcPct val="100000"/>
                        </a:lnSpc>
                      </a:pPr>
                      <a:endParaRPr sz="1400" b="0">
                        <a:latin typeface="Times New Roman"/>
                        <a:cs typeface="Times New Roman"/>
                      </a:endParaRPr>
                    </a:p>
                  </a:txBody>
                  <a:tcPr marL="0" marR="0" marT="0" marB="0">
                    <a:lnL w="6350">
                      <a:solidFill>
                        <a:srgbClr val="0093D5"/>
                      </a:solidFill>
                      <a:prstDash val="solid"/>
                    </a:lnL>
                    <a:lnR w="12700" cap="flat" cmpd="sng" algn="ctr">
                      <a:noFill/>
                      <a:prstDash val="solid"/>
                      <a:round/>
                      <a:headEnd type="none" w="med" len="med"/>
                      <a:tailEnd type="none" w="med" len="med"/>
                    </a:lnR>
                    <a:lnB w="6350">
                      <a:solidFill>
                        <a:srgbClr val="0093D5"/>
                      </a:solidFill>
                      <a:prstDash val="solid"/>
                    </a:lnB>
                  </a:tcPr>
                </a:tc>
                <a:extLst>
                  <a:ext uri="{0D108BD9-81ED-4DB2-BD59-A6C34878D82A}">
                    <a16:rowId xmlns:a16="http://schemas.microsoft.com/office/drawing/2014/main" val="10000"/>
                  </a:ext>
                </a:extLst>
              </a:tr>
              <a:tr h="2560108">
                <a:tc>
                  <a:txBody>
                    <a:bodyPr/>
                    <a:lstStyle/>
                    <a:p>
                      <a:pPr marL="182880" indent="0">
                        <a:spcAft>
                          <a:spcPts val="600"/>
                        </a:spcAft>
                        <a:buNone/>
                      </a:pPr>
                      <a:endParaRPr lang="en-US" sz="2000" b="1">
                        <a:solidFill>
                          <a:schemeClr val="accent2"/>
                        </a:solidFill>
                      </a:endParaRPr>
                    </a:p>
                    <a:p>
                      <a:pPr marL="182880" indent="0">
                        <a:spcAft>
                          <a:spcPts val="600"/>
                        </a:spcAft>
                        <a:buNone/>
                      </a:pPr>
                      <a:r>
                        <a:rPr lang="en-US" sz="2000" b="1">
                          <a:solidFill>
                            <a:schemeClr val="accent2"/>
                          </a:solidFill>
                        </a:rPr>
                        <a:t>Significant efficacy against RSV lower respiratory tract illness among older adults </a:t>
                      </a:r>
                      <a:r>
                        <a:rPr lang="en-US" sz="2000"/>
                        <a:t>over the first 7 months after vaccination</a:t>
                      </a:r>
                    </a:p>
                    <a:p>
                      <a:pPr marL="469900" indent="-266700">
                        <a:spcAft>
                          <a:spcPts val="600"/>
                        </a:spcAft>
                        <a:buClr>
                          <a:schemeClr val="accent1"/>
                        </a:buClr>
                        <a:buFont typeface="Arial" panose="020B0604020202020204" pitchFamily="34" charset="0"/>
                        <a:buChar char="•"/>
                        <a:tabLst/>
                      </a:pPr>
                      <a:r>
                        <a:rPr lang="en-US" sz="2000"/>
                        <a:t>Particularly important for older adults with chronic medical conditions and/or frailty  </a:t>
                      </a:r>
                    </a:p>
                    <a:p>
                      <a:pPr marL="469900" indent="-266700">
                        <a:spcAft>
                          <a:spcPts val="600"/>
                        </a:spcAft>
                        <a:buClr>
                          <a:schemeClr val="accent1"/>
                        </a:buClr>
                        <a:buFont typeface="Arial" panose="020B0604020202020204" pitchFamily="34" charset="0"/>
                        <a:buChar char="•"/>
                        <a:tabLst/>
                      </a:pPr>
                      <a:r>
                        <a:rPr lang="en-US" sz="2000"/>
                        <a:t>Protection extends into the second year after vaccination</a:t>
                      </a:r>
                    </a:p>
                  </a:txBody>
                  <a:tcPr>
                    <a:lnR w="6350" cap="flat" cmpd="sng" algn="ctr">
                      <a:solidFill>
                        <a:srgbClr val="0093D5"/>
                      </a:solidFill>
                      <a:prstDash val="solid"/>
                      <a:round/>
                      <a:headEnd type="none" w="med" len="med"/>
                      <a:tailEnd type="none" w="med" len="med"/>
                    </a:lnR>
                    <a:lnT w="6350" cap="flat" cmpd="sng" algn="ctr">
                      <a:solidFill>
                        <a:srgbClr val="0093D5"/>
                      </a:solidFill>
                      <a:prstDash val="solid"/>
                      <a:round/>
                      <a:headEnd type="none" w="med" len="med"/>
                      <a:tailEnd type="none" w="med" len="med"/>
                    </a:lnT>
                  </a:tcPr>
                </a:tc>
                <a:tc>
                  <a:txBody>
                    <a:bodyPr/>
                    <a:lstStyle/>
                    <a:p>
                      <a:pPr marL="182880">
                        <a:spcAft>
                          <a:spcPts val="600"/>
                        </a:spcAft>
                      </a:pPr>
                      <a:endParaRPr lang="en-US" sz="2000" b="1">
                        <a:solidFill>
                          <a:schemeClr val="accent5"/>
                        </a:solidFill>
                      </a:endParaRPr>
                    </a:p>
                    <a:p>
                      <a:pPr marL="182880">
                        <a:spcAft>
                          <a:spcPts val="600"/>
                        </a:spcAft>
                      </a:pPr>
                      <a:r>
                        <a:rPr lang="en-US" sz="2000" b="1">
                          <a:solidFill>
                            <a:schemeClr val="accent5"/>
                          </a:solidFill>
                        </a:rPr>
                        <a:t>Countries have opted for different minimum age eligibility </a:t>
                      </a:r>
                      <a:r>
                        <a:rPr lang="en-US" sz="2000"/>
                        <a:t>for vaccine administration among older adults</a:t>
                      </a:r>
                    </a:p>
                    <a:p>
                      <a:pPr marL="469900" indent="-266700">
                        <a:spcAft>
                          <a:spcPts val="600"/>
                        </a:spcAft>
                        <a:buClr>
                          <a:schemeClr val="accent1"/>
                        </a:buClr>
                        <a:buFont typeface="Arial" panose="020B0604020202020204" pitchFamily="34" charset="0"/>
                        <a:buChar char="•"/>
                        <a:tabLst/>
                      </a:pPr>
                      <a:r>
                        <a:rPr lang="en-US" sz="2000"/>
                        <a:t>Decisions are informed by their population age structure and national burden data</a:t>
                      </a:r>
                    </a:p>
                  </a:txBody>
                  <a:tcPr>
                    <a:lnL w="6350" cap="flat" cmpd="sng" algn="ctr">
                      <a:solidFill>
                        <a:srgbClr val="0093D5"/>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93D5"/>
                      </a:solidFill>
                      <a:prstDash val="solid"/>
                      <a:round/>
                      <a:headEnd type="none" w="med" len="med"/>
                      <a:tailEnd type="none" w="med" len="med"/>
                    </a:lnT>
                  </a:tcPr>
                </a:tc>
                <a:extLst>
                  <a:ext uri="{0D108BD9-81ED-4DB2-BD59-A6C34878D82A}">
                    <a16:rowId xmlns:a16="http://schemas.microsoft.com/office/drawing/2014/main" val="10002"/>
                  </a:ext>
                </a:extLst>
              </a:tr>
            </a:tbl>
          </a:graphicData>
        </a:graphic>
      </p:graphicFrame>
      <p:sp>
        <p:nvSpPr>
          <p:cNvPr id="2" name="Title 1">
            <a:extLst>
              <a:ext uri="{FF2B5EF4-FFF2-40B4-BE49-F238E27FC236}">
                <a16:creationId xmlns:a16="http://schemas.microsoft.com/office/drawing/2014/main" id="{B78EBE07-13DC-A2DC-E532-5B06AF3732EA}"/>
              </a:ext>
            </a:extLst>
          </p:cNvPr>
          <p:cNvSpPr>
            <a:spLocks noGrp="1"/>
          </p:cNvSpPr>
          <p:nvPr>
            <p:ph type="title"/>
          </p:nvPr>
        </p:nvSpPr>
        <p:spPr>
          <a:xfrm>
            <a:off x="1224280" y="365125"/>
            <a:ext cx="10168246" cy="884555"/>
          </a:xfrm>
        </p:spPr>
        <p:txBody>
          <a:bodyPr/>
          <a:lstStyle/>
          <a:p>
            <a:r>
              <a:rPr lang="en-US"/>
              <a:t>Both vaccines could prevent considerable RSV disease morbidity among older adults</a:t>
            </a:r>
          </a:p>
        </p:txBody>
      </p:sp>
      <p:sp>
        <p:nvSpPr>
          <p:cNvPr id="3" name="TextBox 2">
            <a:extLst>
              <a:ext uri="{FF2B5EF4-FFF2-40B4-BE49-F238E27FC236}">
                <a16:creationId xmlns:a16="http://schemas.microsoft.com/office/drawing/2014/main" id="{37F3310D-1F36-87B8-2931-BB4F33D4D09B}"/>
              </a:ext>
            </a:extLst>
          </p:cNvPr>
          <p:cNvSpPr txBox="1"/>
          <p:nvPr/>
        </p:nvSpPr>
        <p:spPr>
          <a:xfrm>
            <a:off x="949399" y="6123543"/>
            <a:ext cx="11129905" cy="738664"/>
          </a:xfrm>
          <a:prstGeom prst="rect">
            <a:avLst/>
          </a:prstGeom>
          <a:noFill/>
        </p:spPr>
        <p:txBody>
          <a:bodyPr wrap="square">
            <a:spAutoFit/>
          </a:bodyPr>
          <a:lstStyle/>
          <a:p>
            <a:pPr marL="228600" indent="-228600">
              <a:buFont typeface="Arial" panose="020B0604020202020204" pitchFamily="34" charset="0"/>
              <a:buChar char="•"/>
            </a:pPr>
            <a:r>
              <a:rPr lang="en-US" sz="1050">
                <a:hlinkClick r:id="rId3"/>
              </a:rPr>
              <a:t>Melgar M, et al. </a:t>
            </a:r>
            <a:r>
              <a:rPr lang="en-US" sz="1050" i="1">
                <a:hlinkClick r:id="rId3"/>
              </a:rPr>
              <a:t>MMWR </a:t>
            </a:r>
            <a:r>
              <a:rPr lang="en-US" sz="1050" i="1" err="1">
                <a:hlinkClick r:id="rId3"/>
              </a:rPr>
              <a:t>Morb</a:t>
            </a:r>
            <a:r>
              <a:rPr lang="en-US" sz="1050" i="1">
                <a:hlinkClick r:id="rId3"/>
              </a:rPr>
              <a:t> Mortal </a:t>
            </a:r>
            <a:r>
              <a:rPr lang="en-US" sz="1050" i="1" err="1">
                <a:hlinkClick r:id="rId3"/>
              </a:rPr>
              <a:t>Wkly</a:t>
            </a:r>
            <a:r>
              <a:rPr lang="en-US" sz="1050" i="1">
                <a:hlinkClick r:id="rId3"/>
              </a:rPr>
              <a:t> Rep </a:t>
            </a:r>
            <a:r>
              <a:rPr lang="en-US" sz="1050">
                <a:hlinkClick r:id="rId3"/>
              </a:rPr>
              <a:t>2023;72. </a:t>
            </a:r>
            <a:endParaRPr lang="en-US" sz="1050"/>
          </a:p>
          <a:p>
            <a:pPr marL="228600" indent="-228600">
              <a:buFont typeface="Arial" panose="020B0604020202020204" pitchFamily="34" charset="0"/>
              <a:buChar char="•"/>
            </a:pPr>
            <a:r>
              <a:rPr lang="en-US" sz="1050">
                <a:solidFill>
                  <a:srgbClr val="212121"/>
                </a:solidFill>
                <a:hlinkClick r:id="rId4"/>
              </a:rPr>
              <a:t>Papi A, et al. </a:t>
            </a:r>
            <a:r>
              <a:rPr lang="en-US" sz="1050" i="1">
                <a:solidFill>
                  <a:srgbClr val="212121"/>
                </a:solidFill>
                <a:hlinkClick r:id="rId4"/>
              </a:rPr>
              <a:t>NEJM</a:t>
            </a:r>
            <a:r>
              <a:rPr lang="en-US" sz="1050">
                <a:solidFill>
                  <a:srgbClr val="212121"/>
                </a:solidFill>
                <a:hlinkClick r:id="rId4"/>
              </a:rPr>
              <a:t>. 2023 Feb 16;388(7)</a:t>
            </a:r>
            <a:r>
              <a:rPr lang="en-US" sz="1050" b="0" i="0">
                <a:solidFill>
                  <a:srgbClr val="212121"/>
                </a:solidFill>
                <a:effectLst/>
              </a:rPr>
              <a:t> </a:t>
            </a:r>
          </a:p>
          <a:p>
            <a:pPr marL="228600" indent="-228600">
              <a:buFont typeface="Arial" panose="020B0604020202020204" pitchFamily="34" charset="0"/>
              <a:buChar char="•"/>
            </a:pPr>
            <a:r>
              <a:rPr lang="en-US" sz="1050" b="0" i="0">
                <a:solidFill>
                  <a:srgbClr val="212121"/>
                </a:solidFill>
                <a:effectLst/>
                <a:hlinkClick r:id="rId5"/>
              </a:rPr>
              <a:t>Walsh EE, et al. </a:t>
            </a:r>
            <a:r>
              <a:rPr lang="en-US" sz="1050" b="0" i="1">
                <a:solidFill>
                  <a:srgbClr val="212121"/>
                </a:solidFill>
                <a:effectLst/>
                <a:hlinkClick r:id="rId5"/>
              </a:rPr>
              <a:t>NEJM</a:t>
            </a:r>
            <a:r>
              <a:rPr lang="en-US" sz="1050" b="0" i="0">
                <a:solidFill>
                  <a:srgbClr val="212121"/>
                </a:solidFill>
                <a:effectLst/>
                <a:hlinkClick r:id="rId5"/>
              </a:rPr>
              <a:t>. 2023 Apr 20;388(16)</a:t>
            </a:r>
            <a:r>
              <a:rPr lang="en-US" sz="1050" b="0" i="0">
                <a:solidFill>
                  <a:srgbClr val="212121"/>
                </a:solidFill>
                <a:effectLst/>
              </a:rPr>
              <a:t>.</a:t>
            </a:r>
          </a:p>
          <a:p>
            <a:endParaRPr lang="en-US" sz="1050"/>
          </a:p>
        </p:txBody>
      </p:sp>
      <p:sp>
        <p:nvSpPr>
          <p:cNvPr id="4" name="Footer Placeholder 2">
            <a:extLst>
              <a:ext uri="{FF2B5EF4-FFF2-40B4-BE49-F238E27FC236}">
                <a16:creationId xmlns:a16="http://schemas.microsoft.com/office/drawing/2014/main" id="{6E8DFDC8-85A5-DD7B-4D7C-BBEEBD538742}"/>
              </a:ext>
            </a:extLst>
          </p:cNvPr>
          <p:cNvSpPr>
            <a:spLocks noGrp="1"/>
          </p:cNvSpPr>
          <p:nvPr>
            <p:ph type="ftr" sz="quarter" idx="3"/>
          </p:nvPr>
        </p:nvSpPr>
        <p:spPr>
          <a:xfrm>
            <a:off x="6583682" y="6569602"/>
            <a:ext cx="5371353" cy="207716"/>
          </a:xfrm>
        </p:spPr>
        <p:txBody>
          <a:bodyPr/>
          <a:lstStyle/>
          <a:p>
            <a:pPr lvl="0">
              <a:defRPr/>
            </a:pPr>
            <a:r>
              <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rPr>
              <a:t>Original slide developed by US Centers for Disease Control and Prevention, </a:t>
            </a:r>
            <a:r>
              <a:rPr lang="en-US" dirty="0">
                <a:solidFill>
                  <a:srgbClr val="000000">
                    <a:tint val="75000"/>
                  </a:srgbClr>
                </a:solidFill>
              </a:rPr>
              <a:t>WHO, </a:t>
            </a:r>
            <a:r>
              <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rPr>
              <a:t>and PATH. Last updated: </a:t>
            </a:r>
            <a:r>
              <a:rPr lang="en-US" dirty="0">
                <a:solidFill>
                  <a:srgbClr val="000000">
                    <a:tint val="75000"/>
                  </a:srgbClr>
                </a:solidFill>
              </a:rPr>
              <a:t>April</a:t>
            </a:r>
            <a:r>
              <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rPr>
              <a:t> 2024</a:t>
            </a:r>
          </a:p>
        </p:txBody>
      </p:sp>
      <p:sp>
        <p:nvSpPr>
          <p:cNvPr id="9" name="object 3">
            <a:extLst>
              <a:ext uri="{FF2B5EF4-FFF2-40B4-BE49-F238E27FC236}">
                <a16:creationId xmlns:a16="http://schemas.microsoft.com/office/drawing/2014/main" id="{2ABED437-A4E1-00BB-89DA-F0B543C61DEA}"/>
              </a:ext>
            </a:extLst>
          </p:cNvPr>
          <p:cNvSpPr/>
          <p:nvPr/>
        </p:nvSpPr>
        <p:spPr>
          <a:xfrm>
            <a:off x="2389945" y="1916510"/>
            <a:ext cx="2376051" cy="495613"/>
          </a:xfrm>
          <a:custGeom>
            <a:avLst/>
            <a:gdLst/>
            <a:ahLst/>
            <a:cxnLst/>
            <a:rect l="l" t="t" r="r" b="b"/>
            <a:pathLst>
              <a:path w="2857500" h="365760">
                <a:moveTo>
                  <a:pt x="2857119" y="0"/>
                </a:moveTo>
                <a:lnTo>
                  <a:pt x="0" y="0"/>
                </a:lnTo>
                <a:lnTo>
                  <a:pt x="0" y="365760"/>
                </a:lnTo>
                <a:lnTo>
                  <a:pt x="2857119" y="365760"/>
                </a:lnTo>
                <a:lnTo>
                  <a:pt x="2857119" y="0"/>
                </a:lnTo>
                <a:close/>
              </a:path>
            </a:pathLst>
          </a:custGeom>
          <a:solidFill>
            <a:schemeClr val="accent2"/>
          </a:solidFill>
        </p:spPr>
        <p:txBody>
          <a:bodyPr wrap="square" lIns="0" tIns="0" r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spc="45">
                <a:solidFill>
                  <a:srgbClr val="FFFFFF"/>
                </a:solidFill>
                <a:latin typeface="Corbel" panose="020B0503020204020204" pitchFamily="34" charset="0"/>
                <a:cs typeface="Montserrat"/>
              </a:rPr>
              <a:t>EFFICACY</a:t>
            </a:r>
            <a:endParaRPr kumimoji="0" lang="en-US" sz="1600" b="1" i="0" u="none" strike="noStrike" kern="1200" cap="none" spc="45" normalizeH="0" baseline="0" noProof="0">
              <a:ln>
                <a:noFill/>
              </a:ln>
              <a:solidFill>
                <a:srgbClr val="FFFFFF"/>
              </a:solidFill>
              <a:effectLst/>
              <a:uLnTx/>
              <a:uFillTx/>
              <a:latin typeface="Corbel" panose="020B0503020204020204" pitchFamily="34" charset="0"/>
              <a:ea typeface="+mn-ea"/>
              <a:cs typeface="Montserrat"/>
            </a:endParaRPr>
          </a:p>
        </p:txBody>
      </p:sp>
      <p:sp>
        <p:nvSpPr>
          <p:cNvPr id="10" name="object 3">
            <a:extLst>
              <a:ext uri="{FF2B5EF4-FFF2-40B4-BE49-F238E27FC236}">
                <a16:creationId xmlns:a16="http://schemas.microsoft.com/office/drawing/2014/main" id="{624A6181-1BAD-16FD-09B7-7751C0330892}"/>
              </a:ext>
            </a:extLst>
          </p:cNvPr>
          <p:cNvSpPr/>
          <p:nvPr/>
        </p:nvSpPr>
        <p:spPr>
          <a:xfrm>
            <a:off x="7882045" y="1885330"/>
            <a:ext cx="2376051" cy="495613"/>
          </a:xfrm>
          <a:custGeom>
            <a:avLst/>
            <a:gdLst/>
            <a:ahLst/>
            <a:cxnLst/>
            <a:rect l="l" t="t" r="r" b="b"/>
            <a:pathLst>
              <a:path w="2857500" h="365760">
                <a:moveTo>
                  <a:pt x="2857119" y="0"/>
                </a:moveTo>
                <a:lnTo>
                  <a:pt x="0" y="0"/>
                </a:lnTo>
                <a:lnTo>
                  <a:pt x="0" y="365760"/>
                </a:lnTo>
                <a:lnTo>
                  <a:pt x="2857119" y="365760"/>
                </a:lnTo>
                <a:lnTo>
                  <a:pt x="2857119" y="0"/>
                </a:lnTo>
                <a:close/>
              </a:path>
            </a:pathLst>
          </a:custGeom>
          <a:solidFill>
            <a:schemeClr val="accent5"/>
          </a:solidFill>
        </p:spPr>
        <p:txBody>
          <a:bodyPr wrap="square" lIns="0" tIns="0" r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spc="45">
                <a:solidFill>
                  <a:srgbClr val="FFFFFF"/>
                </a:solidFill>
                <a:latin typeface="Corbel" panose="020B0503020204020204" pitchFamily="34" charset="0"/>
                <a:cs typeface="Montserrat"/>
              </a:rPr>
              <a:t>ELIGIBILITY</a:t>
            </a:r>
            <a:endParaRPr kumimoji="0" lang="en-US" sz="1600" b="1" i="0" u="none" strike="noStrike" kern="1200" cap="none" spc="45" normalizeH="0" baseline="0" noProof="0">
              <a:ln>
                <a:noFill/>
              </a:ln>
              <a:solidFill>
                <a:srgbClr val="FFFFFF"/>
              </a:solidFill>
              <a:effectLst/>
              <a:uLnTx/>
              <a:uFillTx/>
              <a:latin typeface="Corbel" panose="020B0503020204020204" pitchFamily="34" charset="0"/>
              <a:ea typeface="+mn-ea"/>
              <a:cs typeface="Montserrat"/>
            </a:endParaRPr>
          </a:p>
        </p:txBody>
      </p:sp>
    </p:spTree>
    <p:extLst>
      <p:ext uri="{BB962C8B-B14F-4D97-AF65-F5344CB8AC3E}">
        <p14:creationId xmlns:p14="http://schemas.microsoft.com/office/powerpoint/2010/main" val="7863953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EBE07-13DC-A2DC-E532-5B06AF3732EA}"/>
              </a:ext>
            </a:extLst>
          </p:cNvPr>
          <p:cNvSpPr>
            <a:spLocks noGrp="1"/>
          </p:cNvSpPr>
          <p:nvPr>
            <p:ph type="title"/>
          </p:nvPr>
        </p:nvSpPr>
        <p:spPr/>
        <p:txBody>
          <a:bodyPr/>
          <a:lstStyle/>
          <a:p>
            <a:r>
              <a:rPr lang="en-US" dirty="0"/>
              <a:t>Both vaccines demonstrated high efficacy against RSV lower respiratory tract disease (LRTD) in Phase 3 clinical trials</a:t>
            </a:r>
            <a:r>
              <a:rPr kumimoji="0" lang="en-US" sz="2400" b="1" i="0" u="none" strike="noStrike" kern="1200" cap="none" spc="0" normalizeH="0" baseline="30000" noProof="0" dirty="0">
                <a:ln>
                  <a:noFill/>
                </a:ln>
                <a:effectLst/>
                <a:uLnTx/>
                <a:uFillTx/>
                <a:latin typeface="Corbel" panose="020B0503020204020204" pitchFamily="34" charset="0"/>
                <a:ea typeface="+mn-ea"/>
                <a:cs typeface="+mn-cs"/>
              </a:rPr>
              <a:t> Ŧ</a:t>
            </a:r>
            <a:endParaRPr lang="en-US" b="0" dirty="0"/>
          </a:p>
        </p:txBody>
      </p:sp>
      <p:sp>
        <p:nvSpPr>
          <p:cNvPr id="4" name="TextBox 3">
            <a:extLst>
              <a:ext uri="{FF2B5EF4-FFF2-40B4-BE49-F238E27FC236}">
                <a16:creationId xmlns:a16="http://schemas.microsoft.com/office/drawing/2014/main" id="{24A709A5-5F40-AE61-6087-9DA1F96C40FE}"/>
              </a:ext>
            </a:extLst>
          </p:cNvPr>
          <p:cNvSpPr txBox="1"/>
          <p:nvPr/>
        </p:nvSpPr>
        <p:spPr>
          <a:xfrm>
            <a:off x="1206010" y="6444358"/>
            <a:ext cx="8149810" cy="400110"/>
          </a:xfrm>
          <a:prstGeom prst="rect">
            <a:avLst/>
          </a:prstGeom>
          <a:noFill/>
        </p:spPr>
        <p:txBody>
          <a:bodyPr wrap="square">
            <a:spAutoFit/>
          </a:bodyPr>
          <a:lstStyle/>
          <a:p>
            <a:pPr marL="171450" indent="-171450">
              <a:buFont typeface="Arial" panose="020B0604020202020204" pitchFamily="34" charset="0"/>
              <a:buChar char="•"/>
            </a:pPr>
            <a:r>
              <a:rPr lang="en-US" sz="1000" dirty="0">
                <a:hlinkClick r:id="rId3"/>
              </a:rPr>
              <a:t>Melgar M, et al. </a:t>
            </a:r>
            <a:r>
              <a:rPr lang="en-US" sz="1000" i="1" dirty="0">
                <a:hlinkClick r:id="rId3"/>
              </a:rPr>
              <a:t>MMWR </a:t>
            </a:r>
            <a:r>
              <a:rPr lang="en-US" sz="1000" i="1" dirty="0" err="1">
                <a:hlinkClick r:id="rId3"/>
              </a:rPr>
              <a:t>Morb</a:t>
            </a:r>
            <a:r>
              <a:rPr lang="en-US" sz="1000" i="1" dirty="0">
                <a:hlinkClick r:id="rId3"/>
              </a:rPr>
              <a:t> Mortal </a:t>
            </a:r>
            <a:r>
              <a:rPr lang="en-US" sz="1000" i="1" dirty="0" err="1">
                <a:hlinkClick r:id="rId3"/>
              </a:rPr>
              <a:t>Wkly</a:t>
            </a:r>
            <a:r>
              <a:rPr lang="en-US" sz="1000" i="1" dirty="0">
                <a:hlinkClick r:id="rId3"/>
              </a:rPr>
              <a:t> Rep </a:t>
            </a:r>
            <a:r>
              <a:rPr lang="en-US" sz="1000" dirty="0">
                <a:hlinkClick r:id="rId3"/>
              </a:rPr>
              <a:t>2023;72. </a:t>
            </a:r>
            <a:endParaRPr lang="en-US" sz="1000" dirty="0"/>
          </a:p>
          <a:p>
            <a:pPr marL="171450" indent="-171450">
              <a:buFont typeface="Arial" panose="020B0604020202020204" pitchFamily="34" charset="0"/>
              <a:buChar char="•"/>
            </a:pPr>
            <a:r>
              <a:rPr lang="en-US" sz="1000" dirty="0" err="1">
                <a:hlinkClick r:id="rId4"/>
              </a:rPr>
              <a:t>Papi</a:t>
            </a:r>
            <a:r>
              <a:rPr lang="en-US" sz="1000" dirty="0">
                <a:hlinkClick r:id="rId4"/>
              </a:rPr>
              <a:t> A, et al. </a:t>
            </a:r>
            <a:r>
              <a:rPr lang="en-US" sz="1000" i="1" dirty="0">
                <a:hlinkClick r:id="rId4"/>
              </a:rPr>
              <a:t>NEJM. </a:t>
            </a:r>
            <a:r>
              <a:rPr lang="en-US" sz="1000" dirty="0">
                <a:hlinkClick r:id="rId4"/>
              </a:rPr>
              <a:t>388(7); 2023</a:t>
            </a:r>
            <a:r>
              <a:rPr lang="en-US" sz="1000" i="1" dirty="0">
                <a:hlinkClick r:id="rId4"/>
              </a:rPr>
              <a:t>.</a:t>
            </a:r>
            <a:endParaRPr lang="en-US" sz="1000" dirty="0"/>
          </a:p>
        </p:txBody>
      </p:sp>
      <p:sp>
        <p:nvSpPr>
          <p:cNvPr id="9" name="TextBox 8">
            <a:extLst>
              <a:ext uri="{FF2B5EF4-FFF2-40B4-BE49-F238E27FC236}">
                <a16:creationId xmlns:a16="http://schemas.microsoft.com/office/drawing/2014/main" id="{7E5F0F34-4BC6-E120-26A7-44623BF1340C}"/>
              </a:ext>
            </a:extLst>
          </p:cNvPr>
          <p:cNvSpPr txBox="1"/>
          <p:nvPr/>
        </p:nvSpPr>
        <p:spPr>
          <a:xfrm>
            <a:off x="1224279" y="5396569"/>
            <a:ext cx="10730756" cy="1015663"/>
          </a:xfrm>
          <a:prstGeom prst="rect">
            <a:avLst/>
          </a:prstGeom>
          <a:noFill/>
        </p:spPr>
        <p:txBody>
          <a:bodyPr wrap="square">
            <a:spAutoFit/>
          </a:bodyPr>
          <a:lstStyle/>
          <a:p>
            <a:r>
              <a:rPr kumimoji="0" lang="en-US" sz="1200" b="1" i="0" u="none" strike="noStrike" kern="1200" cap="none" spc="0" normalizeH="0" baseline="30000" noProof="0" dirty="0">
                <a:ln>
                  <a:noFill/>
                </a:ln>
                <a:effectLst/>
                <a:uLnTx/>
                <a:uFillTx/>
                <a:latin typeface="Corbel" panose="020B0503020204020204" pitchFamily="34" charset="0"/>
                <a:ea typeface="+mn-ea"/>
                <a:cs typeface="+mn-cs"/>
              </a:rPr>
              <a:t>Ŧ </a:t>
            </a:r>
            <a:r>
              <a:rPr kumimoji="0" lang="en-US" sz="1200" b="1" i="0" u="none" strike="noStrike" kern="1200" cap="none" spc="0" normalizeH="0" noProof="0" dirty="0">
                <a:ln>
                  <a:noFill/>
                </a:ln>
                <a:effectLst/>
                <a:uLnTx/>
                <a:uFillTx/>
                <a:latin typeface="Corbel" panose="020B0503020204020204" pitchFamily="34" charset="0"/>
                <a:ea typeface="+mn-ea"/>
                <a:cs typeface="+mn-cs"/>
              </a:rPr>
              <a:t>Each clinical trial used a different case definition for LRTD. Additionally, Season 2 was defined differently </a:t>
            </a:r>
            <a:r>
              <a:rPr lang="en-US" sz="1200" b="1" dirty="0">
                <a:latin typeface="Corbel" panose="020B0503020204020204" pitchFamily="34" charset="0"/>
              </a:rPr>
              <a:t>in the two trials. The trial of</a:t>
            </a:r>
            <a:r>
              <a:rPr kumimoji="0" lang="en-US" sz="1200" b="1" i="0" u="none" strike="noStrike" kern="1200" cap="none" spc="0" normalizeH="0" noProof="0" dirty="0">
                <a:ln>
                  <a:noFill/>
                </a:ln>
                <a:effectLst/>
                <a:uLnTx/>
                <a:uFillTx/>
                <a:latin typeface="Corbel" panose="020B0503020204020204" pitchFamily="34" charset="0"/>
                <a:ea typeface="+mn-ea"/>
                <a:cs typeface="+mn-cs"/>
              </a:rPr>
              <a:t> RSVPreF3 (</a:t>
            </a:r>
            <a:r>
              <a:rPr kumimoji="0" lang="en-US" sz="1200" b="1" i="0" u="none" strike="noStrike" kern="1200" cap="none" spc="0" normalizeH="0" noProof="0" dirty="0" err="1">
                <a:ln>
                  <a:noFill/>
                </a:ln>
                <a:effectLst/>
                <a:uLnTx/>
                <a:uFillTx/>
                <a:latin typeface="Corbel" panose="020B0503020204020204" pitchFamily="34" charset="0"/>
                <a:ea typeface="+mn-ea"/>
                <a:cs typeface="+mn-cs"/>
              </a:rPr>
              <a:t>Arexvy</a:t>
            </a:r>
            <a:r>
              <a:rPr kumimoji="0" lang="en-US" sz="1200" b="1" i="0" u="none" strike="noStrike" kern="1200" cap="none" spc="0" normalizeH="0" noProof="0" dirty="0">
                <a:ln>
                  <a:noFill/>
                </a:ln>
                <a:effectLst/>
                <a:uLnTx/>
                <a:uFillTx/>
                <a:latin typeface="Corbel" panose="020B0503020204020204" pitchFamily="34" charset="0"/>
                <a:ea typeface="+mn-ea"/>
                <a:cs typeface="+mn-cs"/>
              </a:rPr>
              <a:t>, GSK) included more follow up time post-vaccination, compared with trial of </a:t>
            </a:r>
            <a:r>
              <a:rPr kumimoji="0" lang="en-US" sz="1200" b="1" i="0" u="none" strike="noStrike" kern="1200" cap="none" spc="0" normalizeH="0" noProof="0" dirty="0" err="1">
                <a:ln>
                  <a:noFill/>
                </a:ln>
                <a:effectLst/>
                <a:uLnTx/>
                <a:uFillTx/>
                <a:latin typeface="Corbel" panose="020B0503020204020204" pitchFamily="34" charset="0"/>
                <a:ea typeface="+mn-ea"/>
                <a:cs typeface="+mn-cs"/>
              </a:rPr>
              <a:t>RSVpreF</a:t>
            </a:r>
            <a:r>
              <a:rPr kumimoji="0" lang="en-US" sz="1200" b="1" i="0" u="none" strike="noStrike" kern="1200" cap="none" spc="0" normalizeH="0" noProof="0" dirty="0">
                <a:ln>
                  <a:noFill/>
                </a:ln>
                <a:effectLst/>
                <a:uLnTx/>
                <a:uFillTx/>
                <a:latin typeface="Corbel" panose="020B0503020204020204" pitchFamily="34" charset="0"/>
                <a:ea typeface="+mn-ea"/>
                <a:cs typeface="+mn-cs"/>
              </a:rPr>
              <a:t> (</a:t>
            </a:r>
            <a:r>
              <a:rPr kumimoji="0" lang="en-US" sz="1200" b="1" i="0" u="none" strike="noStrike" kern="1200" cap="none" spc="0" normalizeH="0" noProof="0" dirty="0" err="1">
                <a:ln>
                  <a:noFill/>
                </a:ln>
                <a:effectLst/>
                <a:uLnTx/>
                <a:uFillTx/>
                <a:latin typeface="Corbel" panose="020B0503020204020204" pitchFamily="34" charset="0"/>
                <a:ea typeface="+mn-ea"/>
                <a:cs typeface="+mn-cs"/>
              </a:rPr>
              <a:t>Abrysvo</a:t>
            </a:r>
            <a:r>
              <a:rPr kumimoji="0" lang="en-US" sz="1200" b="1" i="0" u="none" strike="noStrike" kern="1200" cap="none" spc="0" normalizeH="0" noProof="0" dirty="0">
                <a:ln>
                  <a:noFill/>
                </a:ln>
                <a:effectLst/>
                <a:uLnTx/>
                <a:uFillTx/>
                <a:latin typeface="Corbel" panose="020B0503020204020204" pitchFamily="34" charset="0"/>
                <a:ea typeface="+mn-ea"/>
                <a:cs typeface="+mn-cs"/>
              </a:rPr>
              <a:t>, Pfizer, Inc.). For these reasons, clinical trial efficacy cannot be directly compared between the two vaccines. </a:t>
            </a:r>
            <a:r>
              <a:rPr lang="en-US" sz="1200" b="1" dirty="0"/>
              <a:t>  </a:t>
            </a:r>
            <a:r>
              <a:rPr kumimoji="0" lang="en-US" sz="1200" b="1" i="0" u="none" strike="noStrike" kern="1200" cap="none" spc="0" normalizeH="0" baseline="30000" noProof="0" dirty="0">
                <a:ln>
                  <a:noFill/>
                </a:ln>
                <a:effectLst/>
                <a:uLnTx/>
                <a:uFillTx/>
                <a:latin typeface="Corbel" panose="020B0503020204020204" pitchFamily="34" charset="0"/>
                <a:ea typeface="+mn-ea"/>
                <a:cs typeface="+mn-cs"/>
              </a:rPr>
              <a:t> </a:t>
            </a:r>
            <a:endParaRPr lang="en-US" sz="1200" b="1" dirty="0"/>
          </a:p>
          <a:p>
            <a:r>
              <a:rPr lang="en-US" sz="1200" dirty="0"/>
              <a:t>* Australia, Belgium, Canada, Estonia, Finland, Germany, Italy, Japan, Mexico, New Zealand, Poland, Russia, South Africa, South Korea, Spain, UK, US</a:t>
            </a:r>
            <a:br>
              <a:rPr lang="en-US" sz="1200" dirty="0"/>
            </a:br>
            <a:r>
              <a:rPr lang="en-US" sz="1200" dirty="0"/>
              <a:t>**</a:t>
            </a:r>
            <a:r>
              <a:rPr lang="en-US" sz="1200" b="0" baseline="30000" dirty="0"/>
              <a:t>  </a:t>
            </a:r>
            <a:r>
              <a:rPr lang="en-US" sz="1200" dirty="0"/>
              <a:t>Argentina, Canada, Finland, Japan, The Netherlands, South Africa, US</a:t>
            </a:r>
          </a:p>
        </p:txBody>
      </p:sp>
      <p:sp>
        <p:nvSpPr>
          <p:cNvPr id="5" name="Footer Placeholder 2">
            <a:extLst>
              <a:ext uri="{FF2B5EF4-FFF2-40B4-BE49-F238E27FC236}">
                <a16:creationId xmlns:a16="http://schemas.microsoft.com/office/drawing/2014/main" id="{E238C899-1A23-B786-9401-A6321FBEE051}"/>
              </a:ext>
            </a:extLst>
          </p:cNvPr>
          <p:cNvSpPr>
            <a:spLocks noGrp="1"/>
          </p:cNvSpPr>
          <p:nvPr>
            <p:ph type="ftr" sz="quarter" idx="3"/>
          </p:nvPr>
        </p:nvSpPr>
        <p:spPr>
          <a:xfrm>
            <a:off x="6583682" y="6569602"/>
            <a:ext cx="5371353" cy="207716"/>
          </a:xfrm>
        </p:spPr>
        <p:txBody>
          <a:bodyPr/>
          <a:lstStyle/>
          <a:p>
            <a:pPr lvl="0">
              <a:defRPr/>
            </a:pPr>
            <a:r>
              <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rPr>
              <a:t>Original slide developed by US Centers for Disease Control and Prevention, </a:t>
            </a:r>
            <a:r>
              <a:rPr lang="en-US" dirty="0">
                <a:solidFill>
                  <a:srgbClr val="000000">
                    <a:tint val="75000"/>
                  </a:srgbClr>
                </a:solidFill>
              </a:rPr>
              <a:t>WHO, </a:t>
            </a:r>
            <a:r>
              <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rPr>
              <a:t>and PATH. Last updated: </a:t>
            </a:r>
            <a:r>
              <a:rPr lang="en-US" dirty="0">
                <a:solidFill>
                  <a:srgbClr val="000000">
                    <a:tint val="75000"/>
                  </a:srgbClr>
                </a:solidFill>
              </a:rPr>
              <a:t>April</a:t>
            </a:r>
            <a:r>
              <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rPr>
              <a:t> 2024</a:t>
            </a:r>
          </a:p>
        </p:txBody>
      </p:sp>
      <p:sp>
        <p:nvSpPr>
          <p:cNvPr id="30" name="Content Placeholder 2">
            <a:extLst>
              <a:ext uri="{FF2B5EF4-FFF2-40B4-BE49-F238E27FC236}">
                <a16:creationId xmlns:a16="http://schemas.microsoft.com/office/drawing/2014/main" id="{82EFD63F-1B1D-51B3-31C4-582C4FB9490D}"/>
              </a:ext>
            </a:extLst>
          </p:cNvPr>
          <p:cNvSpPr txBox="1">
            <a:spLocks/>
          </p:cNvSpPr>
          <p:nvPr/>
        </p:nvSpPr>
        <p:spPr>
          <a:xfrm>
            <a:off x="1198272" y="1079560"/>
            <a:ext cx="10567614" cy="439808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000" kern="1200">
                <a:solidFill>
                  <a:schemeClr val="tx1"/>
                </a:solidFill>
                <a:latin typeface="Corbel" panose="020B0503020204020204" pitchFamily="34" charset="0"/>
                <a:ea typeface="+mn-ea"/>
                <a:cs typeface="+mn-cs"/>
              </a:defRPr>
            </a:lvl1pPr>
            <a:lvl2pPr marL="6858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Corbel" panose="020B0503020204020204" pitchFamily="34" charset="0"/>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1600" kern="1200">
                <a:solidFill>
                  <a:schemeClr val="tx1"/>
                </a:solidFill>
                <a:latin typeface="Corbel" panose="020B0503020204020204" pitchFamily="34" charset="0"/>
                <a:ea typeface="+mn-ea"/>
                <a:cs typeface="+mn-cs"/>
              </a:defRPr>
            </a:lvl3pPr>
            <a:lvl4pPr marL="1600200" indent="-228600" algn="l" defTabSz="914400" rtl="0" eaLnBrk="1" latinLnBrk="0" hangingPunct="1">
              <a:lnSpc>
                <a:spcPct val="90000"/>
              </a:lnSpc>
              <a:spcBef>
                <a:spcPts val="500"/>
              </a:spcBef>
              <a:buClr>
                <a:schemeClr val="accent5"/>
              </a:buClr>
              <a:buFont typeface="Arial" panose="020B0604020202020204" pitchFamily="34" charset="0"/>
              <a:buChar char="•"/>
              <a:defRPr sz="1600" b="0" i="0" kern="1200">
                <a:solidFill>
                  <a:schemeClr val="tx1"/>
                </a:solidFill>
                <a:latin typeface="Corbel" panose="020B0503020204020204" pitchFamily="34" charset="0"/>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lumMod val="50000"/>
                    <a:lumOff val="50000"/>
                  </a:schemeClr>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400">
              <a:solidFill>
                <a:srgbClr val="000000"/>
              </a:solidFill>
            </a:endParaRPr>
          </a:p>
        </p:txBody>
      </p:sp>
      <p:graphicFrame>
        <p:nvGraphicFramePr>
          <p:cNvPr id="31" name="Table 30">
            <a:extLst>
              <a:ext uri="{FF2B5EF4-FFF2-40B4-BE49-F238E27FC236}">
                <a16:creationId xmlns:a16="http://schemas.microsoft.com/office/drawing/2014/main" id="{C769377C-B4AC-10FF-B233-E6A38E22341A}"/>
              </a:ext>
            </a:extLst>
          </p:cNvPr>
          <p:cNvGraphicFramePr>
            <a:graphicFrameLocks/>
          </p:cNvGraphicFramePr>
          <p:nvPr>
            <p:extLst>
              <p:ext uri="{D42A27DB-BD31-4B8C-83A1-F6EECF244321}">
                <p14:modId xmlns:p14="http://schemas.microsoft.com/office/powerpoint/2010/main" val="2419688398"/>
              </p:ext>
            </p:extLst>
          </p:nvPr>
        </p:nvGraphicFramePr>
        <p:xfrm>
          <a:off x="1326142" y="1861249"/>
          <a:ext cx="10309267" cy="3519813"/>
        </p:xfrm>
        <a:graphic>
          <a:graphicData uri="http://schemas.openxmlformats.org/drawingml/2006/table">
            <a:tbl>
              <a:tblPr firstRow="1" bandRow="1">
                <a:tableStyleId>{72833802-FEF1-4C79-8D5D-14CF1EAF98D9}</a:tableStyleId>
              </a:tblPr>
              <a:tblGrid>
                <a:gridCol w="1330197">
                  <a:extLst>
                    <a:ext uri="{9D8B030D-6E8A-4147-A177-3AD203B41FA5}">
                      <a16:colId xmlns:a16="http://schemas.microsoft.com/office/drawing/2014/main" val="2874151930"/>
                    </a:ext>
                  </a:extLst>
                </a:gridCol>
                <a:gridCol w="4261296">
                  <a:extLst>
                    <a:ext uri="{9D8B030D-6E8A-4147-A177-3AD203B41FA5}">
                      <a16:colId xmlns:a16="http://schemas.microsoft.com/office/drawing/2014/main" val="1919952827"/>
                    </a:ext>
                  </a:extLst>
                </a:gridCol>
                <a:gridCol w="4717774">
                  <a:extLst>
                    <a:ext uri="{9D8B030D-6E8A-4147-A177-3AD203B41FA5}">
                      <a16:colId xmlns:a16="http://schemas.microsoft.com/office/drawing/2014/main" val="2945960647"/>
                    </a:ext>
                  </a:extLst>
                </a:gridCol>
              </a:tblGrid>
              <a:tr h="1173271">
                <a:tc>
                  <a:txBody>
                    <a:bodyPr/>
                    <a:lstStyle/>
                    <a:p>
                      <a:pPr>
                        <a:spcBef>
                          <a:spcPts val="600"/>
                        </a:spcBef>
                      </a:pPr>
                      <a:r>
                        <a:rPr lang="en-US" sz="1400" b="1">
                          <a:solidFill>
                            <a:schemeClr val="tx1"/>
                          </a:solidFill>
                        </a:rPr>
                        <a:t>Season 1 </a:t>
                      </a:r>
                      <a:br>
                        <a:rPr lang="en-US" sz="1400" b="1">
                          <a:solidFill>
                            <a:schemeClr val="tx1"/>
                          </a:solidFill>
                        </a:rPr>
                      </a:br>
                      <a:r>
                        <a:rPr lang="en-US" sz="1050" b="0">
                          <a:solidFill>
                            <a:schemeClr val="tx1"/>
                          </a:solidFill>
                        </a:rPr>
                        <a:t>0-7 months post vaccination</a:t>
                      </a:r>
                      <a:endParaRPr lang="en-US" sz="1400" b="0">
                        <a:solidFill>
                          <a:schemeClr val="tx1"/>
                        </a:solidFill>
                      </a:endParaRPr>
                    </a:p>
                  </a:txBody>
                  <a:tcPr anchor="ct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B w="6350" cap="flat" cmpd="sng" algn="ctr">
                      <a:solidFill>
                        <a:schemeClr val="accent2"/>
                      </a:solidFill>
                      <a:prstDash val="solid"/>
                      <a:round/>
                      <a:headEnd type="none" w="med" len="med"/>
                      <a:tailEnd type="none" w="med" len="med"/>
                    </a:lnB>
                    <a:noFill/>
                  </a:tcPr>
                </a:tc>
                <a:tc>
                  <a:txBody>
                    <a:bodyPr/>
                    <a:lstStyle/>
                    <a:p>
                      <a:pPr algn="ctr"/>
                      <a:r>
                        <a:rPr lang="en-US" sz="1200" b="0" i="0" dirty="0">
                          <a:solidFill>
                            <a:schemeClr val="tx1"/>
                          </a:solidFill>
                          <a:latin typeface="Corbel" panose="020B0503020204020204" pitchFamily="34" charset="0"/>
                        </a:rPr>
                        <a:t>(97% confidence interval [CI]; 57.9–94.1)</a:t>
                      </a:r>
                    </a:p>
                  </a:txBody>
                  <a:tcPr anchor="b">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B w="6350" cap="flat" cmpd="sng" algn="ctr">
                      <a:solidFill>
                        <a:schemeClr val="accent2"/>
                      </a:solidFill>
                      <a:prstDash val="solid"/>
                      <a:round/>
                      <a:headEnd type="none" w="med" len="med"/>
                      <a:tailEnd type="none" w="med" len="med"/>
                    </a:lnB>
                    <a:solidFill>
                      <a:srgbClr val="ECF3E7"/>
                    </a:solidFill>
                  </a:tcPr>
                </a:tc>
                <a:tc>
                  <a:txBody>
                    <a:bodyPr/>
                    <a:lstStyle/>
                    <a:p>
                      <a:pPr algn="ctr"/>
                      <a:r>
                        <a:rPr lang="en-US" sz="1200" b="0" i="0" dirty="0">
                          <a:solidFill>
                            <a:schemeClr val="tx1"/>
                          </a:solidFill>
                          <a:latin typeface="Corbel" panose="020B0503020204020204" pitchFamily="34" charset="0"/>
                        </a:rPr>
                        <a:t>(95% CI; 53.6–98.7)</a:t>
                      </a:r>
                    </a:p>
                  </a:txBody>
                  <a:tcPr anchor="b">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B w="6350" cap="flat" cmpd="sng" algn="ctr">
                      <a:solidFill>
                        <a:schemeClr val="accent2"/>
                      </a:solidFill>
                      <a:prstDash val="solid"/>
                      <a:round/>
                      <a:headEnd type="none" w="med" len="med"/>
                      <a:tailEnd type="none" w="med" len="med"/>
                    </a:lnB>
                    <a:solidFill>
                      <a:srgbClr val="E5F1FA"/>
                    </a:solidFill>
                  </a:tcPr>
                </a:tc>
                <a:extLst>
                  <a:ext uri="{0D108BD9-81ED-4DB2-BD59-A6C34878D82A}">
                    <a16:rowId xmlns:a16="http://schemas.microsoft.com/office/drawing/2014/main" val="1066324661"/>
                  </a:ext>
                </a:extLst>
              </a:tr>
              <a:tr h="1173271">
                <a:tc>
                  <a:txBody>
                    <a:bodyPr/>
                    <a:lstStyle/>
                    <a:p>
                      <a:r>
                        <a:rPr lang="en-US" sz="1400" b="1" dirty="0">
                          <a:solidFill>
                            <a:schemeClr val="tx1"/>
                          </a:solidFill>
                        </a:rPr>
                        <a:t>Season 2 </a:t>
                      </a:r>
                      <a:endParaRPr lang="en-US" sz="1400" b="1" baseline="30000" dirty="0">
                        <a:solidFill>
                          <a:schemeClr val="tx1"/>
                        </a:solidFill>
                      </a:endParaRPr>
                    </a:p>
                  </a:txBody>
                  <a:tcPr anchor="ct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1" kern="1200" dirty="0">
                        <a:solidFill>
                          <a:schemeClr val="accent6">
                            <a:lumMod val="75000"/>
                            <a:lumOff val="25000"/>
                          </a:schemeClr>
                        </a:solidFill>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1" kern="1200" dirty="0">
                        <a:solidFill>
                          <a:schemeClr val="accent6">
                            <a:lumMod val="75000"/>
                            <a:lumOff val="25000"/>
                          </a:schemeClr>
                        </a:solidFill>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accent4">
                              <a:lumMod val="75000"/>
                            </a:schemeClr>
                          </a:solidFill>
                          <a:latin typeface="+mn-lt"/>
                          <a:ea typeface="+mn-ea"/>
                          <a:cs typeface="+mn-cs"/>
                        </a:rPr>
                        <a:t>13-18 months post vaccination </a:t>
                      </a:r>
                      <a:r>
                        <a:rPr lang="en-US" sz="1200" b="0" kern="1200" dirty="0">
                          <a:solidFill>
                            <a:schemeClr val="accent4">
                              <a:lumMod val="75000"/>
                            </a:schemeClr>
                          </a:solidFill>
                          <a:latin typeface="+mn-lt"/>
                          <a:ea typeface="+mn-ea"/>
                          <a:cs typeface="+mn-cs"/>
                        </a:rPr>
                        <a:t> </a:t>
                      </a:r>
                      <a:r>
                        <a:rPr lang="en-US" sz="1200" b="0" i="0" kern="1200" dirty="0">
                          <a:solidFill>
                            <a:schemeClr val="tx1"/>
                          </a:solidFill>
                          <a:latin typeface="+mn-lt"/>
                          <a:ea typeface="+mn-ea"/>
                          <a:cs typeface="+mn-cs"/>
                        </a:rPr>
                        <a:t>(95% CI; 28.2–74.4) </a:t>
                      </a:r>
                      <a:endParaRPr lang="en-US" sz="1200" b="0" i="1" kern="1200" dirty="0">
                        <a:solidFill>
                          <a:schemeClr val="tx1"/>
                        </a:solidFill>
                        <a:latin typeface="Corbel"/>
                        <a:ea typeface="+mn-ea"/>
                        <a:cs typeface="+mn-cs"/>
                      </a:endParaRPr>
                    </a:p>
                  </a:txBody>
                  <a:tcPr anchor="b">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rgbClr val="ECF3E7"/>
                    </a:solidFill>
                  </a:tcPr>
                </a:tc>
                <a:tc>
                  <a:txBody>
                    <a:bodyPr/>
                    <a:lstStyle/>
                    <a:p>
                      <a:pPr algn="ctr"/>
                      <a:r>
                        <a:rPr lang="en-US" sz="1200" b="0" kern="1200" dirty="0">
                          <a:solidFill>
                            <a:schemeClr val="accent1">
                              <a:lumMod val="75000"/>
                            </a:schemeClr>
                          </a:solidFill>
                          <a:latin typeface="+mn-lt"/>
                          <a:ea typeface="+mn-ea"/>
                          <a:cs typeface="+mn-cs"/>
                        </a:rPr>
                        <a:t>8-14 months post vaccination </a:t>
                      </a:r>
                      <a:r>
                        <a:rPr lang="en-US" sz="1200" b="0" i="0" dirty="0">
                          <a:latin typeface="Corbel" panose="020B0503020204020204" pitchFamily="34" charset="0"/>
                        </a:rPr>
                        <a:t>(95% CI; 23.2– 96.1</a:t>
                      </a:r>
                      <a:r>
                        <a:rPr lang="en-US" sz="1200" b="0" i="0" dirty="0">
                          <a:solidFill>
                            <a:schemeClr val="tx1"/>
                          </a:solidFill>
                          <a:latin typeface="Corbel" panose="020B0503020204020204" pitchFamily="34" charset="0"/>
                        </a:rPr>
                        <a:t>) interim estimates</a:t>
                      </a:r>
                    </a:p>
                  </a:txBody>
                  <a:tcPr anchor="b">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rgbClr val="E5F1FA"/>
                    </a:solidFill>
                  </a:tcPr>
                </a:tc>
                <a:extLst>
                  <a:ext uri="{0D108BD9-81ED-4DB2-BD59-A6C34878D82A}">
                    <a16:rowId xmlns:a16="http://schemas.microsoft.com/office/drawing/2014/main" val="3880735417"/>
                  </a:ext>
                </a:extLst>
              </a:tr>
              <a:tr h="1173271">
                <a:tc>
                  <a:txBody>
                    <a:bodyPr/>
                    <a:lstStyle/>
                    <a:p>
                      <a:r>
                        <a:rPr lang="en-US" sz="1400" b="1">
                          <a:solidFill>
                            <a:schemeClr val="tx1"/>
                          </a:solidFill>
                        </a:rPr>
                        <a:t>Combined Season 1 &amp; 2</a:t>
                      </a:r>
                      <a:endParaRPr lang="en-US" sz="1400" b="1" baseline="30000">
                        <a:solidFill>
                          <a:schemeClr val="tx1"/>
                        </a:solidFill>
                      </a:endParaRPr>
                    </a:p>
                  </a:txBody>
                  <a:tcPr anchor="ct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tcPr>
                </a:tc>
                <a:tc>
                  <a:txBody>
                    <a:bodyPr/>
                    <a:lstStyle/>
                    <a:p>
                      <a:pPr algn="ctr"/>
                      <a:r>
                        <a:rPr lang="en-US" sz="1200" b="0" i="0" kern="1200" dirty="0">
                          <a:solidFill>
                            <a:schemeClr val="tx1"/>
                          </a:solidFill>
                          <a:latin typeface="+mn-lt"/>
                          <a:ea typeface="+mn-ea"/>
                          <a:cs typeface="+mn-cs"/>
                        </a:rPr>
                        <a:t>(97.5% CI; 60.0–84.5) </a:t>
                      </a:r>
                      <a:r>
                        <a:rPr lang="en-US" sz="1200" b="0" baseline="30000" dirty="0"/>
                        <a:t>§</a:t>
                      </a:r>
                      <a:endParaRPr lang="en-US" sz="1200" b="0" i="0" kern="1200" dirty="0">
                        <a:solidFill>
                          <a:schemeClr val="tx1"/>
                        </a:solidFill>
                        <a:latin typeface="Corbel"/>
                        <a:ea typeface="+mn-ea"/>
                        <a:cs typeface="+mn-cs"/>
                      </a:endParaRPr>
                    </a:p>
                  </a:txBody>
                  <a:tcPr anchor="b">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solidFill>
                      <a:srgbClr val="ECF3E7"/>
                    </a:solidFill>
                  </a:tcPr>
                </a:tc>
                <a:tc>
                  <a:txBody>
                    <a:bodyPr/>
                    <a:lstStyle/>
                    <a:p>
                      <a:pPr algn="ctr"/>
                      <a:r>
                        <a:rPr lang="en-US" sz="1000" b="0" i="0" dirty="0">
                          <a:latin typeface="Corbel" panose="020B0503020204020204" pitchFamily="34" charset="0"/>
                        </a:rPr>
                        <a:t>84.4% (59.6–95.2) †</a:t>
                      </a:r>
                    </a:p>
                    <a:p>
                      <a:pPr algn="ctr"/>
                      <a:endParaRPr lang="en-US" sz="1000" b="0" i="0" dirty="0">
                        <a:latin typeface="Corbel" panose="020B05030202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(95% CI; 59.6-95.2) interim estimates</a:t>
                      </a:r>
                    </a:p>
                  </a:txBody>
                  <a:tcPr anchor="b">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solidFill>
                      <a:srgbClr val="E5F1FA"/>
                    </a:solidFill>
                  </a:tcPr>
                </a:tc>
                <a:extLst>
                  <a:ext uri="{0D108BD9-81ED-4DB2-BD59-A6C34878D82A}">
                    <a16:rowId xmlns:a16="http://schemas.microsoft.com/office/drawing/2014/main" val="3269168448"/>
                  </a:ext>
                </a:extLst>
              </a:tr>
            </a:tbl>
          </a:graphicData>
        </a:graphic>
      </p:graphicFrame>
      <p:sp>
        <p:nvSpPr>
          <p:cNvPr id="32" name="TextBox 31">
            <a:extLst>
              <a:ext uri="{FF2B5EF4-FFF2-40B4-BE49-F238E27FC236}">
                <a16:creationId xmlns:a16="http://schemas.microsoft.com/office/drawing/2014/main" id="{479026FE-16DD-2F81-EEF3-1774E8C41891}"/>
              </a:ext>
            </a:extLst>
          </p:cNvPr>
          <p:cNvSpPr txBox="1"/>
          <p:nvPr/>
        </p:nvSpPr>
        <p:spPr>
          <a:xfrm>
            <a:off x="2669779" y="1079560"/>
            <a:ext cx="4226534" cy="738497"/>
          </a:xfrm>
          <a:prstGeom prst="rect">
            <a:avLst/>
          </a:prstGeom>
          <a:noFill/>
          <a:ln>
            <a:solidFill>
              <a:schemeClr val="accent4"/>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US" sz="1600" b="1" i="0" u="none" strike="noStrike" kern="1200" cap="none" spc="0" normalizeH="0" baseline="0" noProof="0">
                <a:ln>
                  <a:noFill/>
                </a:ln>
                <a:solidFill>
                  <a:schemeClr val="accent4"/>
                </a:solidFill>
                <a:effectLst/>
                <a:uLnTx/>
                <a:uFillTx/>
                <a:latin typeface="Corbel" panose="020B0503020204020204" pitchFamily="34" charset="0"/>
                <a:ea typeface="+mn-ea"/>
                <a:cs typeface="+mn-cs"/>
              </a:rPr>
              <a:t>RSVPreF3 </a:t>
            </a:r>
            <a:r>
              <a:rPr kumimoji="0" lang="en-US" sz="1600" i="0" u="none" strike="noStrike" kern="1200" cap="none" spc="0" normalizeH="0" baseline="0" noProof="0">
                <a:ln>
                  <a:noFill/>
                </a:ln>
                <a:solidFill>
                  <a:schemeClr val="accent4"/>
                </a:solidFill>
                <a:effectLst/>
                <a:uLnTx/>
                <a:uFillTx/>
                <a:latin typeface="Corbel" panose="020B0503020204020204" pitchFamily="34" charset="0"/>
                <a:ea typeface="+mn-ea"/>
                <a:cs typeface="+mn-cs"/>
              </a:rPr>
              <a:t>(</a:t>
            </a:r>
            <a:r>
              <a:rPr kumimoji="0" lang="en-US" sz="1600" i="0" u="none" strike="noStrike" kern="1200" cap="none" spc="0" normalizeH="0" baseline="0" noProof="0" err="1">
                <a:ln>
                  <a:noFill/>
                </a:ln>
                <a:solidFill>
                  <a:schemeClr val="accent4"/>
                </a:solidFill>
                <a:effectLst/>
                <a:uLnTx/>
                <a:uFillTx/>
                <a:latin typeface="Corbel" panose="020B0503020204020204" pitchFamily="34" charset="0"/>
                <a:ea typeface="+mn-ea"/>
                <a:cs typeface="+mn-cs"/>
              </a:rPr>
              <a:t>Arexvy</a:t>
            </a:r>
            <a:r>
              <a:rPr kumimoji="0" lang="en-US" sz="1600" i="0" u="none" strike="noStrike" kern="1200" cap="none" spc="0" normalizeH="0" baseline="0" noProof="0">
                <a:ln>
                  <a:noFill/>
                </a:ln>
                <a:solidFill>
                  <a:schemeClr val="accent4"/>
                </a:solidFill>
                <a:effectLst/>
                <a:uLnTx/>
                <a:uFillTx/>
                <a:latin typeface="Corbel" panose="020B0503020204020204" pitchFamily="34" charset="0"/>
                <a:ea typeface="+mn-ea"/>
                <a:cs typeface="+mn-cs"/>
              </a:rPr>
              <a:t>, GSK)</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solidFill>
                  <a:schemeClr val="accent4"/>
                </a:solidFill>
                <a:latin typeface="Corbel" panose="020B0503020204020204" pitchFamily="34" charset="0"/>
              </a:rPr>
              <a:t>17 countries</a:t>
            </a:r>
            <a:r>
              <a:rPr lang="en-US" sz="1400" baseline="30000">
                <a:solidFill>
                  <a:schemeClr val="accent4"/>
                </a:solidFill>
                <a:latin typeface="Corbel" panose="020B0503020204020204" pitchFamily="34" charset="0"/>
              </a:rPr>
              <a:t>*</a:t>
            </a:r>
            <a:endParaRPr kumimoji="0" lang="en-US" sz="1400" i="0" u="none" strike="noStrike" kern="1200" cap="none" spc="0" normalizeH="0" baseline="30000" noProof="0">
              <a:ln>
                <a:noFill/>
              </a:ln>
              <a:solidFill>
                <a:schemeClr val="accent4"/>
              </a:solidFill>
              <a:effectLst/>
              <a:uLnTx/>
              <a:uFillTx/>
              <a:latin typeface="Corbel" panose="020B0503020204020204" pitchFamily="34" charset="0"/>
              <a:ea typeface="+mn-ea"/>
              <a:cs typeface="+mn-cs"/>
            </a:endParaRPr>
          </a:p>
        </p:txBody>
      </p:sp>
      <p:sp>
        <p:nvSpPr>
          <p:cNvPr id="33" name="TextBox 32">
            <a:extLst>
              <a:ext uri="{FF2B5EF4-FFF2-40B4-BE49-F238E27FC236}">
                <a16:creationId xmlns:a16="http://schemas.microsoft.com/office/drawing/2014/main" id="{D395DFF8-5F6E-F323-A481-8BBB2BFD7A2E}"/>
              </a:ext>
            </a:extLst>
          </p:cNvPr>
          <p:cNvSpPr txBox="1"/>
          <p:nvPr/>
        </p:nvSpPr>
        <p:spPr>
          <a:xfrm>
            <a:off x="7008767" y="1079560"/>
            <a:ext cx="4626641" cy="738497"/>
          </a:xfrm>
          <a:prstGeom prst="rect">
            <a:avLst/>
          </a:prstGeom>
          <a:noFill/>
          <a:ln>
            <a:solidFill>
              <a:schemeClr val="accent1"/>
            </a:solidFill>
          </a:ln>
        </p:spPr>
        <p:txBody>
          <a:bodyPr wrap="square" rtlCol="0" anchor="ctr" anchorCtr="0">
            <a:noAutofit/>
          </a:bodyPr>
          <a:lstStyle/>
          <a:p>
            <a:pPr algn="ctr">
              <a:defRPr/>
            </a:pPr>
            <a:r>
              <a:rPr kumimoji="0" lang="en-US" sz="1600" b="1" i="0" u="none" strike="noStrike" kern="1200" cap="none" spc="0" normalizeH="0" baseline="0" noProof="0" err="1">
                <a:ln>
                  <a:noFill/>
                </a:ln>
                <a:solidFill>
                  <a:schemeClr val="accent1"/>
                </a:solidFill>
                <a:effectLst/>
                <a:uLnTx/>
                <a:uFillTx/>
                <a:latin typeface="Corbel" panose="020B0503020204020204" pitchFamily="34" charset="0"/>
                <a:ea typeface="+mn-ea"/>
                <a:cs typeface="+mn-cs"/>
              </a:rPr>
              <a:t>RSVpreF</a:t>
            </a:r>
            <a:r>
              <a:rPr kumimoji="0" lang="en-US" sz="1600" i="0" u="none" strike="noStrike" kern="1200" cap="none" spc="0" normalizeH="0" baseline="0" noProof="0">
                <a:ln>
                  <a:noFill/>
                </a:ln>
                <a:solidFill>
                  <a:schemeClr val="accent1"/>
                </a:solidFill>
                <a:effectLst/>
                <a:uLnTx/>
                <a:uFillTx/>
                <a:latin typeface="Corbel" panose="020B0503020204020204" pitchFamily="34" charset="0"/>
                <a:ea typeface="+mn-ea"/>
                <a:cs typeface="+mn-cs"/>
              </a:rPr>
              <a:t> (</a:t>
            </a:r>
            <a:r>
              <a:rPr kumimoji="0" lang="en-US" sz="1600" i="0" u="none" strike="noStrike" kern="1200" cap="none" spc="0" normalizeH="0" baseline="0" noProof="0" err="1">
                <a:ln>
                  <a:noFill/>
                </a:ln>
                <a:solidFill>
                  <a:schemeClr val="accent1"/>
                </a:solidFill>
                <a:effectLst/>
                <a:uLnTx/>
                <a:uFillTx/>
                <a:latin typeface="Corbel" panose="020B0503020204020204" pitchFamily="34" charset="0"/>
                <a:ea typeface="+mn-ea"/>
                <a:cs typeface="+mn-cs"/>
              </a:rPr>
              <a:t>Abrysvo</a:t>
            </a:r>
            <a:r>
              <a:rPr kumimoji="0" lang="en-US" sz="1600" i="0" u="none" strike="noStrike" kern="1200" cap="none" spc="0" normalizeH="0" baseline="0" noProof="0">
                <a:ln>
                  <a:noFill/>
                </a:ln>
                <a:solidFill>
                  <a:schemeClr val="accent1"/>
                </a:solidFill>
                <a:effectLst/>
                <a:uLnTx/>
                <a:uFillTx/>
                <a:latin typeface="Corbel" panose="020B0503020204020204" pitchFamily="34" charset="0"/>
                <a:ea typeface="+mn-ea"/>
                <a:cs typeface="+mn-cs"/>
              </a:rPr>
              <a:t>, Pfizer, Inc.) </a:t>
            </a:r>
            <a:r>
              <a:rPr lang="en-US" sz="1600"/>
              <a:t> </a:t>
            </a:r>
            <a:r>
              <a:rPr lang="en-US" sz="1600">
                <a:solidFill>
                  <a:schemeClr val="accent1"/>
                </a:solidFill>
              </a:rPr>
              <a:t> </a:t>
            </a:r>
            <a:endParaRPr kumimoji="0" lang="en-US" sz="1600" i="0" u="none" strike="noStrike" kern="1200" cap="none" spc="0" normalizeH="0" baseline="0" noProof="0">
              <a:ln>
                <a:noFill/>
              </a:ln>
              <a:solidFill>
                <a:schemeClr val="accent1"/>
              </a:solidFill>
              <a:effectLst/>
              <a:uLnTx/>
              <a:uFillTx/>
              <a:latin typeface="Corbel" panose="020B0503020204020204" pitchFamily="34" charset="0"/>
              <a:ea typeface="+mn-ea"/>
              <a:cs typeface="+mn-cs"/>
            </a:endParaRPr>
          </a:p>
          <a:p>
            <a:pPr algn="ctr">
              <a:defRPr/>
            </a:pPr>
            <a:r>
              <a:rPr lang="en-US" sz="1400">
                <a:solidFill>
                  <a:schemeClr val="accent1"/>
                </a:solidFill>
                <a:latin typeface="Corbel" panose="020B0503020204020204" pitchFamily="34" charset="0"/>
              </a:rPr>
              <a:t>7 countries</a:t>
            </a:r>
            <a:r>
              <a:rPr lang="en-US" sz="1400" b="0" baseline="30000">
                <a:solidFill>
                  <a:srgbClr val="542D62"/>
                </a:solidFill>
              </a:rPr>
              <a:t> </a:t>
            </a:r>
            <a:r>
              <a:rPr lang="en-US" sz="1400" baseline="30000">
                <a:solidFill>
                  <a:schemeClr val="accent1"/>
                </a:solidFill>
              </a:rPr>
              <a:t>**</a:t>
            </a:r>
            <a:endParaRPr kumimoji="0" lang="en-US" sz="1400" i="0" u="none" strike="noStrike" kern="1200" cap="none" spc="0" normalizeH="0" baseline="0" noProof="0">
              <a:ln>
                <a:noFill/>
              </a:ln>
              <a:solidFill>
                <a:schemeClr val="accent1"/>
              </a:solidFill>
              <a:effectLst/>
              <a:uLnTx/>
              <a:uFillTx/>
              <a:latin typeface="Corbel" panose="020B0503020204020204" pitchFamily="34" charset="0"/>
              <a:ea typeface="+mn-ea"/>
              <a:cs typeface="+mn-cs"/>
            </a:endParaRPr>
          </a:p>
        </p:txBody>
      </p:sp>
      <p:sp>
        <p:nvSpPr>
          <p:cNvPr id="34" name="Rectangle 33">
            <a:extLst>
              <a:ext uri="{FF2B5EF4-FFF2-40B4-BE49-F238E27FC236}">
                <a16:creationId xmlns:a16="http://schemas.microsoft.com/office/drawing/2014/main" id="{141FCA6B-A6CC-B4CE-FD13-1DCAE70ECAB4}"/>
              </a:ext>
            </a:extLst>
          </p:cNvPr>
          <p:cNvSpPr/>
          <p:nvPr/>
        </p:nvSpPr>
        <p:spPr>
          <a:xfrm>
            <a:off x="6988091" y="2005224"/>
            <a:ext cx="4183892" cy="703747"/>
          </a:xfrm>
          <a:prstGeom prst="rect">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F413A542-FDFF-36C2-F30F-2DF935C95301}"/>
              </a:ext>
            </a:extLst>
          </p:cNvPr>
          <p:cNvSpPr/>
          <p:nvPr/>
        </p:nvSpPr>
        <p:spPr>
          <a:xfrm>
            <a:off x="6988091" y="3150356"/>
            <a:ext cx="4183892" cy="703747"/>
          </a:xfrm>
          <a:prstGeom prst="rect">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8EB28128-A39F-E6A0-EBA5-80E6E4869FBD}"/>
              </a:ext>
            </a:extLst>
          </p:cNvPr>
          <p:cNvSpPr/>
          <p:nvPr/>
        </p:nvSpPr>
        <p:spPr>
          <a:xfrm>
            <a:off x="6989250" y="2005224"/>
            <a:ext cx="3712450" cy="703747"/>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04108F2F-E939-246C-70CF-340092CB90B1}"/>
              </a:ext>
            </a:extLst>
          </p:cNvPr>
          <p:cNvSpPr/>
          <p:nvPr/>
        </p:nvSpPr>
        <p:spPr>
          <a:xfrm>
            <a:off x="6990344" y="3150356"/>
            <a:ext cx="3267968" cy="703747"/>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04E8EBAB-0801-529B-EAB1-75A2DBCBA3DD}"/>
              </a:ext>
            </a:extLst>
          </p:cNvPr>
          <p:cNvSpPr txBox="1"/>
          <p:nvPr/>
        </p:nvSpPr>
        <p:spPr>
          <a:xfrm>
            <a:off x="8335132" y="2172431"/>
            <a:ext cx="1020688" cy="369332"/>
          </a:xfrm>
          <a:prstGeom prst="rect">
            <a:avLst/>
          </a:prstGeom>
          <a:noFill/>
        </p:spPr>
        <p:txBody>
          <a:bodyPr wrap="square">
            <a:spAutoFit/>
          </a:bodyPr>
          <a:lstStyle/>
          <a:p>
            <a:pPr algn="ctr"/>
            <a:r>
              <a:rPr lang="en-US" sz="1800">
                <a:solidFill>
                  <a:schemeClr val="bg1"/>
                </a:solidFill>
                <a:latin typeface="Corbel" panose="020B0503020204020204" pitchFamily="34" charset="0"/>
              </a:rPr>
              <a:t>88.9%</a:t>
            </a:r>
          </a:p>
        </p:txBody>
      </p:sp>
      <p:sp>
        <p:nvSpPr>
          <p:cNvPr id="39" name="TextBox 38">
            <a:extLst>
              <a:ext uri="{FF2B5EF4-FFF2-40B4-BE49-F238E27FC236}">
                <a16:creationId xmlns:a16="http://schemas.microsoft.com/office/drawing/2014/main" id="{1C5C0F14-C54D-0D94-E672-3E0D19CC9BA4}"/>
              </a:ext>
            </a:extLst>
          </p:cNvPr>
          <p:cNvSpPr txBox="1"/>
          <p:nvPr/>
        </p:nvSpPr>
        <p:spPr>
          <a:xfrm>
            <a:off x="8030781" y="3317563"/>
            <a:ext cx="1181334" cy="369332"/>
          </a:xfrm>
          <a:prstGeom prst="rect">
            <a:avLst/>
          </a:prstGeom>
          <a:noFill/>
        </p:spPr>
        <p:txBody>
          <a:bodyPr wrap="square">
            <a:spAutoFit/>
          </a:bodyPr>
          <a:lstStyle/>
          <a:p>
            <a:pPr algn="ctr"/>
            <a:r>
              <a:rPr lang="en-US" sz="1800" dirty="0">
                <a:solidFill>
                  <a:schemeClr val="bg1"/>
                </a:solidFill>
                <a:latin typeface="Corbel" panose="020B0503020204020204" pitchFamily="34" charset="0"/>
              </a:rPr>
              <a:t>78.6%</a:t>
            </a:r>
          </a:p>
        </p:txBody>
      </p:sp>
      <p:sp>
        <p:nvSpPr>
          <p:cNvPr id="40" name="Rectangle 39">
            <a:extLst>
              <a:ext uri="{FF2B5EF4-FFF2-40B4-BE49-F238E27FC236}">
                <a16:creationId xmlns:a16="http://schemas.microsoft.com/office/drawing/2014/main" id="{8E56E4C7-2907-67DD-B6E7-482BAFAD561D}"/>
              </a:ext>
            </a:extLst>
          </p:cNvPr>
          <p:cNvSpPr/>
          <p:nvPr/>
        </p:nvSpPr>
        <p:spPr>
          <a:xfrm>
            <a:off x="2670320" y="2005224"/>
            <a:ext cx="4183892" cy="703747"/>
          </a:xfrm>
          <a:prstGeom prst="rect">
            <a:avLst/>
          </a:prstGeom>
          <a:solidFill>
            <a:schemeClr val="bg1"/>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7EF574DB-5F61-624B-31D8-D7C5FD3AA2F6}"/>
              </a:ext>
            </a:extLst>
          </p:cNvPr>
          <p:cNvSpPr/>
          <p:nvPr/>
        </p:nvSpPr>
        <p:spPr>
          <a:xfrm>
            <a:off x="2672207" y="2005224"/>
            <a:ext cx="3416844" cy="703747"/>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01D4B4E7-44A2-D549-97B9-FB04FB02CE81}"/>
              </a:ext>
            </a:extLst>
          </p:cNvPr>
          <p:cNvSpPr txBox="1"/>
          <p:nvPr/>
        </p:nvSpPr>
        <p:spPr>
          <a:xfrm>
            <a:off x="3746801" y="2172431"/>
            <a:ext cx="973068" cy="369332"/>
          </a:xfrm>
          <a:prstGeom prst="rect">
            <a:avLst/>
          </a:prstGeom>
          <a:noFill/>
        </p:spPr>
        <p:txBody>
          <a:bodyPr wrap="square">
            <a:spAutoFit/>
          </a:bodyPr>
          <a:lstStyle/>
          <a:p>
            <a:pPr algn="ctr"/>
            <a:r>
              <a:rPr lang="en-US" sz="1800">
                <a:solidFill>
                  <a:schemeClr val="bg1"/>
                </a:solidFill>
                <a:latin typeface="Corbel" panose="020B0503020204020204" pitchFamily="34" charset="0"/>
              </a:rPr>
              <a:t>82.6%</a:t>
            </a:r>
          </a:p>
        </p:txBody>
      </p:sp>
      <p:sp>
        <p:nvSpPr>
          <p:cNvPr id="43" name="Rectangle 42">
            <a:extLst>
              <a:ext uri="{FF2B5EF4-FFF2-40B4-BE49-F238E27FC236}">
                <a16:creationId xmlns:a16="http://schemas.microsoft.com/office/drawing/2014/main" id="{5504D5BB-91DC-0C4C-4122-1B6EDBB532AC}"/>
              </a:ext>
            </a:extLst>
          </p:cNvPr>
          <p:cNvSpPr/>
          <p:nvPr/>
        </p:nvSpPr>
        <p:spPr>
          <a:xfrm>
            <a:off x="2670319" y="3150356"/>
            <a:ext cx="4183892" cy="703747"/>
          </a:xfrm>
          <a:prstGeom prst="rect">
            <a:avLst/>
          </a:prstGeom>
          <a:solidFill>
            <a:schemeClr val="bg1"/>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24B49C99-EBAB-5D78-B7B1-7347CF802686}"/>
              </a:ext>
            </a:extLst>
          </p:cNvPr>
          <p:cNvSpPr/>
          <p:nvPr/>
        </p:nvSpPr>
        <p:spPr>
          <a:xfrm>
            <a:off x="2674849" y="3150356"/>
            <a:ext cx="2343254" cy="703747"/>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FBA2AC02-E83D-7CA1-E326-6467098CFC22}"/>
              </a:ext>
            </a:extLst>
          </p:cNvPr>
          <p:cNvSpPr txBox="1"/>
          <p:nvPr/>
        </p:nvSpPr>
        <p:spPr>
          <a:xfrm>
            <a:off x="3314206" y="3317563"/>
            <a:ext cx="1112838" cy="369332"/>
          </a:xfrm>
          <a:prstGeom prst="rect">
            <a:avLst/>
          </a:prstGeom>
          <a:noFill/>
        </p:spPr>
        <p:txBody>
          <a:bodyPr wrap="square">
            <a:spAutoFit/>
          </a:bodyPr>
          <a:lstStyle/>
          <a:p>
            <a:pPr algn="ctr"/>
            <a:r>
              <a:rPr lang="en-US" sz="1800">
                <a:solidFill>
                  <a:schemeClr val="bg1"/>
                </a:solidFill>
                <a:latin typeface="Corbel" panose="020B0503020204020204" pitchFamily="34" charset="0"/>
              </a:rPr>
              <a:t>56.1%</a:t>
            </a:r>
          </a:p>
        </p:txBody>
      </p:sp>
      <p:sp>
        <p:nvSpPr>
          <p:cNvPr id="46" name="Rectangle 45">
            <a:extLst>
              <a:ext uri="{FF2B5EF4-FFF2-40B4-BE49-F238E27FC236}">
                <a16:creationId xmlns:a16="http://schemas.microsoft.com/office/drawing/2014/main" id="{D7E003BE-9EED-C034-9BF1-BA994B7D3E96}"/>
              </a:ext>
            </a:extLst>
          </p:cNvPr>
          <p:cNvSpPr/>
          <p:nvPr/>
        </p:nvSpPr>
        <p:spPr>
          <a:xfrm>
            <a:off x="6988091" y="4331540"/>
            <a:ext cx="4183892" cy="703747"/>
          </a:xfrm>
          <a:prstGeom prst="rect">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452ABAE8-0CA7-38DA-74F3-00CBD4E21A8C}"/>
              </a:ext>
            </a:extLst>
          </p:cNvPr>
          <p:cNvSpPr/>
          <p:nvPr/>
        </p:nvSpPr>
        <p:spPr>
          <a:xfrm>
            <a:off x="6989924" y="4331540"/>
            <a:ext cx="3438930" cy="703747"/>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0F3CF390-CF47-1E44-9F99-38F25DBEFE0D}"/>
              </a:ext>
            </a:extLst>
          </p:cNvPr>
          <p:cNvSpPr txBox="1"/>
          <p:nvPr/>
        </p:nvSpPr>
        <p:spPr>
          <a:xfrm>
            <a:off x="8163368" y="4498747"/>
            <a:ext cx="1181334" cy="369332"/>
          </a:xfrm>
          <a:prstGeom prst="rect">
            <a:avLst/>
          </a:prstGeom>
          <a:noFill/>
        </p:spPr>
        <p:txBody>
          <a:bodyPr wrap="square">
            <a:spAutoFit/>
          </a:bodyPr>
          <a:lstStyle/>
          <a:p>
            <a:pPr algn="ctr"/>
            <a:r>
              <a:rPr lang="en-US" sz="1800" dirty="0">
                <a:solidFill>
                  <a:schemeClr val="bg1"/>
                </a:solidFill>
                <a:latin typeface="Corbel" panose="020B0503020204020204" pitchFamily="34" charset="0"/>
              </a:rPr>
              <a:t>84.4%</a:t>
            </a:r>
          </a:p>
        </p:txBody>
      </p:sp>
      <p:sp>
        <p:nvSpPr>
          <p:cNvPr id="49" name="Rectangle 48">
            <a:extLst>
              <a:ext uri="{FF2B5EF4-FFF2-40B4-BE49-F238E27FC236}">
                <a16:creationId xmlns:a16="http://schemas.microsoft.com/office/drawing/2014/main" id="{674D1770-E5FB-AD9B-403F-2EDA0A4E2B9C}"/>
              </a:ext>
            </a:extLst>
          </p:cNvPr>
          <p:cNvSpPr/>
          <p:nvPr/>
        </p:nvSpPr>
        <p:spPr>
          <a:xfrm>
            <a:off x="2670319" y="4331540"/>
            <a:ext cx="4183892" cy="703747"/>
          </a:xfrm>
          <a:prstGeom prst="rect">
            <a:avLst/>
          </a:prstGeom>
          <a:solidFill>
            <a:schemeClr val="bg1"/>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332CB98-C44C-4CFE-6626-DBB91AD233CB}"/>
              </a:ext>
            </a:extLst>
          </p:cNvPr>
          <p:cNvSpPr/>
          <p:nvPr/>
        </p:nvSpPr>
        <p:spPr>
          <a:xfrm>
            <a:off x="2672949" y="4331540"/>
            <a:ext cx="3115150" cy="703747"/>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C96E045C-D9D1-0EB6-3852-0CC2CD207C90}"/>
              </a:ext>
            </a:extLst>
          </p:cNvPr>
          <p:cNvSpPr txBox="1"/>
          <p:nvPr/>
        </p:nvSpPr>
        <p:spPr>
          <a:xfrm>
            <a:off x="3674105" y="4498747"/>
            <a:ext cx="1112838" cy="369332"/>
          </a:xfrm>
          <a:prstGeom prst="rect">
            <a:avLst/>
          </a:prstGeom>
          <a:noFill/>
        </p:spPr>
        <p:txBody>
          <a:bodyPr wrap="square">
            <a:spAutoFit/>
          </a:bodyPr>
          <a:lstStyle/>
          <a:p>
            <a:pPr algn="ctr"/>
            <a:r>
              <a:rPr lang="en-US" sz="1800">
                <a:solidFill>
                  <a:schemeClr val="bg1"/>
                </a:solidFill>
                <a:latin typeface="Corbel" panose="020B0503020204020204" pitchFamily="34" charset="0"/>
              </a:rPr>
              <a:t>74.5%</a:t>
            </a:r>
          </a:p>
        </p:txBody>
      </p:sp>
    </p:spTree>
    <p:extLst>
      <p:ext uri="{BB962C8B-B14F-4D97-AF65-F5344CB8AC3E}">
        <p14:creationId xmlns:p14="http://schemas.microsoft.com/office/powerpoint/2010/main" val="37138791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DDAC0-5AD4-6381-76F8-AF649E42B82A}"/>
              </a:ext>
            </a:extLst>
          </p:cNvPr>
          <p:cNvSpPr>
            <a:spLocks noGrp="1"/>
          </p:cNvSpPr>
          <p:nvPr>
            <p:ph type="title"/>
          </p:nvPr>
        </p:nvSpPr>
        <p:spPr>
          <a:xfrm>
            <a:off x="1224280" y="365125"/>
            <a:ext cx="10515600" cy="559549"/>
          </a:xfrm>
        </p:spPr>
        <p:txBody>
          <a:bodyPr/>
          <a:lstStyle/>
          <a:p>
            <a:r>
              <a:rPr lang="en-US" dirty="0">
                <a:latin typeface="+mj-lt"/>
              </a:rPr>
              <a:t>Both RSV vaccines have an acceptable safety profile</a:t>
            </a:r>
            <a:endParaRPr lang="en-US" dirty="0"/>
          </a:p>
        </p:txBody>
      </p:sp>
      <p:sp>
        <p:nvSpPr>
          <p:cNvPr id="11" name="Content Placeholder 2">
            <a:extLst>
              <a:ext uri="{FF2B5EF4-FFF2-40B4-BE49-F238E27FC236}">
                <a16:creationId xmlns:a16="http://schemas.microsoft.com/office/drawing/2014/main" id="{327C8B35-F008-9313-D2B5-27AF727CE1FC}"/>
              </a:ext>
            </a:extLst>
          </p:cNvPr>
          <p:cNvSpPr>
            <a:spLocks noGrp="1"/>
          </p:cNvSpPr>
          <p:nvPr>
            <p:ph idx="1"/>
          </p:nvPr>
        </p:nvSpPr>
        <p:spPr>
          <a:xfrm>
            <a:off x="1247370" y="941410"/>
            <a:ext cx="5814168" cy="5362718"/>
          </a:xfrm>
        </p:spPr>
        <p:txBody>
          <a:bodyPr vert="horz" lIns="91440" tIns="45720" rIns="91440" bIns="45720" rtlCol="0" anchor="t">
            <a:noAutofit/>
          </a:bodyPr>
          <a:lstStyle/>
          <a:p>
            <a:r>
              <a:rPr lang="en-US" dirty="0"/>
              <a:t>Generally </a:t>
            </a:r>
            <a:r>
              <a:rPr lang="en-US" dirty="0">
                <a:solidFill>
                  <a:srgbClr val="542D62"/>
                </a:solidFill>
              </a:rPr>
              <a:t>well-tolerated.</a:t>
            </a:r>
            <a:r>
              <a:rPr lang="en-US" dirty="0"/>
              <a:t> </a:t>
            </a:r>
          </a:p>
          <a:p>
            <a:r>
              <a:rPr lang="en-US" dirty="0"/>
              <a:t>Most common side effects </a:t>
            </a:r>
            <a:r>
              <a:rPr lang="en-US" dirty="0">
                <a:solidFill>
                  <a:srgbClr val="542D62"/>
                </a:solidFill>
              </a:rPr>
              <a:t>are similar to other vaccines.</a:t>
            </a:r>
          </a:p>
          <a:p>
            <a:pPr lvl="1"/>
            <a:r>
              <a:rPr lang="en-US" dirty="0">
                <a:solidFill>
                  <a:srgbClr val="542D62"/>
                </a:solidFill>
              </a:rPr>
              <a:t>Pain at injection site; fatigue; headache; muscle/joint pain</a:t>
            </a:r>
          </a:p>
          <a:p>
            <a:r>
              <a:rPr lang="en-US" dirty="0"/>
              <a:t>Early US safety monitoring data suggest an increased rate of Guillain-Barré syndrome after RSV vaccination in adults ≥ 60 years of age.</a:t>
            </a:r>
          </a:p>
          <a:p>
            <a:pPr lvl="1"/>
            <a:r>
              <a:rPr lang="en-US" dirty="0">
                <a:solidFill>
                  <a:srgbClr val="542D62"/>
                </a:solidFill>
              </a:rPr>
              <a:t>Additional analyses are needed to further assess this potential risk.</a:t>
            </a:r>
          </a:p>
        </p:txBody>
      </p:sp>
      <p:sp>
        <p:nvSpPr>
          <p:cNvPr id="4" name="TextBox 3">
            <a:extLst>
              <a:ext uri="{FF2B5EF4-FFF2-40B4-BE49-F238E27FC236}">
                <a16:creationId xmlns:a16="http://schemas.microsoft.com/office/drawing/2014/main" id="{2739428E-2452-00D3-D23C-BBE7E68AE3AC}"/>
              </a:ext>
            </a:extLst>
          </p:cNvPr>
          <p:cNvSpPr txBox="1"/>
          <p:nvPr/>
        </p:nvSpPr>
        <p:spPr>
          <a:xfrm>
            <a:off x="920674" y="5437508"/>
            <a:ext cx="7017379" cy="1323439"/>
          </a:xfrm>
          <a:prstGeom prst="rect">
            <a:avLst/>
          </a:prstGeom>
          <a:noFill/>
        </p:spPr>
        <p:txBody>
          <a:bodyPr wrap="square">
            <a:spAutoFit/>
          </a:bodyPr>
          <a:lstStyle/>
          <a:p>
            <a:r>
              <a:rPr lang="en-US" sz="1000" b="1" dirty="0"/>
              <a:t>References</a:t>
            </a:r>
          </a:p>
          <a:p>
            <a:pPr marL="171450" indent="-171450">
              <a:buFont typeface="Arial" panose="020B0604020202020204" pitchFamily="34" charset="0"/>
              <a:buChar char="•"/>
            </a:pPr>
            <a:r>
              <a:rPr lang="en-US" sz="1000" dirty="0">
                <a:hlinkClick r:id="rId3"/>
              </a:rPr>
              <a:t>Melgar M, et al. </a:t>
            </a:r>
            <a:r>
              <a:rPr lang="en-US" sz="1000" i="1" dirty="0">
                <a:hlinkClick r:id="rId3"/>
              </a:rPr>
              <a:t>MMWR Weekly. </a:t>
            </a:r>
            <a:r>
              <a:rPr lang="en-US" sz="1000" dirty="0">
                <a:hlinkClick r:id="rId3"/>
              </a:rPr>
              <a:t>2023. 72(29);793–801</a:t>
            </a:r>
            <a:r>
              <a:rPr lang="en-US" sz="1000" i="1" dirty="0"/>
              <a:t>. </a:t>
            </a:r>
          </a:p>
          <a:p>
            <a:pPr marL="171450" indent="-171450">
              <a:buFont typeface="Arial" panose="020B0604020202020204" pitchFamily="34" charset="0"/>
              <a:buChar char="•"/>
            </a:pPr>
            <a:r>
              <a:rPr lang="en-US" sz="1000" dirty="0">
                <a:effectLst/>
                <a:hlinkClick r:id="rId4"/>
              </a:rPr>
              <a:t>Gerber S. “GSK RSV – ACIP Core Presentation.” ACIP presentation </a:t>
            </a:r>
            <a:r>
              <a:rPr lang="en-US" sz="1000" dirty="0">
                <a:hlinkClick r:id="rId4"/>
              </a:rPr>
              <a:t>a</a:t>
            </a:r>
            <a:r>
              <a:rPr lang="en-US" sz="1000" dirty="0">
                <a:effectLst/>
                <a:hlinkClick r:id="rId4"/>
              </a:rPr>
              <a:t>ccessed online April 24, 2024</a:t>
            </a:r>
            <a:r>
              <a:rPr lang="en-US" sz="1000" dirty="0"/>
              <a:t>. </a:t>
            </a:r>
          </a:p>
          <a:p>
            <a:pPr marL="171450" indent="-171450">
              <a:buFont typeface="Arial" panose="020B0604020202020204" pitchFamily="34" charset="0"/>
              <a:buChar char="•"/>
            </a:pPr>
            <a:r>
              <a:rPr lang="en-US" sz="1000" dirty="0">
                <a:effectLst/>
                <a:hlinkClick r:id="rId5"/>
              </a:rPr>
              <a:t>Shimabukuro T. “Post-licensure safety monitoring of respiratory syncytial virus (RSV) vaccines in adults aged ≥60 years.” ACIP presentation accessed online April 24, 2024.</a:t>
            </a:r>
          </a:p>
          <a:p>
            <a:pPr marL="171450" indent="-171450">
              <a:buFont typeface="Arial" panose="020B0604020202020204" pitchFamily="34" charset="0"/>
              <a:buChar char="•"/>
            </a:pPr>
            <a:r>
              <a:rPr lang="en-US" sz="1000" dirty="0">
                <a:hlinkClick r:id="rId6"/>
              </a:rPr>
              <a:t>Lloyd P. “</a:t>
            </a:r>
            <a:r>
              <a:rPr lang="en-US" sz="1000" dirty="0">
                <a:effectLst/>
                <a:hlinkClick r:id="rId6"/>
              </a:rPr>
              <a:t>Preliminary Analysis of Guillain-Barré Syndrome (GBS) following RSV Vaccination among adults 65 years and older.” ACIP presentation accessed online April 24, 2024.</a:t>
            </a:r>
            <a:endParaRPr lang="en-US" sz="1000" dirty="0">
              <a:effectLst/>
            </a:endParaRPr>
          </a:p>
          <a:p>
            <a:pPr marL="171450" indent="-171450">
              <a:buFont typeface="Arial" panose="020B0604020202020204" pitchFamily="34" charset="0"/>
              <a:buChar char="•"/>
            </a:pPr>
            <a:r>
              <a:rPr lang="en-US" sz="1000" dirty="0">
                <a:hlinkClick r:id="rId7"/>
              </a:rPr>
              <a:t>Melgar M, Roper L. RSV Vaccination in Older Adults: Benefit-Risk Discussion. ACIP presentation accessed online April 24, 2024.</a:t>
            </a:r>
            <a:endParaRPr lang="en-US" sz="1000" dirty="0">
              <a:effectLst/>
            </a:endParaRPr>
          </a:p>
        </p:txBody>
      </p:sp>
      <p:sp>
        <p:nvSpPr>
          <p:cNvPr id="14" name="Footer Placeholder 2">
            <a:extLst>
              <a:ext uri="{FF2B5EF4-FFF2-40B4-BE49-F238E27FC236}">
                <a16:creationId xmlns:a16="http://schemas.microsoft.com/office/drawing/2014/main" id="{6976CE3C-65E2-0699-2B39-FF4164880005}"/>
              </a:ext>
            </a:extLst>
          </p:cNvPr>
          <p:cNvSpPr>
            <a:spLocks noGrp="1"/>
          </p:cNvSpPr>
          <p:nvPr>
            <p:ph type="ftr" sz="quarter" idx="3"/>
          </p:nvPr>
        </p:nvSpPr>
        <p:spPr>
          <a:xfrm>
            <a:off x="6689700" y="6553231"/>
            <a:ext cx="5371353" cy="207716"/>
          </a:xfrm>
        </p:spPr>
        <p:txBody>
          <a:bodyPr/>
          <a:lstStyle/>
          <a:p>
            <a:pPr lvl="0">
              <a:defRPr/>
            </a:pPr>
            <a:r>
              <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rPr>
              <a:t>Original slide developed by US Centers for Disease Control and Prevention, </a:t>
            </a:r>
            <a:r>
              <a:rPr lang="en-US" dirty="0">
                <a:solidFill>
                  <a:srgbClr val="000000">
                    <a:tint val="75000"/>
                  </a:srgbClr>
                </a:solidFill>
              </a:rPr>
              <a:t>WHO, </a:t>
            </a:r>
            <a:r>
              <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rPr>
              <a:t>and PATH. </a:t>
            </a:r>
            <a:br>
              <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rPr>
            </a:br>
            <a:r>
              <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rPr>
              <a:t>Last updated: </a:t>
            </a:r>
            <a:r>
              <a:rPr lang="en-US" dirty="0">
                <a:solidFill>
                  <a:srgbClr val="000000">
                    <a:tint val="75000"/>
                  </a:srgbClr>
                </a:solidFill>
              </a:rPr>
              <a:t>April</a:t>
            </a:r>
            <a:r>
              <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rPr>
              <a:t> 2024</a:t>
            </a:r>
          </a:p>
        </p:txBody>
      </p:sp>
      <p:sp>
        <p:nvSpPr>
          <p:cNvPr id="3" name="TextBox 2">
            <a:extLst>
              <a:ext uri="{FF2B5EF4-FFF2-40B4-BE49-F238E27FC236}">
                <a16:creationId xmlns:a16="http://schemas.microsoft.com/office/drawing/2014/main" id="{98D9AEF0-7E66-0B67-6089-3A8195A14577}"/>
              </a:ext>
            </a:extLst>
          </p:cNvPr>
          <p:cNvSpPr txBox="1"/>
          <p:nvPr/>
        </p:nvSpPr>
        <p:spPr>
          <a:xfrm>
            <a:off x="1601470" y="4295572"/>
            <a:ext cx="9761220" cy="828047"/>
          </a:xfrm>
          <a:prstGeom prst="rect">
            <a:avLst/>
          </a:prstGeom>
          <a:solidFill>
            <a:schemeClr val="tx1"/>
          </a:solidFill>
        </p:spPr>
        <p:txBody>
          <a:bodyPr wrap="square">
            <a:spAutoFit/>
          </a:bodyPr>
          <a:lstStyle/>
          <a:p>
            <a:pPr marL="0" lvl="1" indent="0" algn="ctr">
              <a:lnSpc>
                <a:spcPct val="85000"/>
              </a:lnSpc>
              <a:buClr>
                <a:schemeClr val="accent1"/>
              </a:buClr>
              <a:buNone/>
            </a:pPr>
            <a:r>
              <a:rPr lang="en-US" sz="2800" b="1" dirty="0">
                <a:solidFill>
                  <a:schemeClr val="bg1"/>
                </a:solidFill>
                <a:latin typeface="+mj-lt"/>
              </a:rPr>
              <a:t>The</a:t>
            </a:r>
            <a:r>
              <a:rPr lang="en-US" sz="2800" b="1" dirty="0">
                <a:solidFill>
                  <a:schemeClr val="accent5"/>
                </a:solidFill>
                <a:latin typeface="+mj-lt"/>
              </a:rPr>
              <a:t> benefits </a:t>
            </a:r>
            <a:r>
              <a:rPr lang="en-US" sz="2800" b="1" dirty="0">
                <a:solidFill>
                  <a:schemeClr val="bg1"/>
                </a:solidFill>
                <a:latin typeface="+mj-lt"/>
              </a:rPr>
              <a:t>of RSV vaccination are estimated to </a:t>
            </a:r>
            <a:r>
              <a:rPr lang="en-US" sz="2800" b="1" dirty="0">
                <a:solidFill>
                  <a:schemeClr val="accent5"/>
                </a:solidFill>
                <a:latin typeface="+mj-lt"/>
              </a:rPr>
              <a:t>outweigh potential risks.</a:t>
            </a:r>
            <a:endParaRPr lang="en-US" sz="1800" b="1" dirty="0">
              <a:solidFill>
                <a:schemeClr val="accent5"/>
              </a:solidFill>
              <a:latin typeface="+mj-lt"/>
            </a:endParaRPr>
          </a:p>
        </p:txBody>
      </p:sp>
      <p:pic>
        <p:nvPicPr>
          <p:cNvPr id="6" name="Picture 5">
            <a:extLst>
              <a:ext uri="{FF2B5EF4-FFF2-40B4-BE49-F238E27FC236}">
                <a16:creationId xmlns:a16="http://schemas.microsoft.com/office/drawing/2014/main" id="{6C50CFF9-D929-6E8C-45D3-E11DC079BF69}"/>
              </a:ext>
            </a:extLst>
          </p:cNvPr>
          <p:cNvPicPr>
            <a:picLocks noChangeAspect="1"/>
          </p:cNvPicPr>
          <p:nvPr/>
        </p:nvPicPr>
        <p:blipFill>
          <a:blip r:embed="rId8"/>
          <a:stretch>
            <a:fillRect/>
          </a:stretch>
        </p:blipFill>
        <p:spPr>
          <a:xfrm rot="545799">
            <a:off x="7111055" y="1146397"/>
            <a:ext cx="4794462" cy="100780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8" name="Picture 7">
            <a:extLst>
              <a:ext uri="{FF2B5EF4-FFF2-40B4-BE49-F238E27FC236}">
                <a16:creationId xmlns:a16="http://schemas.microsoft.com/office/drawing/2014/main" id="{EDBA4CBC-84E5-5B31-B594-FEF89E41362F}"/>
              </a:ext>
            </a:extLst>
          </p:cNvPr>
          <p:cNvPicPr>
            <a:picLocks noChangeAspect="1"/>
          </p:cNvPicPr>
          <p:nvPr/>
        </p:nvPicPr>
        <p:blipFill>
          <a:blip r:embed="rId9"/>
          <a:stretch>
            <a:fillRect/>
          </a:stretch>
        </p:blipFill>
        <p:spPr>
          <a:xfrm>
            <a:off x="7429353" y="2613332"/>
            <a:ext cx="4525681" cy="93606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5435433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6CE11-7A38-4DC5-442A-AB8B761D1A8C}"/>
              </a:ext>
            </a:extLst>
          </p:cNvPr>
          <p:cNvSpPr>
            <a:spLocks noGrp="1"/>
          </p:cNvSpPr>
          <p:nvPr>
            <p:ph type="title"/>
          </p:nvPr>
        </p:nvSpPr>
        <p:spPr>
          <a:xfrm>
            <a:off x="838200" y="1751204"/>
            <a:ext cx="10515600" cy="2852737"/>
          </a:xfrm>
        </p:spPr>
        <p:txBody>
          <a:bodyPr/>
          <a:lstStyle/>
          <a:p>
            <a:r>
              <a:rPr lang="en-US" sz="6500"/>
              <a:t>Vaccine handling and administration</a:t>
            </a:r>
          </a:p>
        </p:txBody>
      </p:sp>
    </p:spTree>
    <p:extLst>
      <p:ext uri="{BB962C8B-B14F-4D97-AF65-F5344CB8AC3E}">
        <p14:creationId xmlns:p14="http://schemas.microsoft.com/office/powerpoint/2010/main" val="33309028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EBE07-13DC-A2DC-E532-5B06AF3732EA}"/>
              </a:ext>
            </a:extLst>
          </p:cNvPr>
          <p:cNvSpPr>
            <a:spLocks noGrp="1"/>
          </p:cNvSpPr>
          <p:nvPr>
            <p:ph type="title"/>
          </p:nvPr>
        </p:nvSpPr>
        <p:spPr/>
        <p:txBody>
          <a:bodyPr/>
          <a:lstStyle/>
          <a:p>
            <a:r>
              <a:rPr lang="en-US"/>
              <a:t>Vaccine storage and handling</a:t>
            </a:r>
          </a:p>
        </p:txBody>
      </p:sp>
      <p:sp>
        <p:nvSpPr>
          <p:cNvPr id="4" name="Footer Placeholder 2">
            <a:extLst>
              <a:ext uri="{FF2B5EF4-FFF2-40B4-BE49-F238E27FC236}">
                <a16:creationId xmlns:a16="http://schemas.microsoft.com/office/drawing/2014/main" id="{3A138438-2B66-1549-77E1-B6900E13B267}"/>
              </a:ext>
            </a:extLst>
          </p:cNvPr>
          <p:cNvSpPr>
            <a:spLocks noGrp="1"/>
          </p:cNvSpPr>
          <p:nvPr>
            <p:ph type="ftr" sz="quarter" idx="3"/>
          </p:nvPr>
        </p:nvSpPr>
        <p:spPr>
          <a:xfrm>
            <a:off x="6583682" y="6569602"/>
            <a:ext cx="5371353" cy="207716"/>
          </a:xfrm>
        </p:spPr>
        <p:txBody>
          <a:bodyPr/>
          <a:lstStyle/>
          <a:p>
            <a:pPr lvl="0">
              <a:defRPr/>
            </a:pPr>
            <a:r>
              <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rPr>
              <a:t>Original slide developed by US Centers for Disease Control and Prevention, </a:t>
            </a:r>
            <a:r>
              <a:rPr lang="en-US" dirty="0">
                <a:solidFill>
                  <a:srgbClr val="000000">
                    <a:tint val="75000"/>
                  </a:srgbClr>
                </a:solidFill>
              </a:rPr>
              <a:t>WHO, </a:t>
            </a:r>
            <a:r>
              <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rPr>
              <a:t>and PATH. Last updated: </a:t>
            </a:r>
            <a:r>
              <a:rPr lang="en-US" dirty="0">
                <a:solidFill>
                  <a:srgbClr val="000000">
                    <a:tint val="75000"/>
                  </a:srgbClr>
                </a:solidFill>
              </a:rPr>
              <a:t>April</a:t>
            </a:r>
            <a:r>
              <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rPr>
              <a:t> 2024</a:t>
            </a:r>
          </a:p>
        </p:txBody>
      </p:sp>
      <p:graphicFrame>
        <p:nvGraphicFramePr>
          <p:cNvPr id="3" name="object 7">
            <a:extLst>
              <a:ext uri="{FF2B5EF4-FFF2-40B4-BE49-F238E27FC236}">
                <a16:creationId xmlns:a16="http://schemas.microsoft.com/office/drawing/2014/main" id="{E1716411-3279-0636-6A08-FE34588E8AF1}"/>
              </a:ext>
            </a:extLst>
          </p:cNvPr>
          <p:cNvGraphicFramePr>
            <a:graphicFrameLocks noGrp="1"/>
          </p:cNvGraphicFramePr>
          <p:nvPr>
            <p:extLst>
              <p:ext uri="{D42A27DB-BD31-4B8C-83A1-F6EECF244321}">
                <p14:modId xmlns:p14="http://schemas.microsoft.com/office/powerpoint/2010/main" val="1669095870"/>
              </p:ext>
            </p:extLst>
          </p:nvPr>
        </p:nvGraphicFramePr>
        <p:xfrm>
          <a:off x="1224279" y="1159551"/>
          <a:ext cx="10513150" cy="4845897"/>
        </p:xfrm>
        <a:graphic>
          <a:graphicData uri="http://schemas.openxmlformats.org/drawingml/2006/table">
            <a:tbl>
              <a:tblPr firstRow="1" bandRow="1">
                <a:tableStyleId>{2D5ABB26-0587-4C30-8999-92F81FD0307C}</a:tableStyleId>
              </a:tblPr>
              <a:tblGrid>
                <a:gridCol w="1676576">
                  <a:extLst>
                    <a:ext uri="{9D8B030D-6E8A-4147-A177-3AD203B41FA5}">
                      <a16:colId xmlns:a16="http://schemas.microsoft.com/office/drawing/2014/main" val="2160658469"/>
                    </a:ext>
                  </a:extLst>
                </a:gridCol>
                <a:gridCol w="4418287">
                  <a:extLst>
                    <a:ext uri="{9D8B030D-6E8A-4147-A177-3AD203B41FA5}">
                      <a16:colId xmlns:a16="http://schemas.microsoft.com/office/drawing/2014/main" val="20000"/>
                    </a:ext>
                  </a:extLst>
                </a:gridCol>
                <a:gridCol w="4418287">
                  <a:extLst>
                    <a:ext uri="{9D8B030D-6E8A-4147-A177-3AD203B41FA5}">
                      <a16:colId xmlns:a16="http://schemas.microsoft.com/office/drawing/2014/main" val="20001"/>
                    </a:ext>
                  </a:extLst>
                </a:gridCol>
              </a:tblGrid>
              <a:tr h="1157817">
                <a:tc>
                  <a:txBody>
                    <a:bodyPr/>
                    <a:lstStyle/>
                    <a:p>
                      <a:pPr>
                        <a:lnSpc>
                          <a:spcPct val="100000"/>
                        </a:lnSpc>
                      </a:pPr>
                      <a:endParaRPr sz="1400" b="0">
                        <a:latin typeface="Times New Roman"/>
                        <a:cs typeface="Times New Roman"/>
                      </a:endParaRPr>
                    </a:p>
                  </a:txBody>
                  <a:tcPr marL="0" marR="0" marT="0" marB="0">
                    <a:lnR w="6350">
                      <a:solidFill>
                        <a:srgbClr val="0093D5"/>
                      </a:solidFill>
                      <a:prstDash val="solid"/>
                    </a:lnR>
                    <a:lnB w="6350" cap="flat" cmpd="sng" algn="ctr">
                      <a:solidFill>
                        <a:srgbClr val="0093D5"/>
                      </a:solidFill>
                      <a:prstDash val="solid"/>
                      <a:round/>
                      <a:headEnd type="none" w="med" len="med"/>
                      <a:tailEnd type="none" w="med" len="med"/>
                    </a:lnB>
                  </a:tcPr>
                </a:tc>
                <a:tc>
                  <a:txBody>
                    <a:bodyPr/>
                    <a:lstStyle/>
                    <a:p>
                      <a:pPr>
                        <a:lnSpc>
                          <a:spcPct val="100000"/>
                        </a:lnSpc>
                      </a:pPr>
                      <a:endParaRPr sz="1400" b="0">
                        <a:latin typeface="Times New Roman"/>
                        <a:cs typeface="Times New Roman"/>
                      </a:endParaRPr>
                    </a:p>
                  </a:txBody>
                  <a:tcPr marL="0" marR="0" marT="0" marB="0">
                    <a:lnL w="6350" cap="flat" cmpd="sng" algn="ctr">
                      <a:solidFill>
                        <a:srgbClr val="0093D5"/>
                      </a:solidFill>
                      <a:prstDash val="solid"/>
                      <a:round/>
                      <a:headEnd type="none" w="med" len="med"/>
                      <a:tailEnd type="none" w="med" len="med"/>
                    </a:lnL>
                    <a:lnR w="6350">
                      <a:solidFill>
                        <a:srgbClr val="0093D5"/>
                      </a:solidFill>
                      <a:prstDash val="solid"/>
                    </a:lnR>
                    <a:lnB w="6350">
                      <a:solidFill>
                        <a:srgbClr val="0093D5"/>
                      </a:solidFill>
                      <a:prstDash val="solid"/>
                    </a:lnB>
                  </a:tcPr>
                </a:tc>
                <a:tc>
                  <a:txBody>
                    <a:bodyPr/>
                    <a:lstStyle/>
                    <a:p>
                      <a:pPr>
                        <a:lnSpc>
                          <a:spcPct val="100000"/>
                        </a:lnSpc>
                      </a:pPr>
                      <a:endParaRPr sz="1400" b="0">
                        <a:latin typeface="Times New Roman"/>
                        <a:cs typeface="Times New Roman"/>
                      </a:endParaRPr>
                    </a:p>
                  </a:txBody>
                  <a:tcPr marL="0" marR="0" marT="0" marB="0">
                    <a:lnL w="6350">
                      <a:solidFill>
                        <a:srgbClr val="0093D5"/>
                      </a:solidFill>
                      <a:prstDash val="solid"/>
                    </a:lnL>
                    <a:lnR w="12700" cap="flat" cmpd="sng" algn="ctr">
                      <a:noFill/>
                      <a:prstDash val="solid"/>
                      <a:round/>
                      <a:headEnd type="none" w="med" len="med"/>
                      <a:tailEnd type="none" w="med" len="med"/>
                    </a:lnR>
                    <a:lnB w="6350" cap="flat" cmpd="sng" algn="ctr">
                      <a:solidFill>
                        <a:srgbClr val="0093D5"/>
                      </a:solidFill>
                      <a:prstDash val="solid"/>
                      <a:round/>
                      <a:headEnd type="none" w="med" len="med"/>
                      <a:tailEnd type="none" w="med" len="med"/>
                    </a:lnB>
                  </a:tcPr>
                </a:tc>
                <a:extLst>
                  <a:ext uri="{0D108BD9-81ED-4DB2-BD59-A6C34878D82A}">
                    <a16:rowId xmlns:a16="http://schemas.microsoft.com/office/drawing/2014/main" val="10000"/>
                  </a:ext>
                </a:extLst>
              </a:tr>
              <a:tr h="457200">
                <a:tc rowSpan="3">
                  <a:txBody>
                    <a:bodyPr/>
                    <a:lstStyle/>
                    <a:p>
                      <a:pPr marL="14288" indent="0">
                        <a:spcAft>
                          <a:spcPts val="600"/>
                        </a:spcAft>
                        <a:buNone/>
                        <a:tabLst/>
                      </a:pPr>
                      <a:r>
                        <a:rPr lang="en-US" sz="1800" b="1"/>
                        <a:t>Before</a:t>
                      </a:r>
                      <a:r>
                        <a:rPr lang="en-US" sz="1800"/>
                        <a:t> reconstitution</a:t>
                      </a:r>
                    </a:p>
                  </a:txBody>
                  <a:tcPr anchor="ctr">
                    <a:lnR w="6350" cap="flat" cmpd="sng" algn="ctr">
                      <a:solidFill>
                        <a:srgbClr val="0093D5"/>
                      </a:solidFill>
                      <a:prstDash val="solid"/>
                      <a:round/>
                      <a:headEnd type="none" w="med" len="med"/>
                      <a:tailEnd type="none" w="med" len="med"/>
                    </a:lnR>
                    <a:lnT w="6350" cap="flat" cmpd="sng" algn="ctr">
                      <a:solidFill>
                        <a:srgbClr val="0093D5"/>
                      </a:solidFill>
                      <a:prstDash val="solid"/>
                      <a:round/>
                      <a:headEnd type="none" w="med" len="med"/>
                      <a:tailEnd type="none" w="med" len="med"/>
                    </a:lnT>
                    <a:lnB w="38100" cap="flat" cmpd="sng" algn="ctr">
                      <a:solidFill>
                        <a:schemeClr val="accent1"/>
                      </a:solidFill>
                      <a:prstDash val="solid"/>
                      <a:round/>
                      <a:headEnd type="none" w="med" len="med"/>
                      <a:tailEnd type="none" w="med" len="med"/>
                    </a:lnB>
                  </a:tcPr>
                </a:tc>
                <a:tc>
                  <a:txBody>
                    <a:bodyPr/>
                    <a:lstStyle/>
                    <a:p>
                      <a:pPr marL="182880" indent="0">
                        <a:spcAft>
                          <a:spcPts val="0"/>
                        </a:spcAft>
                        <a:buNone/>
                      </a:pPr>
                      <a:r>
                        <a:rPr lang="en-US" sz="1600"/>
                        <a:t>Store </a:t>
                      </a:r>
                      <a:r>
                        <a:rPr lang="en-US" sz="1600" b="1">
                          <a:solidFill>
                            <a:schemeClr val="accent4"/>
                          </a:solidFill>
                        </a:rPr>
                        <a:t>refrigerated</a:t>
                      </a:r>
                      <a:r>
                        <a:rPr lang="en-US" sz="1600"/>
                        <a:t> between 2◦C and 8◦C </a:t>
                      </a:r>
                      <a:br>
                        <a:rPr lang="en-US" sz="1600"/>
                      </a:br>
                      <a:r>
                        <a:rPr lang="en-US" sz="1600"/>
                        <a:t>(36◦F and 46◦F)</a:t>
                      </a:r>
                    </a:p>
                  </a:txBody>
                  <a:tcPr anchor="ctr">
                    <a:lnL w="6350" cap="flat" cmpd="sng" algn="ctr">
                      <a:solidFill>
                        <a:srgbClr val="0093D5"/>
                      </a:solidFill>
                      <a:prstDash val="solid"/>
                      <a:round/>
                      <a:headEnd type="none" w="med" len="med"/>
                      <a:tailEnd type="none" w="med" len="med"/>
                    </a:lnL>
                    <a:lnR w="6350" cap="flat" cmpd="sng" algn="ctr">
                      <a:solidFill>
                        <a:srgbClr val="0093D5"/>
                      </a:solidFill>
                      <a:prstDash val="solid"/>
                      <a:round/>
                      <a:headEnd type="none" w="med" len="med"/>
                      <a:tailEnd type="none" w="med" len="med"/>
                    </a:lnR>
                    <a:lnT w="6350" cap="flat" cmpd="sng" algn="ctr">
                      <a:solidFill>
                        <a:srgbClr val="0093D5"/>
                      </a:solidFill>
                      <a:prstDash val="solid"/>
                      <a:round/>
                      <a:headEnd type="none" w="med" len="med"/>
                      <a:tailEnd type="none" w="med" len="med"/>
                    </a:lnT>
                    <a:lnB w="6350" cap="flat" cmpd="sng" algn="ctr">
                      <a:solidFill>
                        <a:srgbClr val="0093D5"/>
                      </a:solidFill>
                      <a:prstDash val="solid"/>
                      <a:round/>
                      <a:headEnd type="none" w="med" len="med"/>
                      <a:tailEnd type="none" w="med" len="med"/>
                    </a:lnB>
                  </a:tcPr>
                </a:tc>
                <a:tc>
                  <a:txBody>
                    <a:bodyPr/>
                    <a:lstStyle/>
                    <a:p>
                      <a:pPr marL="182880" indent="0">
                        <a:spcAft>
                          <a:spcPts val="0"/>
                        </a:spcAft>
                        <a:buNone/>
                      </a:pPr>
                      <a:r>
                        <a:rPr lang="en-US" sz="1600"/>
                        <a:t>Store </a:t>
                      </a:r>
                      <a:r>
                        <a:rPr lang="en-US" sz="1600" b="1">
                          <a:solidFill>
                            <a:schemeClr val="accent1"/>
                          </a:solidFill>
                        </a:rPr>
                        <a:t>refrigerated</a:t>
                      </a:r>
                      <a:r>
                        <a:rPr lang="en-US" sz="1600"/>
                        <a:t> between 2◦C and 8◦C </a:t>
                      </a:r>
                      <a:br>
                        <a:rPr lang="en-US" sz="1600"/>
                      </a:br>
                      <a:r>
                        <a:rPr lang="en-US" sz="1600"/>
                        <a:t>(36◦F and 46◦F)</a:t>
                      </a:r>
                    </a:p>
                  </a:txBody>
                  <a:tcPr anchor="ctr">
                    <a:lnL w="6350" cap="flat" cmpd="sng" algn="ctr">
                      <a:solidFill>
                        <a:srgbClr val="0093D5"/>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93D5"/>
                      </a:solidFill>
                      <a:prstDash val="solid"/>
                      <a:round/>
                      <a:headEnd type="none" w="med" len="med"/>
                      <a:tailEnd type="none" w="med" len="med"/>
                    </a:lnT>
                    <a:lnB w="6350" cap="flat" cmpd="sng" algn="ctr">
                      <a:solidFill>
                        <a:srgbClr val="0093D5"/>
                      </a:solidFill>
                      <a:prstDash val="solid"/>
                      <a:round/>
                      <a:headEnd type="none" w="med" len="med"/>
                      <a:tailEnd type="none" w="med" len="med"/>
                    </a:lnB>
                  </a:tcPr>
                </a:tc>
                <a:extLst>
                  <a:ext uri="{0D108BD9-81ED-4DB2-BD59-A6C34878D82A}">
                    <a16:rowId xmlns:a16="http://schemas.microsoft.com/office/drawing/2014/main" val="10002"/>
                  </a:ext>
                </a:extLst>
              </a:tr>
              <a:tr h="457200">
                <a:tc vMerge="1">
                  <a:txBody>
                    <a:bodyPr/>
                    <a:lstStyle/>
                    <a:p>
                      <a:pPr marL="182880" indent="0">
                        <a:spcAft>
                          <a:spcPts val="600"/>
                        </a:spcAft>
                        <a:buNone/>
                      </a:pPr>
                      <a:endParaRPr lang="en-US" sz="2000"/>
                    </a:p>
                  </a:txBody>
                  <a:tcPr>
                    <a:lnR w="6350" cap="flat" cmpd="sng" algn="ctr">
                      <a:solidFill>
                        <a:srgbClr val="0093D5"/>
                      </a:solidFill>
                      <a:prstDash val="solid"/>
                      <a:round/>
                      <a:headEnd type="none" w="med" len="med"/>
                      <a:tailEnd type="none" w="med" len="med"/>
                    </a:lnR>
                    <a:lnT w="6350" cap="flat" cmpd="sng" algn="ctr">
                      <a:solidFill>
                        <a:srgbClr val="0093D5"/>
                      </a:solidFill>
                      <a:prstDash val="solid"/>
                      <a:round/>
                      <a:headEnd type="none" w="med" len="med"/>
                      <a:tailEnd type="none" w="med" len="med"/>
                    </a:lnT>
                    <a:lnB w="6350" cap="flat" cmpd="sng" algn="ctr">
                      <a:solidFill>
                        <a:srgbClr val="0093D5"/>
                      </a:solidFill>
                      <a:prstDash val="solid"/>
                      <a:round/>
                      <a:headEnd type="none" w="med" len="med"/>
                      <a:tailEnd type="none" w="med" len="med"/>
                    </a:lnB>
                  </a:tcPr>
                </a:tc>
                <a:tc>
                  <a:txBody>
                    <a:bodyPr/>
                    <a:lstStyle/>
                    <a:p>
                      <a:pPr marL="182880" indent="0">
                        <a:spcAft>
                          <a:spcPts val="0"/>
                        </a:spcAft>
                        <a:buNone/>
                      </a:pPr>
                      <a:r>
                        <a:rPr lang="en-US" sz="1600"/>
                        <a:t>Do </a:t>
                      </a:r>
                      <a:r>
                        <a:rPr lang="en-US" sz="1600" b="1">
                          <a:solidFill>
                            <a:schemeClr val="accent4"/>
                          </a:solidFill>
                        </a:rPr>
                        <a:t>NOT freeze</a:t>
                      </a:r>
                    </a:p>
                  </a:txBody>
                  <a:tcPr anchor="ctr">
                    <a:lnL w="6350" cap="flat" cmpd="sng" algn="ctr">
                      <a:solidFill>
                        <a:srgbClr val="0093D5"/>
                      </a:solidFill>
                      <a:prstDash val="solid"/>
                      <a:round/>
                      <a:headEnd type="none" w="med" len="med"/>
                      <a:tailEnd type="none" w="med" len="med"/>
                    </a:lnL>
                    <a:lnR w="6350" cap="flat" cmpd="sng" algn="ctr">
                      <a:solidFill>
                        <a:srgbClr val="0093D5"/>
                      </a:solidFill>
                      <a:prstDash val="solid"/>
                      <a:round/>
                      <a:headEnd type="none" w="med" len="med"/>
                      <a:tailEnd type="none" w="med" len="med"/>
                    </a:lnR>
                    <a:lnT w="6350" cap="flat" cmpd="sng" algn="ctr">
                      <a:solidFill>
                        <a:srgbClr val="0093D5"/>
                      </a:solidFill>
                      <a:prstDash val="solid"/>
                      <a:round/>
                      <a:headEnd type="none" w="med" len="med"/>
                      <a:tailEnd type="none" w="med" len="med"/>
                    </a:lnT>
                    <a:lnB w="6350" cap="flat" cmpd="sng" algn="ctr">
                      <a:solidFill>
                        <a:srgbClr val="0093D5"/>
                      </a:solidFill>
                      <a:prstDash val="solid"/>
                      <a:round/>
                      <a:headEnd type="none" w="med" len="med"/>
                      <a:tailEnd type="none" w="med" len="med"/>
                    </a:lnB>
                  </a:tcPr>
                </a:tc>
                <a:tc>
                  <a:txBody>
                    <a:bodyPr/>
                    <a:lstStyle/>
                    <a:p>
                      <a:pPr marL="182880" indent="0">
                        <a:spcAft>
                          <a:spcPts val="0"/>
                        </a:spcAft>
                        <a:buNone/>
                      </a:pPr>
                      <a:r>
                        <a:rPr lang="en-US" sz="1600"/>
                        <a:t>Do </a:t>
                      </a:r>
                      <a:r>
                        <a:rPr lang="en-US" sz="1600" b="1">
                          <a:solidFill>
                            <a:schemeClr val="accent1"/>
                          </a:solidFill>
                        </a:rPr>
                        <a:t>NOT freeze</a:t>
                      </a:r>
                    </a:p>
                  </a:txBody>
                  <a:tcPr anchor="ctr">
                    <a:lnL w="6350" cap="flat" cmpd="sng" algn="ctr">
                      <a:solidFill>
                        <a:srgbClr val="0093D5"/>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93D5"/>
                      </a:solidFill>
                      <a:prstDash val="solid"/>
                      <a:round/>
                      <a:headEnd type="none" w="med" len="med"/>
                      <a:tailEnd type="none" w="med" len="med"/>
                    </a:lnT>
                    <a:lnB w="6350" cap="flat" cmpd="sng" algn="ctr">
                      <a:solidFill>
                        <a:srgbClr val="0093D5"/>
                      </a:solidFill>
                      <a:prstDash val="solid"/>
                      <a:round/>
                      <a:headEnd type="none" w="med" len="med"/>
                      <a:tailEnd type="none" w="med" len="med"/>
                    </a:lnB>
                  </a:tcPr>
                </a:tc>
                <a:extLst>
                  <a:ext uri="{0D108BD9-81ED-4DB2-BD59-A6C34878D82A}">
                    <a16:rowId xmlns:a16="http://schemas.microsoft.com/office/drawing/2014/main" val="47774021"/>
                  </a:ext>
                </a:extLst>
              </a:tr>
              <a:tr h="457200">
                <a:tc vMerge="1">
                  <a:txBody>
                    <a:bodyPr/>
                    <a:lstStyle/>
                    <a:p>
                      <a:pPr marL="182880" indent="0">
                        <a:spcAft>
                          <a:spcPts val="600"/>
                        </a:spcAft>
                        <a:buNone/>
                      </a:pPr>
                      <a:endParaRPr lang="en-US" sz="2000"/>
                    </a:p>
                  </a:txBody>
                  <a:tcPr>
                    <a:lnR w="6350" cap="flat" cmpd="sng" algn="ctr">
                      <a:solidFill>
                        <a:srgbClr val="0093D5"/>
                      </a:solidFill>
                      <a:prstDash val="solid"/>
                      <a:round/>
                      <a:headEnd type="none" w="med" len="med"/>
                      <a:tailEnd type="none" w="med" len="med"/>
                    </a:lnR>
                    <a:lnT w="6350" cap="flat" cmpd="sng" algn="ctr">
                      <a:solidFill>
                        <a:srgbClr val="0093D5"/>
                      </a:solidFill>
                      <a:prstDash val="solid"/>
                      <a:round/>
                      <a:headEnd type="none" w="med" len="med"/>
                      <a:tailEnd type="none" w="med" len="med"/>
                    </a:lnT>
                    <a:lnB w="38100" cap="flat" cmpd="sng" algn="ctr">
                      <a:solidFill>
                        <a:schemeClr val="accent1"/>
                      </a:solidFill>
                      <a:prstDash val="solid"/>
                      <a:round/>
                      <a:headEnd type="none" w="med" len="med"/>
                      <a:tailEnd type="none" w="med" len="med"/>
                    </a:lnB>
                  </a:tcPr>
                </a:tc>
                <a:tc>
                  <a:txBody>
                    <a:bodyPr/>
                    <a:lstStyle/>
                    <a:p>
                      <a:pPr marL="182880" indent="0">
                        <a:spcAft>
                          <a:spcPts val="0"/>
                        </a:spcAft>
                        <a:buNone/>
                      </a:pPr>
                      <a:r>
                        <a:rPr lang="en-US" sz="1600"/>
                        <a:t>Protect from </a:t>
                      </a:r>
                      <a:r>
                        <a:rPr lang="en-US" sz="1600" b="1">
                          <a:solidFill>
                            <a:schemeClr val="accent4"/>
                          </a:solidFill>
                        </a:rPr>
                        <a:t>light</a:t>
                      </a:r>
                    </a:p>
                  </a:txBody>
                  <a:tcPr anchor="ctr">
                    <a:lnL w="6350" cap="flat" cmpd="sng" algn="ctr">
                      <a:solidFill>
                        <a:srgbClr val="0093D5"/>
                      </a:solidFill>
                      <a:prstDash val="solid"/>
                      <a:round/>
                      <a:headEnd type="none" w="med" len="med"/>
                      <a:tailEnd type="none" w="med" len="med"/>
                    </a:lnL>
                    <a:lnR w="6350" cap="flat" cmpd="sng" algn="ctr">
                      <a:solidFill>
                        <a:srgbClr val="0093D5"/>
                      </a:solidFill>
                      <a:prstDash val="solid"/>
                      <a:round/>
                      <a:headEnd type="none" w="med" len="med"/>
                      <a:tailEnd type="none" w="med" len="med"/>
                    </a:lnR>
                    <a:lnT w="6350" cap="flat" cmpd="sng" algn="ctr">
                      <a:solidFill>
                        <a:srgbClr val="0093D5"/>
                      </a:solidFill>
                      <a:prstDash val="solid"/>
                      <a:round/>
                      <a:headEnd type="none" w="med" len="med"/>
                      <a:tailEnd type="none" w="med" len="med"/>
                    </a:lnT>
                    <a:lnB w="38100" cap="flat" cmpd="sng" algn="ctr">
                      <a:solidFill>
                        <a:schemeClr val="accent1"/>
                      </a:solidFill>
                      <a:prstDash val="solid"/>
                      <a:round/>
                      <a:headEnd type="none" w="med" len="med"/>
                      <a:tailEnd type="none" w="med" len="med"/>
                    </a:lnB>
                  </a:tcPr>
                </a:tc>
                <a:tc>
                  <a:txBody>
                    <a:bodyPr/>
                    <a:lstStyle/>
                    <a:p>
                      <a:pPr marL="182880" marR="0" lvl="0" indent="0" algn="l" defTabSz="914400" rtl="0" eaLnBrk="1" fontAlgn="auto" latinLnBrk="0" hangingPunct="1">
                        <a:lnSpc>
                          <a:spcPct val="100000"/>
                        </a:lnSpc>
                        <a:spcBef>
                          <a:spcPts val="0"/>
                        </a:spcBef>
                        <a:spcAft>
                          <a:spcPts val="0"/>
                        </a:spcAft>
                        <a:buClrTx/>
                        <a:buSzTx/>
                        <a:buFontTx/>
                        <a:buNone/>
                        <a:tabLst/>
                        <a:defRPr/>
                      </a:pPr>
                      <a:r>
                        <a:rPr lang="en-US" sz="1600"/>
                        <a:t>Protect from </a:t>
                      </a:r>
                      <a:r>
                        <a:rPr lang="en-US" sz="1600" b="1">
                          <a:solidFill>
                            <a:schemeClr val="accent1"/>
                          </a:solidFill>
                        </a:rPr>
                        <a:t>light</a:t>
                      </a:r>
                    </a:p>
                  </a:txBody>
                  <a:tcPr anchor="ctr">
                    <a:lnL w="6350" cap="flat" cmpd="sng" algn="ctr">
                      <a:solidFill>
                        <a:srgbClr val="0093D5"/>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93D5"/>
                      </a:solidFill>
                      <a:prstDash val="solid"/>
                      <a:round/>
                      <a:headEnd type="none" w="med" len="med"/>
                      <a:tailEnd type="none" w="med" len="med"/>
                    </a:lnT>
                    <a:lnB w="381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361482928"/>
                  </a:ext>
                </a:extLst>
              </a:tr>
              <a:tr h="457200">
                <a:tc rowSpan="4">
                  <a:txBody>
                    <a:bodyPr/>
                    <a:lstStyle/>
                    <a:p>
                      <a:pPr marL="14288" marR="0" lvl="0" indent="0" algn="l" defTabSz="914400" rtl="0" eaLnBrk="1" fontAlgn="auto" latinLnBrk="0" hangingPunct="1">
                        <a:lnSpc>
                          <a:spcPct val="100000"/>
                        </a:lnSpc>
                        <a:spcBef>
                          <a:spcPts val="0"/>
                        </a:spcBef>
                        <a:spcAft>
                          <a:spcPts val="600"/>
                        </a:spcAft>
                        <a:buClrTx/>
                        <a:buSzTx/>
                        <a:buFontTx/>
                        <a:buNone/>
                        <a:tabLst/>
                        <a:defRPr/>
                      </a:pPr>
                      <a:r>
                        <a:rPr lang="en-US" sz="1800" b="1"/>
                        <a:t>After</a:t>
                      </a:r>
                      <a:r>
                        <a:rPr lang="en-US" sz="1800"/>
                        <a:t> reconstitution</a:t>
                      </a:r>
                    </a:p>
                  </a:txBody>
                  <a:tcPr anchor="ctr">
                    <a:lnR w="6350" cap="flat" cmpd="sng" algn="ctr">
                      <a:solidFill>
                        <a:srgbClr val="0093D5"/>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6350" cap="flat" cmpd="sng" algn="ctr">
                      <a:solidFill>
                        <a:srgbClr val="0093D5"/>
                      </a:solidFill>
                      <a:prstDash val="solid"/>
                      <a:round/>
                      <a:headEnd type="none" w="med" len="med"/>
                      <a:tailEnd type="none" w="med" len="med"/>
                    </a:lnB>
                  </a:tcPr>
                </a:tc>
                <a:tc>
                  <a:txBody>
                    <a:bodyPr/>
                    <a:lstStyle/>
                    <a:p>
                      <a:pPr marL="182880" indent="0">
                        <a:spcAft>
                          <a:spcPts val="0"/>
                        </a:spcAft>
                        <a:buNone/>
                      </a:pPr>
                      <a:r>
                        <a:rPr lang="en-US" sz="1600"/>
                        <a:t>Store </a:t>
                      </a:r>
                      <a:r>
                        <a:rPr lang="en-US" sz="1600" b="1">
                          <a:solidFill>
                            <a:schemeClr val="accent4"/>
                          </a:solidFill>
                        </a:rPr>
                        <a:t>refrigerated</a:t>
                      </a:r>
                      <a:r>
                        <a:rPr lang="en-US" sz="1600"/>
                        <a:t> between 2◦C and 8◦C </a:t>
                      </a:r>
                      <a:br>
                        <a:rPr lang="en-US" sz="1600"/>
                      </a:br>
                      <a:r>
                        <a:rPr lang="en-US" sz="1600"/>
                        <a:t>(36◦F and 46◦F) OR at </a:t>
                      </a:r>
                      <a:r>
                        <a:rPr lang="en-US" sz="1600" b="1">
                          <a:solidFill>
                            <a:schemeClr val="accent4"/>
                          </a:solidFill>
                        </a:rPr>
                        <a:t>room temperature </a:t>
                      </a:r>
                      <a:br>
                        <a:rPr lang="en-US" sz="1600" b="1">
                          <a:solidFill>
                            <a:schemeClr val="accent4"/>
                          </a:solidFill>
                        </a:rPr>
                      </a:br>
                      <a:r>
                        <a:rPr lang="en-US" sz="1600"/>
                        <a:t>[up to 25◦C (77◦F)]</a:t>
                      </a:r>
                    </a:p>
                  </a:txBody>
                  <a:tcPr anchor="ctr">
                    <a:lnL w="6350" cap="flat" cmpd="sng" algn="ctr">
                      <a:solidFill>
                        <a:srgbClr val="0093D5"/>
                      </a:solidFill>
                      <a:prstDash val="solid"/>
                      <a:round/>
                      <a:headEnd type="none" w="med" len="med"/>
                      <a:tailEnd type="none" w="med" len="med"/>
                    </a:lnL>
                    <a:lnR w="6350" cap="flat" cmpd="sng" algn="ctr">
                      <a:solidFill>
                        <a:srgbClr val="0093D5"/>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6350" cap="flat" cmpd="sng" algn="ctr">
                      <a:solidFill>
                        <a:srgbClr val="0093D5"/>
                      </a:solidFill>
                      <a:prstDash val="solid"/>
                      <a:round/>
                      <a:headEnd type="none" w="med" len="med"/>
                      <a:tailEnd type="none" w="med" len="med"/>
                    </a:lnB>
                  </a:tcPr>
                </a:tc>
                <a:tc>
                  <a:txBody>
                    <a:bodyPr/>
                    <a:lstStyle/>
                    <a:p>
                      <a:pPr marL="182880" indent="0">
                        <a:spcAft>
                          <a:spcPts val="0"/>
                        </a:spcAft>
                        <a:buNone/>
                      </a:pPr>
                      <a:r>
                        <a:rPr lang="en-US" sz="1600"/>
                        <a:t>Store at </a:t>
                      </a:r>
                      <a:r>
                        <a:rPr lang="en-US" sz="1600" b="1">
                          <a:solidFill>
                            <a:schemeClr val="accent1"/>
                          </a:solidFill>
                        </a:rPr>
                        <a:t>room temperature </a:t>
                      </a:r>
                      <a:r>
                        <a:rPr lang="en-US" sz="1600"/>
                        <a:t>[15◦C to 30◦C (59◦F to 86◦F)]</a:t>
                      </a:r>
                    </a:p>
                  </a:txBody>
                  <a:tcPr anchor="ctr">
                    <a:lnL w="6350" cap="flat" cmpd="sng" algn="ctr">
                      <a:solidFill>
                        <a:srgbClr val="0093D5"/>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accent1"/>
                      </a:solidFill>
                      <a:prstDash val="solid"/>
                      <a:round/>
                      <a:headEnd type="none" w="med" len="med"/>
                      <a:tailEnd type="none" w="med" len="med"/>
                    </a:lnT>
                    <a:lnB w="6350" cap="flat" cmpd="sng" algn="ctr">
                      <a:solidFill>
                        <a:srgbClr val="0093D5"/>
                      </a:solidFill>
                      <a:prstDash val="solid"/>
                      <a:round/>
                      <a:headEnd type="none" w="med" len="med"/>
                      <a:tailEnd type="none" w="med" len="med"/>
                    </a:lnB>
                  </a:tcPr>
                </a:tc>
                <a:extLst>
                  <a:ext uri="{0D108BD9-81ED-4DB2-BD59-A6C34878D82A}">
                    <a16:rowId xmlns:a16="http://schemas.microsoft.com/office/drawing/2014/main" val="1800362860"/>
                  </a:ext>
                </a:extLst>
              </a:tr>
              <a:tr h="457200">
                <a:tc vMerge="1">
                  <a:txBody>
                    <a:bodyPr/>
                    <a:lstStyle/>
                    <a:p>
                      <a:pPr marL="182880" indent="0">
                        <a:spcAft>
                          <a:spcPts val="600"/>
                        </a:spcAft>
                        <a:buNone/>
                      </a:pPr>
                      <a:endParaRPr lang="en-US" sz="2000"/>
                    </a:p>
                  </a:txBody>
                  <a:tcPr>
                    <a:lnR w="6350" cap="flat" cmpd="sng" algn="ctr">
                      <a:solidFill>
                        <a:srgbClr val="0093D5"/>
                      </a:solidFill>
                      <a:prstDash val="solid"/>
                      <a:round/>
                      <a:headEnd type="none" w="med" len="med"/>
                      <a:tailEnd type="none" w="med" len="med"/>
                    </a:lnR>
                    <a:lnT w="6350" cap="flat" cmpd="sng" algn="ctr">
                      <a:solidFill>
                        <a:srgbClr val="0093D5"/>
                      </a:solidFill>
                      <a:prstDash val="solid"/>
                      <a:round/>
                      <a:headEnd type="none" w="med" len="med"/>
                      <a:tailEnd type="none" w="med" len="med"/>
                    </a:lnT>
                    <a:lnB w="6350" cap="flat" cmpd="sng" algn="ctr">
                      <a:solidFill>
                        <a:srgbClr val="0093D5"/>
                      </a:solidFill>
                      <a:prstDash val="solid"/>
                      <a:round/>
                      <a:headEnd type="none" w="med" len="med"/>
                      <a:tailEnd type="none" w="med" len="med"/>
                    </a:lnB>
                  </a:tcPr>
                </a:tc>
                <a:tc>
                  <a:txBody>
                    <a:bodyPr/>
                    <a:lstStyle/>
                    <a:p>
                      <a:pPr marL="182880" indent="0">
                        <a:spcAft>
                          <a:spcPts val="0"/>
                        </a:spcAft>
                        <a:buNone/>
                      </a:pPr>
                      <a:r>
                        <a:rPr lang="en-US" sz="1600"/>
                        <a:t>Do </a:t>
                      </a:r>
                      <a:r>
                        <a:rPr lang="en-US" sz="1600" b="1">
                          <a:solidFill>
                            <a:schemeClr val="accent4"/>
                          </a:solidFill>
                        </a:rPr>
                        <a:t>NOT freeze</a:t>
                      </a:r>
                    </a:p>
                  </a:txBody>
                  <a:tcPr anchor="ctr">
                    <a:lnL w="6350" cap="flat" cmpd="sng" algn="ctr">
                      <a:solidFill>
                        <a:srgbClr val="0093D5"/>
                      </a:solidFill>
                      <a:prstDash val="solid"/>
                      <a:round/>
                      <a:headEnd type="none" w="med" len="med"/>
                      <a:tailEnd type="none" w="med" len="med"/>
                    </a:lnL>
                    <a:lnR w="6350" cap="flat" cmpd="sng" algn="ctr">
                      <a:solidFill>
                        <a:srgbClr val="0093D5"/>
                      </a:solidFill>
                      <a:prstDash val="solid"/>
                      <a:round/>
                      <a:headEnd type="none" w="med" len="med"/>
                      <a:tailEnd type="none" w="med" len="med"/>
                    </a:lnR>
                    <a:lnT w="6350" cap="flat" cmpd="sng" algn="ctr">
                      <a:solidFill>
                        <a:srgbClr val="0093D5"/>
                      </a:solidFill>
                      <a:prstDash val="solid"/>
                      <a:round/>
                      <a:headEnd type="none" w="med" len="med"/>
                      <a:tailEnd type="none" w="med" len="med"/>
                    </a:lnT>
                    <a:lnB w="6350" cap="flat" cmpd="sng" algn="ctr">
                      <a:solidFill>
                        <a:srgbClr val="0093D5"/>
                      </a:solidFill>
                      <a:prstDash val="solid"/>
                      <a:round/>
                      <a:headEnd type="none" w="med" len="med"/>
                      <a:tailEnd type="none" w="med" len="med"/>
                    </a:lnB>
                  </a:tcPr>
                </a:tc>
                <a:tc>
                  <a:txBody>
                    <a:bodyPr/>
                    <a:lstStyle/>
                    <a:p>
                      <a:pPr marL="182880" marR="0" lvl="0" indent="0" algn="l" defTabSz="914400" rtl="0" eaLnBrk="1" fontAlgn="auto" latinLnBrk="0" hangingPunct="1">
                        <a:lnSpc>
                          <a:spcPct val="100000"/>
                        </a:lnSpc>
                        <a:spcBef>
                          <a:spcPts val="0"/>
                        </a:spcBef>
                        <a:spcAft>
                          <a:spcPts val="0"/>
                        </a:spcAft>
                        <a:buClrTx/>
                        <a:buSzTx/>
                        <a:buFontTx/>
                        <a:buNone/>
                        <a:tabLst/>
                        <a:defRPr/>
                      </a:pPr>
                      <a:r>
                        <a:rPr lang="en-US" sz="1600"/>
                        <a:t>Do </a:t>
                      </a:r>
                      <a:r>
                        <a:rPr lang="en-US" sz="1600" b="1">
                          <a:solidFill>
                            <a:schemeClr val="accent1"/>
                          </a:solidFill>
                        </a:rPr>
                        <a:t>NOT refrigerate or freeze</a:t>
                      </a:r>
                    </a:p>
                  </a:txBody>
                  <a:tcPr anchor="ctr">
                    <a:lnL w="6350" cap="flat" cmpd="sng" algn="ctr">
                      <a:solidFill>
                        <a:srgbClr val="0093D5"/>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93D5"/>
                      </a:solidFill>
                      <a:prstDash val="solid"/>
                      <a:round/>
                      <a:headEnd type="none" w="med" len="med"/>
                      <a:tailEnd type="none" w="med" len="med"/>
                    </a:lnT>
                    <a:lnB w="6350" cap="flat" cmpd="sng" algn="ctr">
                      <a:solidFill>
                        <a:srgbClr val="0093D5"/>
                      </a:solidFill>
                      <a:prstDash val="solid"/>
                      <a:round/>
                      <a:headEnd type="none" w="med" len="med"/>
                      <a:tailEnd type="none" w="med" len="med"/>
                    </a:lnB>
                  </a:tcPr>
                </a:tc>
                <a:extLst>
                  <a:ext uri="{0D108BD9-81ED-4DB2-BD59-A6C34878D82A}">
                    <a16:rowId xmlns:a16="http://schemas.microsoft.com/office/drawing/2014/main" val="1661750259"/>
                  </a:ext>
                </a:extLst>
              </a:tr>
              <a:tr h="457200">
                <a:tc vMerge="1">
                  <a:txBody>
                    <a:bodyPr/>
                    <a:lstStyle/>
                    <a:p>
                      <a:pPr marL="182880" indent="0">
                        <a:spcAft>
                          <a:spcPts val="600"/>
                        </a:spcAft>
                        <a:buNone/>
                      </a:pPr>
                      <a:endParaRPr lang="en-US" sz="2000"/>
                    </a:p>
                  </a:txBody>
                  <a:tcPr>
                    <a:lnR w="6350" cap="flat" cmpd="sng" algn="ctr">
                      <a:solidFill>
                        <a:srgbClr val="0093D5"/>
                      </a:solidFill>
                      <a:prstDash val="solid"/>
                      <a:round/>
                      <a:headEnd type="none" w="med" len="med"/>
                      <a:tailEnd type="none" w="med" len="med"/>
                    </a:lnR>
                    <a:lnT w="6350" cap="flat" cmpd="sng" algn="ctr">
                      <a:solidFill>
                        <a:srgbClr val="0093D5"/>
                      </a:solidFill>
                      <a:prstDash val="solid"/>
                      <a:round/>
                      <a:headEnd type="none" w="med" len="med"/>
                      <a:tailEnd type="none" w="med" len="med"/>
                    </a:lnT>
                    <a:lnB w="6350" cap="flat" cmpd="sng" algn="ctr">
                      <a:solidFill>
                        <a:srgbClr val="0093D5"/>
                      </a:solidFill>
                      <a:prstDash val="solid"/>
                      <a:round/>
                      <a:headEnd type="none" w="med" len="med"/>
                      <a:tailEnd type="none" w="med" len="med"/>
                    </a:lnB>
                  </a:tcPr>
                </a:tc>
                <a:tc>
                  <a:txBody>
                    <a:bodyPr/>
                    <a:lstStyle/>
                    <a:p>
                      <a:pPr marL="182880" indent="0">
                        <a:spcAft>
                          <a:spcPts val="0"/>
                        </a:spcAft>
                        <a:buNone/>
                      </a:pPr>
                      <a:r>
                        <a:rPr lang="en-US" sz="1600"/>
                        <a:t>Protect from </a:t>
                      </a:r>
                      <a:r>
                        <a:rPr lang="en-US" sz="1600" b="1">
                          <a:solidFill>
                            <a:schemeClr val="accent4"/>
                          </a:solidFill>
                        </a:rPr>
                        <a:t>light</a:t>
                      </a:r>
                    </a:p>
                  </a:txBody>
                  <a:tcPr anchor="ctr">
                    <a:lnL w="6350" cap="flat" cmpd="sng" algn="ctr">
                      <a:solidFill>
                        <a:srgbClr val="0093D5"/>
                      </a:solidFill>
                      <a:prstDash val="solid"/>
                      <a:round/>
                      <a:headEnd type="none" w="med" len="med"/>
                      <a:tailEnd type="none" w="med" len="med"/>
                    </a:lnL>
                    <a:lnR w="6350" cap="flat" cmpd="sng" algn="ctr">
                      <a:solidFill>
                        <a:srgbClr val="0093D5"/>
                      </a:solidFill>
                      <a:prstDash val="solid"/>
                      <a:round/>
                      <a:headEnd type="none" w="med" len="med"/>
                      <a:tailEnd type="none" w="med" len="med"/>
                    </a:lnR>
                    <a:lnT w="6350" cap="flat" cmpd="sng" algn="ctr">
                      <a:solidFill>
                        <a:srgbClr val="0093D5"/>
                      </a:solidFill>
                      <a:prstDash val="solid"/>
                      <a:round/>
                      <a:headEnd type="none" w="med" len="med"/>
                      <a:tailEnd type="none" w="med" len="med"/>
                    </a:lnT>
                    <a:lnB w="6350" cap="flat" cmpd="sng" algn="ctr">
                      <a:solidFill>
                        <a:srgbClr val="0093D5"/>
                      </a:solidFill>
                      <a:prstDash val="solid"/>
                      <a:round/>
                      <a:headEnd type="none" w="med" len="med"/>
                      <a:tailEnd type="none" w="med" len="med"/>
                    </a:lnB>
                  </a:tcPr>
                </a:tc>
                <a:tc>
                  <a:txBody>
                    <a:bodyPr/>
                    <a:lstStyle/>
                    <a:p>
                      <a:pPr marL="182880" indent="0">
                        <a:spcAft>
                          <a:spcPts val="0"/>
                        </a:spcAft>
                        <a:buNone/>
                      </a:pPr>
                      <a:endParaRPr lang="en-US" sz="1600" b="1">
                        <a:solidFill>
                          <a:schemeClr val="accent1"/>
                        </a:solidFill>
                      </a:endParaRPr>
                    </a:p>
                  </a:txBody>
                  <a:tcPr anchor="ctr">
                    <a:lnL w="6350" cap="flat" cmpd="sng" algn="ctr">
                      <a:solidFill>
                        <a:srgbClr val="0093D5"/>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93D5"/>
                      </a:solidFill>
                      <a:prstDash val="solid"/>
                      <a:round/>
                      <a:headEnd type="none" w="med" len="med"/>
                      <a:tailEnd type="none" w="med" len="med"/>
                    </a:lnT>
                    <a:lnB w="6350" cap="flat" cmpd="sng" algn="ctr">
                      <a:solidFill>
                        <a:srgbClr val="0093D5"/>
                      </a:solidFill>
                      <a:prstDash val="solid"/>
                      <a:round/>
                      <a:headEnd type="none" w="med" len="med"/>
                      <a:tailEnd type="none" w="med" len="med"/>
                    </a:lnB>
                  </a:tcPr>
                </a:tc>
                <a:extLst>
                  <a:ext uri="{0D108BD9-81ED-4DB2-BD59-A6C34878D82A}">
                    <a16:rowId xmlns:a16="http://schemas.microsoft.com/office/drawing/2014/main" val="9920636"/>
                  </a:ext>
                </a:extLst>
              </a:tr>
              <a:tr h="457200">
                <a:tc vMerge="1">
                  <a:txBody>
                    <a:bodyPr/>
                    <a:lstStyle/>
                    <a:p>
                      <a:pPr marL="182880" indent="0">
                        <a:spcAft>
                          <a:spcPts val="600"/>
                        </a:spcAft>
                        <a:buNone/>
                      </a:pPr>
                      <a:endParaRPr lang="en-US" sz="2000"/>
                    </a:p>
                  </a:txBody>
                  <a:tcPr>
                    <a:lnR w="6350" cap="flat" cmpd="sng" algn="ctr">
                      <a:solidFill>
                        <a:srgbClr val="0093D5"/>
                      </a:solidFill>
                      <a:prstDash val="solid"/>
                      <a:round/>
                      <a:headEnd type="none" w="med" len="med"/>
                      <a:tailEnd type="none" w="med" len="med"/>
                    </a:lnR>
                    <a:lnT w="6350" cap="flat" cmpd="sng" algn="ctr">
                      <a:solidFill>
                        <a:srgbClr val="0093D5"/>
                      </a:solidFill>
                      <a:prstDash val="solid"/>
                      <a:round/>
                      <a:headEnd type="none" w="med" len="med"/>
                      <a:tailEnd type="none" w="med" len="med"/>
                    </a:lnT>
                    <a:lnB w="6350" cap="flat" cmpd="sng" algn="ctr">
                      <a:solidFill>
                        <a:srgbClr val="0093D5"/>
                      </a:solidFill>
                      <a:prstDash val="solid"/>
                      <a:round/>
                      <a:headEnd type="none" w="med" len="med"/>
                      <a:tailEnd type="none" w="med" len="med"/>
                    </a:lnB>
                  </a:tcPr>
                </a:tc>
                <a:tc>
                  <a:txBody>
                    <a:bodyPr/>
                    <a:lstStyle/>
                    <a:p>
                      <a:pPr marL="182880" indent="0">
                        <a:spcAft>
                          <a:spcPts val="0"/>
                        </a:spcAft>
                        <a:buNone/>
                      </a:pPr>
                      <a:r>
                        <a:rPr lang="en-US" sz="1600"/>
                        <a:t>Use within </a:t>
                      </a:r>
                      <a:r>
                        <a:rPr lang="en-US" sz="1600" b="1">
                          <a:solidFill>
                            <a:schemeClr val="accent4"/>
                          </a:solidFill>
                        </a:rPr>
                        <a:t>4 hours</a:t>
                      </a:r>
                    </a:p>
                  </a:txBody>
                  <a:tcPr anchor="ctr">
                    <a:lnL w="6350" cap="flat" cmpd="sng" algn="ctr">
                      <a:solidFill>
                        <a:srgbClr val="0093D5"/>
                      </a:solidFill>
                      <a:prstDash val="solid"/>
                      <a:round/>
                      <a:headEnd type="none" w="med" len="med"/>
                      <a:tailEnd type="none" w="med" len="med"/>
                    </a:lnL>
                    <a:lnR w="6350" cap="flat" cmpd="sng" algn="ctr">
                      <a:solidFill>
                        <a:srgbClr val="0093D5"/>
                      </a:solidFill>
                      <a:prstDash val="solid"/>
                      <a:round/>
                      <a:headEnd type="none" w="med" len="med"/>
                      <a:tailEnd type="none" w="med" len="med"/>
                    </a:lnR>
                    <a:lnT w="6350" cap="flat" cmpd="sng" algn="ctr">
                      <a:solidFill>
                        <a:srgbClr val="0093D5"/>
                      </a:solidFill>
                      <a:prstDash val="solid"/>
                      <a:round/>
                      <a:headEnd type="none" w="med" len="med"/>
                      <a:tailEnd type="none" w="med" len="med"/>
                    </a:lnT>
                    <a:lnB w="6350" cap="flat" cmpd="sng" algn="ctr">
                      <a:solidFill>
                        <a:srgbClr val="0093D5"/>
                      </a:solidFill>
                      <a:prstDash val="solid"/>
                      <a:round/>
                      <a:headEnd type="none" w="med" len="med"/>
                      <a:tailEnd type="none" w="med" len="med"/>
                    </a:lnB>
                  </a:tcPr>
                </a:tc>
                <a:tc>
                  <a:txBody>
                    <a:bodyPr/>
                    <a:lstStyle/>
                    <a:p>
                      <a:pPr marL="182880" indent="0">
                        <a:spcAft>
                          <a:spcPts val="0"/>
                        </a:spcAft>
                        <a:buNone/>
                      </a:pPr>
                      <a:r>
                        <a:rPr lang="en-US" sz="1600"/>
                        <a:t>Use within </a:t>
                      </a:r>
                      <a:r>
                        <a:rPr lang="en-US" sz="1600" b="1">
                          <a:solidFill>
                            <a:schemeClr val="accent1"/>
                          </a:solidFill>
                        </a:rPr>
                        <a:t>4 hours</a:t>
                      </a:r>
                    </a:p>
                  </a:txBody>
                  <a:tcPr anchor="ctr">
                    <a:lnL w="6350" cap="flat" cmpd="sng" algn="ctr">
                      <a:solidFill>
                        <a:srgbClr val="0093D5"/>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93D5"/>
                      </a:solidFill>
                      <a:prstDash val="solid"/>
                      <a:round/>
                      <a:headEnd type="none" w="med" len="med"/>
                      <a:tailEnd type="none" w="med" len="med"/>
                    </a:lnT>
                    <a:lnB w="6350" cap="flat" cmpd="sng" algn="ctr">
                      <a:solidFill>
                        <a:srgbClr val="0093D5"/>
                      </a:solidFill>
                      <a:prstDash val="solid"/>
                      <a:round/>
                      <a:headEnd type="none" w="med" len="med"/>
                      <a:tailEnd type="none" w="med" len="med"/>
                    </a:lnB>
                  </a:tcPr>
                </a:tc>
                <a:extLst>
                  <a:ext uri="{0D108BD9-81ED-4DB2-BD59-A6C34878D82A}">
                    <a16:rowId xmlns:a16="http://schemas.microsoft.com/office/drawing/2014/main" val="2139622008"/>
                  </a:ext>
                </a:extLst>
              </a:tr>
            </a:tbl>
          </a:graphicData>
        </a:graphic>
      </p:graphicFrame>
      <p:sp>
        <p:nvSpPr>
          <p:cNvPr id="5" name="object 3">
            <a:extLst>
              <a:ext uri="{FF2B5EF4-FFF2-40B4-BE49-F238E27FC236}">
                <a16:creationId xmlns:a16="http://schemas.microsoft.com/office/drawing/2014/main" id="{771D6B63-80B3-4E80-A10E-28309B4FE796}"/>
              </a:ext>
            </a:extLst>
          </p:cNvPr>
          <p:cNvSpPr/>
          <p:nvPr/>
        </p:nvSpPr>
        <p:spPr>
          <a:xfrm>
            <a:off x="3847116" y="1533205"/>
            <a:ext cx="2376051" cy="495613"/>
          </a:xfrm>
          <a:custGeom>
            <a:avLst/>
            <a:gdLst/>
            <a:ahLst/>
            <a:cxnLst/>
            <a:rect l="l" t="t" r="r" b="b"/>
            <a:pathLst>
              <a:path w="2857500" h="365760">
                <a:moveTo>
                  <a:pt x="2857119" y="0"/>
                </a:moveTo>
                <a:lnTo>
                  <a:pt x="0" y="0"/>
                </a:lnTo>
                <a:lnTo>
                  <a:pt x="0" y="365760"/>
                </a:lnTo>
                <a:lnTo>
                  <a:pt x="2857119" y="365760"/>
                </a:lnTo>
                <a:lnTo>
                  <a:pt x="2857119" y="0"/>
                </a:lnTo>
                <a:close/>
              </a:path>
            </a:pathLst>
          </a:custGeom>
          <a:solidFill>
            <a:schemeClr val="accent4"/>
          </a:solidFill>
        </p:spPr>
        <p:txBody>
          <a:bodyPr wrap="square" lIns="0" tIns="0" r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spc="45">
                <a:solidFill>
                  <a:srgbClr val="FFFFFF"/>
                </a:solidFill>
                <a:latin typeface="Corbel" panose="020B0503020204020204" pitchFamily="34" charset="0"/>
                <a:cs typeface="Montserrat"/>
              </a:rPr>
              <a:t>GSK/</a:t>
            </a:r>
            <a:r>
              <a:rPr lang="en-US" sz="1600" b="1" spc="45" err="1">
                <a:solidFill>
                  <a:srgbClr val="FFFFFF"/>
                </a:solidFill>
                <a:latin typeface="Corbel" panose="020B0503020204020204" pitchFamily="34" charset="0"/>
                <a:cs typeface="Montserrat"/>
              </a:rPr>
              <a:t>Arexvy</a:t>
            </a:r>
            <a:endParaRPr kumimoji="0" lang="en-US" sz="1600" b="1" i="0" u="none" strike="noStrike" kern="1200" cap="none" spc="45" normalizeH="0" baseline="0" noProof="0">
              <a:ln>
                <a:noFill/>
              </a:ln>
              <a:solidFill>
                <a:srgbClr val="FFFFFF"/>
              </a:solidFill>
              <a:effectLst/>
              <a:uLnTx/>
              <a:uFillTx/>
              <a:latin typeface="Corbel" panose="020B0503020204020204" pitchFamily="34" charset="0"/>
              <a:ea typeface="+mn-ea"/>
              <a:cs typeface="Montserrat"/>
            </a:endParaRPr>
          </a:p>
        </p:txBody>
      </p:sp>
      <p:sp>
        <p:nvSpPr>
          <p:cNvPr id="6" name="object 3">
            <a:extLst>
              <a:ext uri="{FF2B5EF4-FFF2-40B4-BE49-F238E27FC236}">
                <a16:creationId xmlns:a16="http://schemas.microsoft.com/office/drawing/2014/main" id="{4C40FCCD-883B-58ED-30BD-50443E4942FF}"/>
              </a:ext>
            </a:extLst>
          </p:cNvPr>
          <p:cNvSpPr/>
          <p:nvPr/>
        </p:nvSpPr>
        <p:spPr>
          <a:xfrm>
            <a:off x="8450647" y="1533204"/>
            <a:ext cx="2376051" cy="495613"/>
          </a:xfrm>
          <a:custGeom>
            <a:avLst/>
            <a:gdLst/>
            <a:ahLst/>
            <a:cxnLst/>
            <a:rect l="l" t="t" r="r" b="b"/>
            <a:pathLst>
              <a:path w="2857500" h="365760">
                <a:moveTo>
                  <a:pt x="2857119" y="0"/>
                </a:moveTo>
                <a:lnTo>
                  <a:pt x="0" y="0"/>
                </a:lnTo>
                <a:lnTo>
                  <a:pt x="0" y="365760"/>
                </a:lnTo>
                <a:lnTo>
                  <a:pt x="2857119" y="365760"/>
                </a:lnTo>
                <a:lnTo>
                  <a:pt x="2857119" y="0"/>
                </a:lnTo>
                <a:close/>
              </a:path>
            </a:pathLst>
          </a:custGeom>
          <a:solidFill>
            <a:schemeClr val="accent1"/>
          </a:solidFill>
        </p:spPr>
        <p:txBody>
          <a:bodyPr wrap="square" lIns="0" tIns="0" r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spc="45">
                <a:solidFill>
                  <a:srgbClr val="FFFFFF"/>
                </a:solidFill>
                <a:latin typeface="Corbel" panose="020B0503020204020204" pitchFamily="34" charset="0"/>
                <a:cs typeface="Montserrat"/>
              </a:rPr>
              <a:t>Pfizer/</a:t>
            </a:r>
            <a:r>
              <a:rPr lang="en-US" sz="1600" b="1" spc="45" err="1">
                <a:solidFill>
                  <a:srgbClr val="FFFFFF"/>
                </a:solidFill>
                <a:latin typeface="Corbel" panose="020B0503020204020204" pitchFamily="34" charset="0"/>
                <a:cs typeface="Montserrat"/>
              </a:rPr>
              <a:t>Abrysvo</a:t>
            </a:r>
            <a:endParaRPr kumimoji="0" lang="en-US" sz="1600" b="1" i="0" u="none" strike="noStrike" kern="1200" cap="none" spc="45" normalizeH="0" baseline="0" noProof="0">
              <a:ln>
                <a:noFill/>
              </a:ln>
              <a:solidFill>
                <a:srgbClr val="FFFFFF"/>
              </a:solidFill>
              <a:effectLst/>
              <a:uLnTx/>
              <a:uFillTx/>
              <a:latin typeface="Corbel" panose="020B0503020204020204" pitchFamily="34" charset="0"/>
              <a:ea typeface="+mn-ea"/>
              <a:cs typeface="Montserrat"/>
            </a:endParaRPr>
          </a:p>
        </p:txBody>
      </p:sp>
    </p:spTree>
    <p:extLst>
      <p:ext uri="{BB962C8B-B14F-4D97-AF65-F5344CB8AC3E}">
        <p14:creationId xmlns:p14="http://schemas.microsoft.com/office/powerpoint/2010/main" val="985930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BA48D-E0C1-7486-7DDE-7C312F1B0CB7}"/>
              </a:ext>
            </a:extLst>
          </p:cNvPr>
          <p:cNvSpPr>
            <a:spLocks noGrp="1"/>
          </p:cNvSpPr>
          <p:nvPr>
            <p:ph type="title"/>
          </p:nvPr>
        </p:nvSpPr>
        <p:spPr/>
        <p:txBody>
          <a:bodyPr/>
          <a:lstStyle/>
          <a:p>
            <a:r>
              <a:rPr lang="en-US">
                <a:solidFill>
                  <a:srgbClr val="542D62"/>
                </a:solidFill>
              </a:rPr>
              <a:t>Agenda</a:t>
            </a:r>
          </a:p>
        </p:txBody>
      </p:sp>
      <p:sp>
        <p:nvSpPr>
          <p:cNvPr id="3" name="Footer Placeholder 2">
            <a:extLst>
              <a:ext uri="{FF2B5EF4-FFF2-40B4-BE49-F238E27FC236}">
                <a16:creationId xmlns:a16="http://schemas.microsoft.com/office/drawing/2014/main" id="{84C6537D-5701-E845-9D5E-DEF1681F8579}"/>
              </a:ext>
            </a:extLst>
          </p:cNvPr>
          <p:cNvSpPr>
            <a:spLocks noGrp="1"/>
          </p:cNvSpPr>
          <p:nvPr>
            <p:ph type="ftr" sz="quarter" idx="3"/>
          </p:nvPr>
        </p:nvSpPr>
        <p:spPr>
          <a:xfrm>
            <a:off x="6368527" y="6548086"/>
            <a:ext cx="5371353" cy="207716"/>
          </a:xfrm>
        </p:spPr>
        <p:txBody>
          <a:bodyPr/>
          <a:lstStyle/>
          <a:p>
            <a:pPr lvl="0">
              <a:defRPr/>
            </a:pPr>
            <a:r>
              <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rPr>
              <a:t>Original slide developed by US Centers for Disease Control and Prevention, </a:t>
            </a:r>
            <a:r>
              <a:rPr lang="en-US" dirty="0">
                <a:solidFill>
                  <a:srgbClr val="000000">
                    <a:tint val="75000"/>
                  </a:srgbClr>
                </a:solidFill>
              </a:rPr>
              <a:t>WHO, </a:t>
            </a:r>
            <a:r>
              <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rPr>
              <a:t>and PATH. Last updated: April 2024</a:t>
            </a:r>
          </a:p>
        </p:txBody>
      </p:sp>
      <p:graphicFrame>
        <p:nvGraphicFramePr>
          <p:cNvPr id="4" name="object 2">
            <a:extLst>
              <a:ext uri="{FF2B5EF4-FFF2-40B4-BE49-F238E27FC236}">
                <a16:creationId xmlns:a16="http://schemas.microsoft.com/office/drawing/2014/main" id="{561EE3AB-D4C5-7E28-21A8-2D7B0FD67047}"/>
              </a:ext>
            </a:extLst>
          </p:cNvPr>
          <p:cNvGraphicFramePr>
            <a:graphicFrameLocks noGrp="1"/>
          </p:cNvGraphicFramePr>
          <p:nvPr>
            <p:extLst>
              <p:ext uri="{D42A27DB-BD31-4B8C-83A1-F6EECF244321}">
                <p14:modId xmlns:p14="http://schemas.microsoft.com/office/powerpoint/2010/main" val="2201016844"/>
              </p:ext>
            </p:extLst>
          </p:nvPr>
        </p:nvGraphicFramePr>
        <p:xfrm>
          <a:off x="1224280" y="1249680"/>
          <a:ext cx="10607673" cy="5029200"/>
        </p:xfrm>
        <a:graphic>
          <a:graphicData uri="http://schemas.openxmlformats.org/drawingml/2006/table">
            <a:tbl>
              <a:tblPr firstRow="1" bandRow="1">
                <a:tableStyleId>{2D5ABB26-0587-4C30-8999-92F81FD0307C}</a:tableStyleId>
              </a:tblPr>
              <a:tblGrid>
                <a:gridCol w="1375303">
                  <a:extLst>
                    <a:ext uri="{9D8B030D-6E8A-4147-A177-3AD203B41FA5}">
                      <a16:colId xmlns:a16="http://schemas.microsoft.com/office/drawing/2014/main" val="20000"/>
                    </a:ext>
                  </a:extLst>
                </a:gridCol>
                <a:gridCol w="9232370">
                  <a:extLst>
                    <a:ext uri="{9D8B030D-6E8A-4147-A177-3AD203B41FA5}">
                      <a16:colId xmlns:a16="http://schemas.microsoft.com/office/drawing/2014/main" val="20001"/>
                    </a:ext>
                  </a:extLst>
                </a:gridCol>
              </a:tblGrid>
              <a:tr h="1005840">
                <a:tc>
                  <a:txBody>
                    <a:bodyPr/>
                    <a:lstStyle/>
                    <a:p>
                      <a:pPr>
                        <a:lnSpc>
                          <a:spcPct val="100000"/>
                        </a:lnSpc>
                      </a:pPr>
                      <a:endParaRPr sz="2000">
                        <a:latin typeface="Times New Roman"/>
                        <a:cs typeface="Times New Roman"/>
                      </a:endParaRPr>
                    </a:p>
                  </a:txBody>
                  <a:tcPr marL="0" marR="0" marT="0" marB="0">
                    <a:lnR w="6350">
                      <a:solidFill>
                        <a:srgbClr val="0093D5"/>
                      </a:solidFill>
                      <a:prstDash val="solid"/>
                    </a:lnR>
                    <a:lnB w="6350">
                      <a:solidFill>
                        <a:srgbClr val="0093D5"/>
                      </a:solidFill>
                      <a:prstDash val="solid"/>
                    </a:lnB>
                  </a:tcPr>
                </a:tc>
                <a:tc>
                  <a:txBody>
                    <a:bodyPr/>
                    <a:lstStyle/>
                    <a:p>
                      <a:pPr marL="508000">
                        <a:lnSpc>
                          <a:spcPct val="100000"/>
                        </a:lnSpc>
                        <a:spcBef>
                          <a:spcPts val="0"/>
                        </a:spcBef>
                      </a:pPr>
                      <a:r>
                        <a:rPr lang="en-US" sz="2800" b="1">
                          <a:solidFill>
                            <a:srgbClr val="672672"/>
                          </a:solidFill>
                          <a:latin typeface="Corbel" panose="020B0503020204020204" pitchFamily="34" charset="0"/>
                          <a:cs typeface="Montserrat-ExtraBold"/>
                        </a:rPr>
                        <a:t>RSV clinical presentation in older adults </a:t>
                      </a:r>
                    </a:p>
                  </a:txBody>
                  <a:tcPr marL="0" marR="0" marT="4233" marB="0" anchor="ctr">
                    <a:lnL w="6350">
                      <a:solidFill>
                        <a:srgbClr val="0093D5"/>
                      </a:solidFill>
                      <a:prstDash val="solid"/>
                    </a:lnL>
                    <a:lnB w="6350">
                      <a:solidFill>
                        <a:srgbClr val="0093D5"/>
                      </a:solidFill>
                      <a:prstDash val="solid"/>
                    </a:lnB>
                  </a:tcPr>
                </a:tc>
                <a:extLst>
                  <a:ext uri="{0D108BD9-81ED-4DB2-BD59-A6C34878D82A}">
                    <a16:rowId xmlns:a16="http://schemas.microsoft.com/office/drawing/2014/main" val="10000"/>
                  </a:ext>
                </a:extLst>
              </a:tr>
              <a:tr h="1005840">
                <a:tc>
                  <a:txBody>
                    <a:bodyPr/>
                    <a:lstStyle/>
                    <a:p>
                      <a:pPr>
                        <a:lnSpc>
                          <a:spcPct val="100000"/>
                        </a:lnSpc>
                      </a:pPr>
                      <a:endParaRPr sz="2000">
                        <a:latin typeface="Times New Roman"/>
                        <a:cs typeface="Times New Roman"/>
                      </a:endParaRPr>
                    </a:p>
                  </a:txBody>
                  <a:tcPr marL="0" marR="0" marT="0" marB="0">
                    <a:lnR w="6350">
                      <a:solidFill>
                        <a:srgbClr val="0093D5"/>
                      </a:solidFill>
                      <a:prstDash val="solid"/>
                    </a:lnR>
                    <a:lnT w="6350">
                      <a:solidFill>
                        <a:srgbClr val="0093D5"/>
                      </a:solidFill>
                      <a:prstDash val="solid"/>
                    </a:lnT>
                    <a:lnB w="6350">
                      <a:solidFill>
                        <a:srgbClr val="0093D5"/>
                      </a:solidFill>
                      <a:prstDash val="solid"/>
                    </a:lnB>
                  </a:tcPr>
                </a:tc>
                <a:tc>
                  <a:txBody>
                    <a:bodyPr/>
                    <a:lstStyle/>
                    <a:p>
                      <a:pPr marL="508000">
                        <a:lnSpc>
                          <a:spcPct val="100000"/>
                        </a:lnSpc>
                        <a:spcBef>
                          <a:spcPts val="0"/>
                        </a:spcBef>
                      </a:pPr>
                      <a:r>
                        <a:rPr lang="en-US" sz="2800" b="1" spc="55">
                          <a:solidFill>
                            <a:schemeClr val="accent4"/>
                          </a:solidFill>
                          <a:latin typeface="Corbel" panose="020B0503020204020204" pitchFamily="34" charset="0"/>
                          <a:cs typeface="Montserrat-ExtraBold"/>
                        </a:rPr>
                        <a:t>RSV burden in older adults </a:t>
                      </a:r>
                    </a:p>
                  </a:txBody>
                  <a:tcPr marL="0" marR="0" marT="4233" marB="0" anchor="ctr">
                    <a:lnL w="6350">
                      <a:solidFill>
                        <a:srgbClr val="0093D5"/>
                      </a:solidFill>
                      <a:prstDash val="solid"/>
                    </a:lnL>
                    <a:lnT w="6350">
                      <a:solidFill>
                        <a:srgbClr val="0093D5"/>
                      </a:solidFill>
                      <a:prstDash val="solid"/>
                    </a:lnT>
                    <a:lnB w="6350">
                      <a:solidFill>
                        <a:srgbClr val="0093D5"/>
                      </a:solidFill>
                      <a:prstDash val="solid"/>
                    </a:lnB>
                  </a:tcPr>
                </a:tc>
                <a:extLst>
                  <a:ext uri="{0D108BD9-81ED-4DB2-BD59-A6C34878D82A}">
                    <a16:rowId xmlns:a16="http://schemas.microsoft.com/office/drawing/2014/main" val="10001"/>
                  </a:ext>
                </a:extLst>
              </a:tr>
              <a:tr h="1005840">
                <a:tc>
                  <a:txBody>
                    <a:bodyPr/>
                    <a:lstStyle/>
                    <a:p>
                      <a:pPr>
                        <a:lnSpc>
                          <a:spcPct val="100000"/>
                        </a:lnSpc>
                      </a:pPr>
                      <a:endParaRPr sz="2000">
                        <a:latin typeface="Times New Roman"/>
                        <a:cs typeface="Times New Roman"/>
                      </a:endParaRPr>
                    </a:p>
                  </a:txBody>
                  <a:tcPr marL="0" marR="0" marT="0" marB="0">
                    <a:lnR w="6350">
                      <a:solidFill>
                        <a:srgbClr val="0093D5"/>
                      </a:solidFill>
                      <a:prstDash val="solid"/>
                    </a:lnR>
                    <a:lnT w="6350">
                      <a:solidFill>
                        <a:srgbClr val="0093D5"/>
                      </a:solidFill>
                      <a:prstDash val="solid"/>
                    </a:lnT>
                    <a:lnB w="6350" cap="flat" cmpd="sng" algn="ctr">
                      <a:solidFill>
                        <a:srgbClr val="0093D5"/>
                      </a:solidFill>
                      <a:prstDash val="solid"/>
                      <a:round/>
                      <a:headEnd type="none" w="med" len="med"/>
                      <a:tailEnd type="none" w="med" len="med"/>
                    </a:lnB>
                  </a:tcPr>
                </a:tc>
                <a:tc>
                  <a:txBody>
                    <a:bodyPr/>
                    <a:lstStyle/>
                    <a:p>
                      <a:pPr marL="508000">
                        <a:lnSpc>
                          <a:spcPct val="100000"/>
                        </a:lnSpc>
                        <a:spcBef>
                          <a:spcPts val="0"/>
                        </a:spcBef>
                      </a:pPr>
                      <a:r>
                        <a:rPr lang="en-US" sz="2800" b="1">
                          <a:solidFill>
                            <a:schemeClr val="accent2"/>
                          </a:solidFill>
                          <a:latin typeface="Corbel" panose="020B0503020204020204" pitchFamily="34" charset="0"/>
                          <a:cs typeface="Montserrat-ExtraBold"/>
                        </a:rPr>
                        <a:t>RSV prevention in older adults</a:t>
                      </a:r>
                    </a:p>
                  </a:txBody>
                  <a:tcPr marL="0" marR="0" marT="4233" marB="0" anchor="ctr">
                    <a:lnL w="6350">
                      <a:solidFill>
                        <a:srgbClr val="0093D5"/>
                      </a:solidFill>
                      <a:prstDash val="solid"/>
                    </a:lnL>
                    <a:lnT w="6350">
                      <a:solidFill>
                        <a:srgbClr val="0093D5"/>
                      </a:solidFill>
                      <a:prstDash val="solid"/>
                    </a:lnT>
                    <a:lnB w="6350" cap="flat" cmpd="sng" algn="ctr">
                      <a:solidFill>
                        <a:srgbClr val="0093D5"/>
                      </a:solidFill>
                      <a:prstDash val="solid"/>
                      <a:round/>
                      <a:headEnd type="none" w="med" len="med"/>
                      <a:tailEnd type="none" w="med" len="med"/>
                    </a:lnB>
                  </a:tcPr>
                </a:tc>
                <a:extLst>
                  <a:ext uri="{0D108BD9-81ED-4DB2-BD59-A6C34878D82A}">
                    <a16:rowId xmlns:a16="http://schemas.microsoft.com/office/drawing/2014/main" val="10002"/>
                  </a:ext>
                </a:extLst>
              </a:tr>
              <a:tr h="1005840">
                <a:tc>
                  <a:txBody>
                    <a:bodyPr/>
                    <a:lstStyle/>
                    <a:p>
                      <a:pPr>
                        <a:lnSpc>
                          <a:spcPct val="100000"/>
                        </a:lnSpc>
                      </a:pPr>
                      <a:endParaRPr sz="2000">
                        <a:latin typeface="Times New Roman"/>
                        <a:cs typeface="Times New Roman"/>
                      </a:endParaRPr>
                    </a:p>
                  </a:txBody>
                  <a:tcPr marL="0" marR="0" marT="0" marB="0">
                    <a:lnR w="6350" cap="flat" cmpd="sng" algn="ctr">
                      <a:solidFill>
                        <a:srgbClr val="0093D5"/>
                      </a:solidFill>
                      <a:prstDash val="solid"/>
                      <a:round/>
                      <a:headEnd type="none" w="med" len="med"/>
                      <a:tailEnd type="none" w="med" len="med"/>
                    </a:lnR>
                    <a:lnT w="6350">
                      <a:solidFill>
                        <a:srgbClr val="0093D5"/>
                      </a:solidFill>
                      <a:prstDash val="solid"/>
                    </a:lnT>
                    <a:lnB w="6350" cap="flat" cmpd="sng" algn="ctr">
                      <a:solidFill>
                        <a:srgbClr val="0093D5"/>
                      </a:solidFill>
                      <a:prstDash val="solid"/>
                      <a:round/>
                      <a:headEnd type="none" w="med" len="med"/>
                      <a:tailEnd type="none" w="med" len="med"/>
                    </a:lnB>
                  </a:tcPr>
                </a:tc>
                <a:tc>
                  <a:txBody>
                    <a:bodyPr/>
                    <a:lstStyle/>
                    <a:p>
                      <a:pPr marL="508000">
                        <a:lnSpc>
                          <a:spcPct val="100000"/>
                        </a:lnSpc>
                        <a:spcBef>
                          <a:spcPts val="0"/>
                        </a:spcBef>
                      </a:pPr>
                      <a:r>
                        <a:rPr lang="en-US" sz="2800" b="1">
                          <a:solidFill>
                            <a:schemeClr val="accent1"/>
                          </a:solidFill>
                          <a:latin typeface="Corbel" panose="020B0503020204020204" pitchFamily="34" charset="0"/>
                          <a:cs typeface="Montserrat-ExtraBold"/>
                        </a:rPr>
                        <a:t>Vaccine handling and administration</a:t>
                      </a:r>
                    </a:p>
                  </a:txBody>
                  <a:tcPr marL="0" marR="0" marT="4233" marB="0" anchor="ctr">
                    <a:lnL w="6350" cap="flat" cmpd="sng" algn="ctr">
                      <a:solidFill>
                        <a:srgbClr val="0093D5"/>
                      </a:solidFill>
                      <a:prstDash val="solid"/>
                      <a:round/>
                      <a:headEnd type="none" w="med" len="med"/>
                      <a:tailEnd type="none" w="med" len="med"/>
                    </a:lnL>
                    <a:lnT w="6350">
                      <a:solidFill>
                        <a:srgbClr val="0093D5"/>
                      </a:solidFill>
                      <a:prstDash val="solid"/>
                    </a:lnT>
                    <a:lnB w="6350" cap="flat" cmpd="sng" algn="ctr">
                      <a:solidFill>
                        <a:srgbClr val="0093D5"/>
                      </a:solidFill>
                      <a:prstDash val="solid"/>
                      <a:round/>
                      <a:headEnd type="none" w="med" len="med"/>
                      <a:tailEnd type="none" w="med" len="med"/>
                    </a:lnB>
                  </a:tcPr>
                </a:tc>
                <a:extLst>
                  <a:ext uri="{0D108BD9-81ED-4DB2-BD59-A6C34878D82A}">
                    <a16:rowId xmlns:a16="http://schemas.microsoft.com/office/drawing/2014/main" val="472404926"/>
                  </a:ext>
                </a:extLst>
              </a:tr>
              <a:tr h="1005840">
                <a:tc>
                  <a:txBody>
                    <a:bodyPr/>
                    <a:lstStyle/>
                    <a:p>
                      <a:pPr>
                        <a:lnSpc>
                          <a:spcPct val="100000"/>
                        </a:lnSpc>
                      </a:pPr>
                      <a:endParaRPr sz="2000">
                        <a:solidFill>
                          <a:schemeClr val="accent2"/>
                        </a:solidFill>
                        <a:latin typeface="Times New Roman"/>
                        <a:cs typeface="Times New Roman"/>
                      </a:endParaRPr>
                    </a:p>
                  </a:txBody>
                  <a:tcPr marL="0" marR="0" marT="0" marB="0">
                    <a:lnR w="6350" cap="flat" cmpd="sng" algn="ctr">
                      <a:solidFill>
                        <a:srgbClr val="0093D5"/>
                      </a:solidFill>
                      <a:prstDash val="solid"/>
                      <a:round/>
                      <a:headEnd type="none" w="med" len="med"/>
                      <a:tailEnd type="none" w="med" len="med"/>
                    </a:lnR>
                    <a:lnT w="6350">
                      <a:solidFill>
                        <a:srgbClr val="0093D5"/>
                      </a:solidFill>
                      <a:prstDash val="solid"/>
                    </a:lnT>
                  </a:tcPr>
                </a:tc>
                <a:tc>
                  <a:txBody>
                    <a:bodyPr/>
                    <a:lstStyle/>
                    <a:p>
                      <a:pPr marL="508000">
                        <a:lnSpc>
                          <a:spcPct val="100000"/>
                        </a:lnSpc>
                        <a:spcBef>
                          <a:spcPts val="0"/>
                        </a:spcBef>
                      </a:pPr>
                      <a:r>
                        <a:rPr lang="en-US" sz="2800" b="1">
                          <a:solidFill>
                            <a:schemeClr val="accent2"/>
                          </a:solidFill>
                          <a:latin typeface="Corbel" panose="020B0503020204020204" pitchFamily="34" charset="0"/>
                          <a:cs typeface="Montserrat-ExtraBold"/>
                        </a:rPr>
                        <a:t>Vaccine pathway to market</a:t>
                      </a:r>
                    </a:p>
                  </a:txBody>
                  <a:tcPr marL="0" marR="0" marT="4233" marB="0" anchor="ctr">
                    <a:lnL w="6350" cap="flat" cmpd="sng" algn="ctr">
                      <a:solidFill>
                        <a:srgbClr val="0093D5"/>
                      </a:solidFill>
                      <a:prstDash val="solid"/>
                      <a:round/>
                      <a:headEnd type="none" w="med" len="med"/>
                      <a:tailEnd type="none" w="med" len="med"/>
                    </a:lnL>
                    <a:lnT w="6350">
                      <a:solidFill>
                        <a:srgbClr val="0093D5"/>
                      </a:solidFill>
                      <a:prstDash val="solid"/>
                    </a:lnT>
                  </a:tcPr>
                </a:tc>
                <a:extLst>
                  <a:ext uri="{0D108BD9-81ED-4DB2-BD59-A6C34878D82A}">
                    <a16:rowId xmlns:a16="http://schemas.microsoft.com/office/drawing/2014/main" val="3435649802"/>
                  </a:ext>
                </a:extLst>
              </a:tr>
            </a:tbl>
          </a:graphicData>
        </a:graphic>
      </p:graphicFrame>
      <p:pic>
        <p:nvPicPr>
          <p:cNvPr id="5" name="Picture 4">
            <a:extLst>
              <a:ext uri="{FF2B5EF4-FFF2-40B4-BE49-F238E27FC236}">
                <a16:creationId xmlns:a16="http://schemas.microsoft.com/office/drawing/2014/main" id="{2CFCED1E-BAE9-3A26-2B29-5AECF46A911C}"/>
              </a:ext>
            </a:extLst>
          </p:cNvPr>
          <p:cNvPicPr>
            <a:picLocks noChangeAspect="1"/>
          </p:cNvPicPr>
          <p:nvPr/>
        </p:nvPicPr>
        <p:blipFill rotWithShape="1">
          <a:blip r:embed="rId2">
            <a:extLst>
              <a:ext uri="{28A0092B-C50C-407E-A947-70E740481C1C}">
                <a14:useLocalDpi xmlns:a14="http://schemas.microsoft.com/office/drawing/2010/main" val="0"/>
              </a:ext>
            </a:extLst>
          </a:blip>
          <a:srcRect l="82205" r="9964" b="14258"/>
          <a:stretch/>
        </p:blipFill>
        <p:spPr>
          <a:xfrm>
            <a:off x="1632932" y="2397615"/>
            <a:ext cx="600166" cy="796347"/>
          </a:xfrm>
          <a:prstGeom prst="rect">
            <a:avLst/>
          </a:prstGeom>
        </p:spPr>
      </p:pic>
      <p:pic>
        <p:nvPicPr>
          <p:cNvPr id="6" name="Picture 5" descr="Purple horns on a black background&#10;&#10;Description automatically generated">
            <a:extLst>
              <a:ext uri="{FF2B5EF4-FFF2-40B4-BE49-F238E27FC236}">
                <a16:creationId xmlns:a16="http://schemas.microsoft.com/office/drawing/2014/main" id="{66E5EA19-9E52-74BB-C8AD-D132067590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9698" y="1487761"/>
            <a:ext cx="533400" cy="520700"/>
          </a:xfrm>
          <a:prstGeom prst="rect">
            <a:avLst/>
          </a:prstGeom>
        </p:spPr>
      </p:pic>
      <p:pic>
        <p:nvPicPr>
          <p:cNvPr id="7" name="Picture 6" descr="A blue and black logo&#10;&#10;Description automatically generated">
            <a:extLst>
              <a:ext uri="{FF2B5EF4-FFF2-40B4-BE49-F238E27FC236}">
                <a16:creationId xmlns:a16="http://schemas.microsoft.com/office/drawing/2014/main" id="{FA1B620D-AE78-E327-892A-815A32C7E1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53614" y="4514945"/>
            <a:ext cx="558800" cy="490376"/>
          </a:xfrm>
          <a:prstGeom prst="rect">
            <a:avLst/>
          </a:prstGeom>
        </p:spPr>
      </p:pic>
      <p:pic>
        <p:nvPicPr>
          <p:cNvPr id="8" name="Picture 7" descr="A blue object with a black background&#10;&#10;Description automatically generated">
            <a:extLst>
              <a:ext uri="{FF2B5EF4-FFF2-40B4-BE49-F238E27FC236}">
                <a16:creationId xmlns:a16="http://schemas.microsoft.com/office/drawing/2014/main" id="{438FBA56-D982-71CC-2780-ED3E0A33A26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66107" y="5390330"/>
            <a:ext cx="533815" cy="796347"/>
          </a:xfrm>
          <a:prstGeom prst="rect">
            <a:avLst/>
          </a:prstGeom>
        </p:spPr>
      </p:pic>
      <p:pic>
        <p:nvPicPr>
          <p:cNvPr id="9" name="Picture 8" descr="A blue shield with a cross&#10;&#10;Description automatically generated">
            <a:extLst>
              <a:ext uri="{FF2B5EF4-FFF2-40B4-BE49-F238E27FC236}">
                <a16:creationId xmlns:a16="http://schemas.microsoft.com/office/drawing/2014/main" id="{989F581C-C1D3-D010-0D8D-5797630C068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66107" y="3481617"/>
            <a:ext cx="495300" cy="596900"/>
          </a:xfrm>
          <a:prstGeom prst="rect">
            <a:avLst/>
          </a:prstGeom>
        </p:spPr>
      </p:pic>
    </p:spTree>
    <p:extLst>
      <p:ext uri="{BB962C8B-B14F-4D97-AF65-F5344CB8AC3E}">
        <p14:creationId xmlns:p14="http://schemas.microsoft.com/office/powerpoint/2010/main" val="30340384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2B906B74-154B-11EC-0183-B4C714AB07C0}"/>
              </a:ext>
            </a:extLst>
          </p:cNvPr>
          <p:cNvSpPr/>
          <p:nvPr/>
        </p:nvSpPr>
        <p:spPr>
          <a:xfrm>
            <a:off x="1608083" y="1434661"/>
            <a:ext cx="4245963" cy="4151949"/>
          </a:xfrm>
          <a:prstGeom prst="rect">
            <a:avLst/>
          </a:prstGeom>
          <a:no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6B72C83C-9CF5-C1F3-A418-7EB7EC5E58CC}"/>
              </a:ext>
            </a:extLst>
          </p:cNvPr>
          <p:cNvSpPr/>
          <p:nvPr/>
        </p:nvSpPr>
        <p:spPr>
          <a:xfrm>
            <a:off x="6922054" y="1434661"/>
            <a:ext cx="4245963" cy="4151949"/>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8EBE07-13DC-A2DC-E532-5B06AF3732EA}"/>
              </a:ext>
            </a:extLst>
          </p:cNvPr>
          <p:cNvSpPr>
            <a:spLocks noGrp="1"/>
          </p:cNvSpPr>
          <p:nvPr>
            <p:ph type="title"/>
          </p:nvPr>
        </p:nvSpPr>
        <p:spPr>
          <a:xfrm>
            <a:off x="1176778" y="350665"/>
            <a:ext cx="10515600" cy="884555"/>
          </a:xfrm>
        </p:spPr>
        <p:txBody>
          <a:bodyPr/>
          <a:lstStyle/>
          <a:p>
            <a:r>
              <a:rPr lang="en-US"/>
              <a:t>Vaccine presentation and packaging </a:t>
            </a:r>
          </a:p>
        </p:txBody>
      </p:sp>
      <p:pic>
        <p:nvPicPr>
          <p:cNvPr id="3" name="Picture 2">
            <a:extLst>
              <a:ext uri="{FF2B5EF4-FFF2-40B4-BE49-F238E27FC236}">
                <a16:creationId xmlns:a16="http://schemas.microsoft.com/office/drawing/2014/main" id="{67B6AB85-4341-CBCA-4CA9-0BD00116EC9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3522683" y="2571545"/>
            <a:ext cx="380327" cy="457200"/>
          </a:xfrm>
          <a:prstGeom prst="rect">
            <a:avLst/>
          </a:prstGeom>
        </p:spPr>
      </p:pic>
      <p:sp>
        <p:nvSpPr>
          <p:cNvPr id="5" name="TextBox 4">
            <a:extLst>
              <a:ext uri="{FF2B5EF4-FFF2-40B4-BE49-F238E27FC236}">
                <a16:creationId xmlns:a16="http://schemas.microsoft.com/office/drawing/2014/main" id="{852F5E45-4001-B94A-C7D1-CBAA1081844D}"/>
              </a:ext>
            </a:extLst>
          </p:cNvPr>
          <p:cNvSpPr txBox="1"/>
          <p:nvPr/>
        </p:nvSpPr>
        <p:spPr>
          <a:xfrm>
            <a:off x="1901111" y="3310635"/>
            <a:ext cx="3659906" cy="1908215"/>
          </a:xfrm>
          <a:prstGeom prst="rect">
            <a:avLst/>
          </a:prstGeom>
          <a:noFill/>
        </p:spPr>
        <p:txBody>
          <a:bodyPr wrap="square">
            <a:spAutoFit/>
          </a:bodyPr>
          <a:lstStyle/>
          <a:p>
            <a:pPr marL="285750" indent="-285750">
              <a:spcAft>
                <a:spcPts val="600"/>
              </a:spcAft>
              <a:buFont typeface="Arial" panose="020B0604020202020204" pitchFamily="34" charset="0"/>
              <a:buChar char="•"/>
            </a:pPr>
            <a:r>
              <a:rPr lang="en-US"/>
              <a:t>Vial of lyophilized antigen component</a:t>
            </a:r>
          </a:p>
          <a:p>
            <a:pPr marL="285750" indent="-285750">
              <a:spcAft>
                <a:spcPts val="600"/>
              </a:spcAft>
              <a:buFont typeface="Arial" panose="020B0604020202020204" pitchFamily="34" charset="0"/>
              <a:buChar char="•"/>
            </a:pPr>
            <a:r>
              <a:rPr lang="en-US"/>
              <a:t>Vial of diluent adjuvant suspension component</a:t>
            </a:r>
          </a:p>
          <a:p>
            <a:pPr marL="285750" indent="-285750">
              <a:spcAft>
                <a:spcPts val="600"/>
              </a:spcAft>
              <a:buFont typeface="Arial" panose="020B0604020202020204" pitchFamily="34" charset="0"/>
              <a:buChar char="•"/>
            </a:pPr>
            <a:r>
              <a:rPr lang="en-US"/>
              <a:t>Packaged without syringes or needles</a:t>
            </a:r>
          </a:p>
        </p:txBody>
      </p:sp>
      <p:sp>
        <p:nvSpPr>
          <p:cNvPr id="7" name="TextBox 6">
            <a:extLst>
              <a:ext uri="{FF2B5EF4-FFF2-40B4-BE49-F238E27FC236}">
                <a16:creationId xmlns:a16="http://schemas.microsoft.com/office/drawing/2014/main" id="{8E92381C-ABA7-2AC9-6041-068EB63CF8D1}"/>
              </a:ext>
            </a:extLst>
          </p:cNvPr>
          <p:cNvSpPr txBox="1"/>
          <p:nvPr/>
        </p:nvSpPr>
        <p:spPr>
          <a:xfrm>
            <a:off x="2652511" y="1923511"/>
            <a:ext cx="2003936" cy="338554"/>
          </a:xfrm>
          <a:prstGeom prst="rect">
            <a:avLst/>
          </a:prstGeom>
          <a:noFill/>
        </p:spPr>
        <p:txBody>
          <a:bodyPr wrap="square" anchor="ctr">
            <a:spAutoFit/>
          </a:bodyPr>
          <a:lstStyle/>
          <a:p>
            <a:pPr algn="ctr"/>
            <a:r>
              <a:rPr lang="en-US" sz="1600" b="1"/>
              <a:t>Supplied in 2 vials</a:t>
            </a:r>
          </a:p>
        </p:txBody>
      </p:sp>
      <p:sp>
        <p:nvSpPr>
          <p:cNvPr id="8" name="TextBox 7">
            <a:extLst>
              <a:ext uri="{FF2B5EF4-FFF2-40B4-BE49-F238E27FC236}">
                <a16:creationId xmlns:a16="http://schemas.microsoft.com/office/drawing/2014/main" id="{842B85ED-AFAB-E9E4-05BC-1FBA7E8E6FB7}"/>
              </a:ext>
            </a:extLst>
          </p:cNvPr>
          <p:cNvSpPr txBox="1"/>
          <p:nvPr/>
        </p:nvSpPr>
        <p:spPr>
          <a:xfrm>
            <a:off x="2359896" y="1250105"/>
            <a:ext cx="2651760" cy="523220"/>
          </a:xfrm>
          <a:prstGeom prst="rect">
            <a:avLst/>
          </a:prstGeom>
          <a:solidFill>
            <a:schemeClr val="accent4"/>
          </a:solidFill>
        </p:spPr>
        <p:txBody>
          <a:bodyPr wrap="square">
            <a:spAutoFit/>
          </a:bodyPr>
          <a:lstStyle/>
          <a:p>
            <a:pPr algn="ctr"/>
            <a:r>
              <a:rPr lang="en-US" sz="2800" b="1">
                <a:solidFill>
                  <a:schemeClr val="bg1"/>
                </a:solidFill>
              </a:rPr>
              <a:t>GSK/</a:t>
            </a:r>
            <a:r>
              <a:rPr lang="en-US" sz="2800" b="1" err="1">
                <a:solidFill>
                  <a:schemeClr val="bg1"/>
                </a:solidFill>
              </a:rPr>
              <a:t>Arexvy</a:t>
            </a:r>
            <a:endParaRPr lang="en-US" sz="1200" b="1">
              <a:solidFill>
                <a:schemeClr val="bg1"/>
              </a:solidFill>
            </a:endParaRPr>
          </a:p>
        </p:txBody>
      </p:sp>
      <p:sp>
        <p:nvSpPr>
          <p:cNvPr id="10" name="TextBox 9">
            <a:extLst>
              <a:ext uri="{FF2B5EF4-FFF2-40B4-BE49-F238E27FC236}">
                <a16:creationId xmlns:a16="http://schemas.microsoft.com/office/drawing/2014/main" id="{F09304F6-A1F5-EA95-4717-8580E633A8F3}"/>
              </a:ext>
            </a:extLst>
          </p:cNvPr>
          <p:cNvSpPr txBox="1"/>
          <p:nvPr/>
        </p:nvSpPr>
        <p:spPr>
          <a:xfrm>
            <a:off x="7241718" y="3310635"/>
            <a:ext cx="3384188" cy="1631216"/>
          </a:xfrm>
          <a:prstGeom prst="rect">
            <a:avLst/>
          </a:prstGeom>
          <a:noFill/>
        </p:spPr>
        <p:txBody>
          <a:bodyPr wrap="square">
            <a:spAutoFit/>
          </a:bodyPr>
          <a:lstStyle/>
          <a:p>
            <a:pPr marL="285750" indent="-285750">
              <a:spcAft>
                <a:spcPts val="600"/>
              </a:spcAft>
              <a:buFont typeface="Arial" panose="020B0604020202020204" pitchFamily="34" charset="0"/>
              <a:buChar char="•"/>
            </a:pPr>
            <a:r>
              <a:rPr lang="en-US"/>
              <a:t>Vial of lyophilized antigen component</a:t>
            </a:r>
          </a:p>
          <a:p>
            <a:pPr marL="285750" indent="-285750">
              <a:spcAft>
                <a:spcPts val="600"/>
              </a:spcAft>
              <a:buFont typeface="Arial" panose="020B0604020202020204" pitchFamily="34" charset="0"/>
              <a:buChar char="•"/>
            </a:pPr>
            <a:r>
              <a:rPr lang="en-US"/>
              <a:t>Syringe of sterile water diluent component</a:t>
            </a:r>
          </a:p>
          <a:p>
            <a:pPr marL="285750" indent="-285750">
              <a:spcAft>
                <a:spcPts val="600"/>
              </a:spcAft>
              <a:buFont typeface="Arial" panose="020B0604020202020204" pitchFamily="34" charset="0"/>
              <a:buChar char="•"/>
            </a:pPr>
            <a:r>
              <a:rPr lang="en-US"/>
              <a:t>Vial adapter</a:t>
            </a:r>
          </a:p>
        </p:txBody>
      </p:sp>
      <p:sp>
        <p:nvSpPr>
          <p:cNvPr id="12" name="TextBox 11">
            <a:extLst>
              <a:ext uri="{FF2B5EF4-FFF2-40B4-BE49-F238E27FC236}">
                <a16:creationId xmlns:a16="http://schemas.microsoft.com/office/drawing/2014/main" id="{46764ABE-05EE-EF6B-ED38-774E96AFBA0A}"/>
              </a:ext>
            </a:extLst>
          </p:cNvPr>
          <p:cNvSpPr txBox="1"/>
          <p:nvPr/>
        </p:nvSpPr>
        <p:spPr>
          <a:xfrm>
            <a:off x="7634542" y="1869145"/>
            <a:ext cx="2789828" cy="338554"/>
          </a:xfrm>
          <a:prstGeom prst="rect">
            <a:avLst/>
          </a:prstGeom>
          <a:noFill/>
        </p:spPr>
        <p:txBody>
          <a:bodyPr wrap="square">
            <a:spAutoFit/>
          </a:bodyPr>
          <a:lstStyle/>
          <a:p>
            <a:pPr algn="ctr"/>
            <a:r>
              <a:rPr lang="en-US" sz="1600" b="1"/>
              <a:t>Supplied in 3-component kit</a:t>
            </a:r>
          </a:p>
        </p:txBody>
      </p:sp>
      <p:sp>
        <p:nvSpPr>
          <p:cNvPr id="17" name="TextBox 16">
            <a:extLst>
              <a:ext uri="{FF2B5EF4-FFF2-40B4-BE49-F238E27FC236}">
                <a16:creationId xmlns:a16="http://schemas.microsoft.com/office/drawing/2014/main" id="{D51B1E95-218B-2EA4-77B8-C7BB19D54827}"/>
              </a:ext>
            </a:extLst>
          </p:cNvPr>
          <p:cNvSpPr txBox="1"/>
          <p:nvPr/>
        </p:nvSpPr>
        <p:spPr>
          <a:xfrm>
            <a:off x="7780668" y="1271390"/>
            <a:ext cx="2651760" cy="523220"/>
          </a:xfrm>
          <a:prstGeom prst="rect">
            <a:avLst/>
          </a:prstGeom>
          <a:solidFill>
            <a:schemeClr val="accent1"/>
          </a:solidFill>
        </p:spPr>
        <p:txBody>
          <a:bodyPr wrap="square">
            <a:spAutoFit/>
          </a:bodyPr>
          <a:lstStyle/>
          <a:p>
            <a:pPr algn="ctr"/>
            <a:r>
              <a:rPr lang="en-US" sz="2800" b="1">
                <a:solidFill>
                  <a:schemeClr val="bg1"/>
                </a:solidFill>
              </a:rPr>
              <a:t>Pfizer/</a:t>
            </a:r>
            <a:r>
              <a:rPr lang="en-US" sz="2800" b="1" err="1">
                <a:solidFill>
                  <a:schemeClr val="bg1"/>
                </a:solidFill>
              </a:rPr>
              <a:t>Abrysvo</a:t>
            </a:r>
            <a:endParaRPr lang="en-US" sz="2800" b="1">
              <a:solidFill>
                <a:schemeClr val="bg1"/>
              </a:solidFill>
            </a:endParaRPr>
          </a:p>
        </p:txBody>
      </p:sp>
      <p:sp>
        <p:nvSpPr>
          <p:cNvPr id="28" name="TextBox 27">
            <a:extLst>
              <a:ext uri="{FF2B5EF4-FFF2-40B4-BE49-F238E27FC236}">
                <a16:creationId xmlns:a16="http://schemas.microsoft.com/office/drawing/2014/main" id="{1735DAA6-B5A0-3D9E-17AA-7FB699FF41BF}"/>
              </a:ext>
            </a:extLst>
          </p:cNvPr>
          <p:cNvSpPr txBox="1"/>
          <p:nvPr/>
        </p:nvSpPr>
        <p:spPr>
          <a:xfrm>
            <a:off x="1515080" y="5996211"/>
            <a:ext cx="7591468" cy="738664"/>
          </a:xfrm>
          <a:prstGeom prst="rect">
            <a:avLst/>
          </a:prstGeom>
          <a:noFill/>
          <a:ln>
            <a:noFill/>
          </a:ln>
        </p:spPr>
        <p:txBody>
          <a:bodyPr wrap="square">
            <a:spAutoFit/>
          </a:bodyPr>
          <a:lstStyle/>
          <a:p>
            <a:r>
              <a:rPr lang="en-US" sz="1400"/>
              <a:t>US Food and Drug Administration Package Inserts:</a:t>
            </a:r>
          </a:p>
          <a:p>
            <a:pPr marL="171450" indent="-171450">
              <a:buFont typeface="Arial" panose="020B0604020202020204" pitchFamily="34" charset="0"/>
              <a:buChar char="•"/>
            </a:pPr>
            <a:r>
              <a:rPr lang="en-US" sz="1400"/>
              <a:t>GSK: </a:t>
            </a:r>
            <a:r>
              <a:rPr lang="en-US" sz="1400">
                <a:hlinkClick r:id="rId5"/>
              </a:rPr>
              <a:t>https://www.fda.gov/media/167805/download</a:t>
            </a:r>
            <a:r>
              <a:rPr lang="en-US" sz="1400"/>
              <a:t>  </a:t>
            </a:r>
          </a:p>
          <a:p>
            <a:pPr marL="171450" indent="-171450">
              <a:buFont typeface="Arial" panose="020B0604020202020204" pitchFamily="34" charset="0"/>
              <a:buChar char="•"/>
            </a:pPr>
            <a:r>
              <a:rPr lang="en-US" sz="1400"/>
              <a:t>Pfizer: </a:t>
            </a:r>
            <a:r>
              <a:rPr lang="en-US" sz="1400">
                <a:hlinkClick r:id="rId6"/>
              </a:rPr>
              <a:t>https://www.fda.gov/media/168889/download</a:t>
            </a:r>
            <a:r>
              <a:rPr lang="en-US" sz="1400"/>
              <a:t> </a:t>
            </a:r>
          </a:p>
        </p:txBody>
      </p:sp>
      <p:pic>
        <p:nvPicPr>
          <p:cNvPr id="21" name="Picture 2">
            <a:extLst>
              <a:ext uri="{FF2B5EF4-FFF2-40B4-BE49-F238E27FC236}">
                <a16:creationId xmlns:a16="http://schemas.microsoft.com/office/drawing/2014/main" id="{70FB7C9A-C381-E142-7BD8-E97027C35A6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8556721" y="2579428"/>
            <a:ext cx="380327" cy="457200"/>
          </a:xfrm>
          <a:prstGeom prst="rect">
            <a:avLst/>
          </a:prstGeom>
        </p:spPr>
      </p:pic>
      <p:pic>
        <p:nvPicPr>
          <p:cNvPr id="22" name="Picture 21">
            <a:extLst>
              <a:ext uri="{FF2B5EF4-FFF2-40B4-BE49-F238E27FC236}">
                <a16:creationId xmlns:a16="http://schemas.microsoft.com/office/drawing/2014/main" id="{F765CCD1-FCEC-91D6-02B5-4F97E72B2F45}"/>
              </a:ext>
            </a:extLst>
          </p:cNvPr>
          <p:cNvPicPr>
            <a:picLocks noChangeAspect="1"/>
          </p:cNvPicPr>
          <p:nvPr/>
        </p:nvPicPr>
        <p:blipFill>
          <a:blip r:embed="rId9">
            <a:duotone>
              <a:schemeClr val="accent1">
                <a:shade val="45000"/>
                <a:satMod val="135000"/>
              </a:schemeClr>
              <a:prstClr val="white"/>
            </a:duotone>
          </a:blip>
          <a:stretch>
            <a:fillRect/>
          </a:stretch>
        </p:blipFill>
        <p:spPr>
          <a:xfrm>
            <a:off x="8618502" y="2346233"/>
            <a:ext cx="256764" cy="274320"/>
          </a:xfrm>
          <a:prstGeom prst="rect">
            <a:avLst/>
          </a:prstGeom>
        </p:spPr>
      </p:pic>
      <p:sp>
        <p:nvSpPr>
          <p:cNvPr id="24" name="Footer Placeholder 2">
            <a:extLst>
              <a:ext uri="{FF2B5EF4-FFF2-40B4-BE49-F238E27FC236}">
                <a16:creationId xmlns:a16="http://schemas.microsoft.com/office/drawing/2014/main" id="{2BD2F1E3-0E2F-B36C-5EFB-834490AF2FAA}"/>
              </a:ext>
            </a:extLst>
          </p:cNvPr>
          <p:cNvSpPr>
            <a:spLocks noGrp="1"/>
          </p:cNvSpPr>
          <p:nvPr>
            <p:ph type="ftr" sz="quarter" idx="3"/>
          </p:nvPr>
        </p:nvSpPr>
        <p:spPr>
          <a:xfrm>
            <a:off x="6583682" y="6569602"/>
            <a:ext cx="5371353" cy="207716"/>
          </a:xfrm>
        </p:spPr>
        <p:txBody>
          <a:bodyPr/>
          <a:lstStyle/>
          <a:p>
            <a:pPr lvl="0">
              <a:defRPr/>
            </a:pPr>
            <a:r>
              <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rPr>
              <a:t>Original slide developed by US Centers for Disease Control and Prevention, </a:t>
            </a:r>
            <a:r>
              <a:rPr lang="en-US" dirty="0">
                <a:solidFill>
                  <a:srgbClr val="000000">
                    <a:tint val="75000"/>
                  </a:srgbClr>
                </a:solidFill>
              </a:rPr>
              <a:t>WHO, </a:t>
            </a:r>
            <a:r>
              <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rPr>
              <a:t>and PATH. Last updated: </a:t>
            </a:r>
            <a:r>
              <a:rPr lang="en-US" dirty="0">
                <a:solidFill>
                  <a:srgbClr val="000000">
                    <a:tint val="75000"/>
                  </a:srgbClr>
                </a:solidFill>
              </a:rPr>
              <a:t>April</a:t>
            </a:r>
            <a:r>
              <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rPr>
              <a:t> 2024</a:t>
            </a:r>
          </a:p>
        </p:txBody>
      </p:sp>
      <p:pic>
        <p:nvPicPr>
          <p:cNvPr id="27" name="Picture 2">
            <a:extLst>
              <a:ext uri="{FF2B5EF4-FFF2-40B4-BE49-F238E27FC236}">
                <a16:creationId xmlns:a16="http://schemas.microsoft.com/office/drawing/2014/main" id="{940C578A-756E-4C92-00C6-CEBBBF7FCF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3142356" y="2571545"/>
            <a:ext cx="380327" cy="457200"/>
          </a:xfrm>
          <a:prstGeom prst="rect">
            <a:avLst/>
          </a:prstGeom>
        </p:spPr>
      </p:pic>
      <p:pic>
        <p:nvPicPr>
          <p:cNvPr id="32" name="Picture 31" descr="A blue object with a black background&#10;&#10;Description automatically generated">
            <a:extLst>
              <a:ext uri="{FF2B5EF4-FFF2-40B4-BE49-F238E27FC236}">
                <a16:creationId xmlns:a16="http://schemas.microsoft.com/office/drawing/2014/main" id="{1F308D53-D6BF-2024-D3EF-8A7EED10D5E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045035" y="2412643"/>
            <a:ext cx="384656" cy="573831"/>
          </a:xfrm>
          <a:prstGeom prst="rect">
            <a:avLst/>
          </a:prstGeom>
        </p:spPr>
      </p:pic>
      <p:sp>
        <p:nvSpPr>
          <p:cNvPr id="6" name="TextBox 5">
            <a:extLst>
              <a:ext uri="{FF2B5EF4-FFF2-40B4-BE49-F238E27FC236}">
                <a16:creationId xmlns:a16="http://schemas.microsoft.com/office/drawing/2014/main" id="{F1536CB2-3E6D-75A9-E086-A9D29EF45DA1}"/>
              </a:ext>
            </a:extLst>
          </p:cNvPr>
          <p:cNvSpPr txBox="1"/>
          <p:nvPr/>
        </p:nvSpPr>
        <p:spPr>
          <a:xfrm>
            <a:off x="3522683" y="5683834"/>
            <a:ext cx="6097772" cy="369332"/>
          </a:xfrm>
          <a:prstGeom prst="rect">
            <a:avLst/>
          </a:prstGeom>
          <a:noFill/>
        </p:spPr>
        <p:txBody>
          <a:bodyPr wrap="square">
            <a:spAutoFit/>
          </a:bodyPr>
          <a:lstStyle/>
          <a:p>
            <a:r>
              <a:rPr lang="en-US" sz="1800" b="1"/>
              <a:t>Different countries will have different package inserts.</a:t>
            </a:r>
            <a:endParaRPr lang="en-US"/>
          </a:p>
        </p:txBody>
      </p:sp>
    </p:spTree>
    <p:extLst>
      <p:ext uri="{BB962C8B-B14F-4D97-AF65-F5344CB8AC3E}">
        <p14:creationId xmlns:p14="http://schemas.microsoft.com/office/powerpoint/2010/main" val="17290966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2">
            <a:extLst>
              <a:ext uri="{FF2B5EF4-FFF2-40B4-BE49-F238E27FC236}">
                <a16:creationId xmlns:a16="http://schemas.microsoft.com/office/drawing/2014/main" id="{6824298A-8635-32DA-C1F8-D96C9D56ACC4}"/>
              </a:ext>
            </a:extLst>
          </p:cNvPr>
          <p:cNvSpPr txBox="1">
            <a:spLocks/>
          </p:cNvSpPr>
          <p:nvPr/>
        </p:nvSpPr>
        <p:spPr>
          <a:xfrm>
            <a:off x="1197385" y="1028700"/>
            <a:ext cx="5044389" cy="52179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000" kern="1200">
                <a:solidFill>
                  <a:schemeClr val="tx1"/>
                </a:solidFill>
                <a:latin typeface="Corbel" panose="020B0503020204020204" pitchFamily="34" charset="0"/>
                <a:ea typeface="+mn-ea"/>
                <a:cs typeface="+mn-cs"/>
              </a:defRPr>
            </a:lvl1pPr>
            <a:lvl2pPr marL="6858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Corbel" panose="020B0503020204020204" pitchFamily="34" charset="0"/>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1600" kern="1200">
                <a:solidFill>
                  <a:schemeClr val="tx1"/>
                </a:solidFill>
                <a:latin typeface="Corbel" panose="020B0503020204020204" pitchFamily="34" charset="0"/>
                <a:ea typeface="+mn-ea"/>
                <a:cs typeface="+mn-cs"/>
              </a:defRPr>
            </a:lvl3pPr>
            <a:lvl4pPr marL="1600200" indent="-228600" algn="l" defTabSz="914400" rtl="0" eaLnBrk="1" latinLnBrk="0" hangingPunct="1">
              <a:lnSpc>
                <a:spcPct val="90000"/>
              </a:lnSpc>
              <a:spcBef>
                <a:spcPts val="500"/>
              </a:spcBef>
              <a:buClr>
                <a:schemeClr val="accent5"/>
              </a:buClr>
              <a:buFont typeface="Arial" panose="020B0604020202020204" pitchFamily="34" charset="0"/>
              <a:buChar char="•"/>
              <a:defRPr sz="1600" b="0" i="0" kern="1200">
                <a:solidFill>
                  <a:schemeClr val="tx1"/>
                </a:solidFill>
                <a:latin typeface="Corbel" panose="020B0503020204020204" pitchFamily="34" charset="0"/>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lumMod val="50000"/>
                    <a:lumOff val="50000"/>
                  </a:schemeClr>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kumimoji="0" lang="en-US" sz="2400" b="1" i="0" u="none" strike="noStrike" kern="1200" cap="none" spc="0" normalizeH="0" baseline="0" noProof="0" dirty="0">
                <a:ln>
                  <a:noFill/>
                </a:ln>
                <a:solidFill>
                  <a:srgbClr val="672572"/>
                </a:solidFill>
                <a:effectLst/>
                <a:uLnTx/>
                <a:uFillTx/>
                <a:latin typeface="Corbel" panose="020B0503020204020204" pitchFamily="34" charset="0"/>
                <a:ea typeface="+mj-ea"/>
                <a:cs typeface="+mj-cs"/>
              </a:rPr>
              <a:t>Vaccination coadministration</a:t>
            </a:r>
            <a:endParaRPr lang="en-US" sz="2200" dirty="0">
              <a:latin typeface="+mn-lt"/>
            </a:endParaRPr>
          </a:p>
          <a:p>
            <a:r>
              <a:rPr lang="en-US" sz="2200" dirty="0">
                <a:latin typeface="+mn-lt"/>
              </a:rPr>
              <a:t>Same day administration of RSV vaccine with influenza vaccine have generally demonstrated a non-inferior immune response compared with administration on separate days.</a:t>
            </a:r>
          </a:p>
          <a:p>
            <a:r>
              <a:rPr lang="en-US" sz="2200" dirty="0">
                <a:latin typeface="+mn-lt"/>
              </a:rPr>
              <a:t>L</a:t>
            </a:r>
            <a:r>
              <a:rPr lang="en-US" sz="2200" dirty="0">
                <a:effectLst/>
                <a:latin typeface="+mn-lt"/>
              </a:rPr>
              <a:t>imited data are available on RSV </a:t>
            </a:r>
            <a:r>
              <a:rPr lang="en-US" sz="2200" dirty="0">
                <a:latin typeface="+mn-lt"/>
              </a:rPr>
              <a:t>vaccine c</a:t>
            </a:r>
            <a:r>
              <a:rPr lang="en-US" sz="2200" dirty="0">
                <a:effectLst/>
                <a:latin typeface="+mn-lt"/>
              </a:rPr>
              <a:t>oadministration with other vaccines commonly recommended for </a:t>
            </a:r>
            <a:r>
              <a:rPr lang="en-US" sz="2200">
                <a:effectLst/>
                <a:latin typeface="+mn-lt"/>
              </a:rPr>
              <a:t>older adults.</a:t>
            </a:r>
            <a:endParaRPr lang="en-US" sz="2200" dirty="0">
              <a:effectLst/>
              <a:latin typeface="+mn-lt"/>
            </a:endParaRPr>
          </a:p>
          <a:p>
            <a:r>
              <a:rPr lang="en-US" sz="2200" dirty="0">
                <a:effectLst/>
                <a:latin typeface="+mn-lt"/>
              </a:rPr>
              <a:t>Several countries have issued differing recommendations on coadministration of RSV vaccines with other vaccines.</a:t>
            </a:r>
          </a:p>
          <a:p>
            <a:endParaRPr lang="en-US" sz="2200" dirty="0">
              <a:latin typeface="+mn-lt"/>
            </a:endParaRPr>
          </a:p>
          <a:p>
            <a:pPr marL="0" indent="0">
              <a:buNone/>
            </a:pPr>
            <a:endParaRPr lang="en-US" sz="2200" dirty="0">
              <a:effectLst/>
              <a:highlight>
                <a:srgbClr val="FFFF00"/>
              </a:highlight>
              <a:latin typeface="+mn-lt"/>
            </a:endParaRPr>
          </a:p>
        </p:txBody>
      </p:sp>
      <p:sp>
        <p:nvSpPr>
          <p:cNvPr id="5" name="TextBox 4">
            <a:extLst>
              <a:ext uri="{FF2B5EF4-FFF2-40B4-BE49-F238E27FC236}">
                <a16:creationId xmlns:a16="http://schemas.microsoft.com/office/drawing/2014/main" id="{4C0D336C-9AAE-232C-6439-1E1E44438E44}"/>
              </a:ext>
            </a:extLst>
          </p:cNvPr>
          <p:cNvSpPr txBox="1"/>
          <p:nvPr/>
        </p:nvSpPr>
        <p:spPr>
          <a:xfrm>
            <a:off x="882005" y="6511669"/>
            <a:ext cx="6097604" cy="246221"/>
          </a:xfrm>
          <a:prstGeom prst="rect">
            <a:avLst/>
          </a:prstGeom>
          <a:noFill/>
        </p:spPr>
        <p:txBody>
          <a:bodyPr wrap="square">
            <a:spAutoFit/>
          </a:bodyPr>
          <a:lstStyle/>
          <a:p>
            <a:r>
              <a:rPr lang="en-US" sz="1000" b="1" dirty="0"/>
              <a:t>Reference</a:t>
            </a:r>
            <a:r>
              <a:rPr lang="en-US" sz="1000" b="1" dirty="0">
                <a:hlinkClick r:id="rId3"/>
              </a:rPr>
              <a:t>: </a:t>
            </a:r>
            <a:r>
              <a:rPr lang="en-US" sz="1000" dirty="0">
                <a:hlinkClick r:id="rId3"/>
              </a:rPr>
              <a:t>Melgar M, et al. </a:t>
            </a:r>
            <a:r>
              <a:rPr lang="en-US" sz="1000" i="1" dirty="0">
                <a:hlinkClick r:id="rId3"/>
              </a:rPr>
              <a:t>MMWR </a:t>
            </a:r>
            <a:r>
              <a:rPr lang="en-US" sz="1000" i="1" dirty="0" err="1">
                <a:hlinkClick r:id="rId3"/>
              </a:rPr>
              <a:t>Morb</a:t>
            </a:r>
            <a:r>
              <a:rPr lang="en-US" sz="1000" i="1" dirty="0">
                <a:hlinkClick r:id="rId3"/>
              </a:rPr>
              <a:t> Mortal </a:t>
            </a:r>
            <a:r>
              <a:rPr lang="en-US" sz="1000" i="1" dirty="0" err="1">
                <a:hlinkClick r:id="rId3"/>
              </a:rPr>
              <a:t>Wkly</a:t>
            </a:r>
            <a:r>
              <a:rPr lang="en-US" sz="1000" i="1" dirty="0">
                <a:hlinkClick r:id="rId3"/>
              </a:rPr>
              <a:t> Rep </a:t>
            </a:r>
            <a:r>
              <a:rPr lang="en-US" sz="1000" dirty="0">
                <a:hlinkClick r:id="rId3"/>
              </a:rPr>
              <a:t>2023;72. </a:t>
            </a:r>
            <a:endParaRPr lang="en-US" sz="1000" dirty="0"/>
          </a:p>
        </p:txBody>
      </p:sp>
      <p:sp>
        <p:nvSpPr>
          <p:cNvPr id="4" name="Footer Placeholder 2">
            <a:extLst>
              <a:ext uri="{FF2B5EF4-FFF2-40B4-BE49-F238E27FC236}">
                <a16:creationId xmlns:a16="http://schemas.microsoft.com/office/drawing/2014/main" id="{DCC2C150-3796-D071-DAC2-7297C5B35DC7}"/>
              </a:ext>
            </a:extLst>
          </p:cNvPr>
          <p:cNvSpPr>
            <a:spLocks noGrp="1"/>
          </p:cNvSpPr>
          <p:nvPr>
            <p:ph type="ftr" sz="quarter" idx="3"/>
          </p:nvPr>
        </p:nvSpPr>
        <p:spPr>
          <a:xfrm>
            <a:off x="6583682" y="6569602"/>
            <a:ext cx="5371353" cy="207716"/>
          </a:xfrm>
        </p:spPr>
        <p:txBody>
          <a:bodyPr/>
          <a:lstStyle/>
          <a:p>
            <a:pPr lvl="0">
              <a:defRPr/>
            </a:pPr>
            <a:r>
              <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rPr>
              <a:t>Original slide developed by US Centers for Disease Control and Prevention, </a:t>
            </a:r>
            <a:r>
              <a:rPr lang="en-US" dirty="0">
                <a:solidFill>
                  <a:srgbClr val="000000">
                    <a:tint val="75000"/>
                  </a:srgbClr>
                </a:solidFill>
              </a:rPr>
              <a:t>WHO, </a:t>
            </a:r>
            <a:r>
              <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rPr>
              <a:t>and PATH. Last updated: </a:t>
            </a:r>
            <a:r>
              <a:rPr lang="en-US" dirty="0">
                <a:solidFill>
                  <a:srgbClr val="000000">
                    <a:tint val="75000"/>
                  </a:srgbClr>
                </a:solidFill>
              </a:rPr>
              <a:t>April</a:t>
            </a:r>
            <a:r>
              <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rPr>
              <a:t> 2024</a:t>
            </a:r>
          </a:p>
        </p:txBody>
      </p:sp>
      <p:sp>
        <p:nvSpPr>
          <p:cNvPr id="3" name="Content Placeholder 2">
            <a:extLst>
              <a:ext uri="{FF2B5EF4-FFF2-40B4-BE49-F238E27FC236}">
                <a16:creationId xmlns:a16="http://schemas.microsoft.com/office/drawing/2014/main" id="{EC91AF73-26D3-9848-8017-38C1BABBE41F}"/>
              </a:ext>
            </a:extLst>
          </p:cNvPr>
          <p:cNvSpPr txBox="1">
            <a:spLocks/>
          </p:cNvSpPr>
          <p:nvPr/>
        </p:nvSpPr>
        <p:spPr>
          <a:xfrm>
            <a:off x="6695491" y="1000909"/>
            <a:ext cx="5044389" cy="52179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000" kern="1200">
                <a:solidFill>
                  <a:schemeClr val="tx1"/>
                </a:solidFill>
                <a:latin typeface="Corbel" panose="020B0503020204020204" pitchFamily="34" charset="0"/>
                <a:ea typeface="+mn-ea"/>
                <a:cs typeface="+mn-cs"/>
              </a:defRPr>
            </a:lvl1pPr>
            <a:lvl2pPr marL="6858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Corbel" panose="020B0503020204020204" pitchFamily="34" charset="0"/>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1600" kern="1200">
                <a:solidFill>
                  <a:schemeClr val="tx1"/>
                </a:solidFill>
                <a:latin typeface="Corbel" panose="020B0503020204020204" pitchFamily="34" charset="0"/>
                <a:ea typeface="+mn-ea"/>
                <a:cs typeface="+mn-cs"/>
              </a:defRPr>
            </a:lvl3pPr>
            <a:lvl4pPr marL="1600200" indent="-228600" algn="l" defTabSz="914400" rtl="0" eaLnBrk="1" latinLnBrk="0" hangingPunct="1">
              <a:lnSpc>
                <a:spcPct val="90000"/>
              </a:lnSpc>
              <a:spcBef>
                <a:spcPts val="500"/>
              </a:spcBef>
              <a:buClr>
                <a:schemeClr val="accent5"/>
              </a:buClr>
              <a:buFont typeface="Arial" panose="020B0604020202020204" pitchFamily="34" charset="0"/>
              <a:buChar char="•"/>
              <a:defRPr sz="1600" b="0" i="0" kern="1200">
                <a:solidFill>
                  <a:schemeClr val="tx1"/>
                </a:solidFill>
                <a:latin typeface="Corbel" panose="020B0503020204020204" pitchFamily="34" charset="0"/>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lumMod val="50000"/>
                    <a:lumOff val="50000"/>
                  </a:schemeClr>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kumimoji="0" lang="en-US" sz="2400" b="1" i="0" u="none" strike="noStrike" kern="1200" cap="none" spc="0" normalizeH="0" baseline="0" noProof="0" dirty="0">
                <a:ln>
                  <a:noFill/>
                </a:ln>
                <a:solidFill>
                  <a:srgbClr val="672572"/>
                </a:solidFill>
                <a:effectLst/>
                <a:uLnTx/>
                <a:uFillTx/>
                <a:latin typeface="Corbel" panose="020B0503020204020204" pitchFamily="34" charset="0"/>
                <a:ea typeface="+mj-ea"/>
                <a:cs typeface="+mj-cs"/>
              </a:rPr>
              <a:t>Vaccination timing</a:t>
            </a:r>
            <a:endParaRPr lang="en-US" sz="2200" dirty="0"/>
          </a:p>
          <a:p>
            <a:r>
              <a:rPr lang="en-US" sz="2200" dirty="0"/>
              <a:t>Adult RSV vaccines provide protection for at least 2 seasons,</a:t>
            </a:r>
            <a:r>
              <a:rPr lang="en-US" sz="2200" baseline="30000" dirty="0"/>
              <a:t>1</a:t>
            </a:r>
            <a:r>
              <a:rPr lang="en-US" sz="2200" dirty="0"/>
              <a:t> enabling more flexible vaccination timing. </a:t>
            </a:r>
          </a:p>
          <a:p>
            <a:pPr marL="457200" lvl="1" indent="0">
              <a:buNone/>
            </a:pPr>
            <a:r>
              <a:rPr lang="en-US" sz="2000" b="1" dirty="0"/>
              <a:t>Example:</a:t>
            </a:r>
            <a:r>
              <a:rPr lang="en-US" sz="2000" dirty="0"/>
              <a:t> US recommendations</a:t>
            </a:r>
          </a:p>
          <a:p>
            <a:pPr lvl="1"/>
            <a:r>
              <a:rPr lang="en-US" sz="2000" dirty="0"/>
              <a:t>RSV vaccine should optimally be administered just before the start of the RSV season, in settings with defined seasonal peaks. </a:t>
            </a:r>
          </a:p>
          <a:p>
            <a:pPr lvl="1"/>
            <a:r>
              <a:rPr lang="en-US" sz="2000" dirty="0"/>
              <a:t>Vaccination may be offered throughout the year to eligible adults who remain unvaccinated.</a:t>
            </a:r>
          </a:p>
        </p:txBody>
      </p:sp>
      <p:cxnSp>
        <p:nvCxnSpPr>
          <p:cNvPr id="7" name="Straight Connector 6">
            <a:extLst>
              <a:ext uri="{FF2B5EF4-FFF2-40B4-BE49-F238E27FC236}">
                <a16:creationId xmlns:a16="http://schemas.microsoft.com/office/drawing/2014/main" id="{BD67B2D5-2783-CF00-AD00-FE03BFF50E9A}"/>
              </a:ext>
            </a:extLst>
          </p:cNvPr>
          <p:cNvCxnSpPr/>
          <p:nvPr/>
        </p:nvCxnSpPr>
        <p:spPr>
          <a:xfrm>
            <a:off x="6400800" y="1000909"/>
            <a:ext cx="0" cy="5217988"/>
          </a:xfrm>
          <a:prstGeom prst="line">
            <a:avLst/>
          </a:prstGeom>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41509038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6287E-E3DD-1D43-0346-1B07372E082F}"/>
              </a:ext>
            </a:extLst>
          </p:cNvPr>
          <p:cNvSpPr>
            <a:spLocks noGrp="1"/>
          </p:cNvSpPr>
          <p:nvPr>
            <p:ph type="title"/>
          </p:nvPr>
        </p:nvSpPr>
        <p:spPr/>
        <p:txBody>
          <a:bodyPr/>
          <a:lstStyle/>
          <a:p>
            <a:r>
              <a:rPr lang="en-US">
                <a:latin typeface="Corbel"/>
              </a:rPr>
              <a:t>Vaccine delivery considerations</a:t>
            </a:r>
          </a:p>
        </p:txBody>
      </p:sp>
      <p:sp>
        <p:nvSpPr>
          <p:cNvPr id="14" name="Content Placeholder 2">
            <a:extLst>
              <a:ext uri="{FF2B5EF4-FFF2-40B4-BE49-F238E27FC236}">
                <a16:creationId xmlns:a16="http://schemas.microsoft.com/office/drawing/2014/main" id="{C66207D2-D2AA-0D63-E365-1664114E8CBC}"/>
              </a:ext>
            </a:extLst>
          </p:cNvPr>
          <p:cNvSpPr>
            <a:spLocks noGrp="1"/>
          </p:cNvSpPr>
          <p:nvPr>
            <p:ph idx="1"/>
          </p:nvPr>
        </p:nvSpPr>
        <p:spPr>
          <a:xfrm>
            <a:off x="1224280" y="2700804"/>
            <a:ext cx="4706006" cy="2616993"/>
          </a:xfrm>
        </p:spPr>
        <p:txBody>
          <a:bodyPr vert="horz" lIns="91440" tIns="45720" rIns="91440" bIns="45720" rtlCol="0" anchor="t">
            <a:noAutofit/>
          </a:bodyPr>
          <a:lstStyle/>
          <a:p>
            <a:pPr marL="0" indent="0">
              <a:buNone/>
            </a:pPr>
            <a:r>
              <a:rPr lang="en-US" sz="2400">
                <a:solidFill>
                  <a:srgbClr val="000000"/>
                </a:solidFill>
                <a:latin typeface="Corbel"/>
              </a:rPr>
              <a:t>In general, data on care seeking behaviors in older adults are limited globally.</a:t>
            </a:r>
            <a:r>
              <a:rPr lang="en-US" sz="2400" baseline="30000">
                <a:solidFill>
                  <a:srgbClr val="000000"/>
                </a:solidFill>
                <a:latin typeface="Corbel"/>
              </a:rPr>
              <a:t>1,2</a:t>
            </a:r>
            <a:endParaRPr lang="en-US" sz="2400">
              <a:solidFill>
                <a:srgbClr val="000000"/>
              </a:solidFill>
              <a:latin typeface="Corbel"/>
            </a:endParaRPr>
          </a:p>
          <a:p>
            <a:pPr marL="0" indent="0">
              <a:buClr>
                <a:srgbClr val="0092D4"/>
              </a:buClr>
              <a:buNone/>
            </a:pPr>
            <a:r>
              <a:rPr lang="en-US" sz="2400">
                <a:solidFill>
                  <a:srgbClr val="000000"/>
                </a:solidFill>
                <a:latin typeface="Corbel"/>
              </a:rPr>
              <a:t>Older adults typically have lower rates of vaccination compared to other age groups, especially in LMICs.</a:t>
            </a:r>
            <a:r>
              <a:rPr lang="en-US" sz="2400" baseline="30000">
                <a:solidFill>
                  <a:srgbClr val="000000"/>
                </a:solidFill>
                <a:latin typeface="Corbel"/>
              </a:rPr>
              <a:t>3</a:t>
            </a:r>
            <a:endParaRPr lang="en-US" sz="2400">
              <a:solidFill>
                <a:srgbClr val="000000"/>
              </a:solidFill>
              <a:latin typeface="Corbel"/>
            </a:endParaRPr>
          </a:p>
          <a:p>
            <a:pPr>
              <a:buClr>
                <a:srgbClr val="0092D4"/>
              </a:buClr>
            </a:pPr>
            <a:endParaRPr lang="en-US">
              <a:solidFill>
                <a:srgbClr val="000000"/>
              </a:solidFill>
            </a:endParaRPr>
          </a:p>
          <a:p>
            <a:endParaRPr lang="en-US"/>
          </a:p>
        </p:txBody>
      </p:sp>
      <p:sp>
        <p:nvSpPr>
          <p:cNvPr id="4" name="TextBox 3">
            <a:extLst>
              <a:ext uri="{FF2B5EF4-FFF2-40B4-BE49-F238E27FC236}">
                <a16:creationId xmlns:a16="http://schemas.microsoft.com/office/drawing/2014/main" id="{6F4C97F7-E066-CC67-5BBE-E3CE61704C63}"/>
              </a:ext>
            </a:extLst>
          </p:cNvPr>
          <p:cNvSpPr txBox="1"/>
          <p:nvPr/>
        </p:nvSpPr>
        <p:spPr>
          <a:xfrm>
            <a:off x="1224281" y="6027129"/>
            <a:ext cx="10515599" cy="646331"/>
          </a:xfrm>
          <a:prstGeom prst="rect">
            <a:avLst/>
          </a:prstGeom>
          <a:noFill/>
        </p:spPr>
        <p:txBody>
          <a:bodyPr wrap="square">
            <a:spAutoFit/>
          </a:bodyPr>
          <a:lstStyle/>
          <a:p>
            <a:pPr marL="342900" indent="-342900">
              <a:buAutoNum type="arabicPeriod"/>
            </a:pPr>
            <a:r>
              <a:rPr lang="en-US" sz="1200">
                <a:latin typeface="+mj-lt"/>
                <a:hlinkClick r:id="rId3"/>
              </a:rPr>
              <a:t>Teo K, et al. </a:t>
            </a:r>
            <a:r>
              <a:rPr lang="en-US" sz="1200" i="1">
                <a:latin typeface="+mj-lt"/>
                <a:hlinkClick r:id="rId3"/>
              </a:rPr>
              <a:t>Journal of Applied Gerontology</a:t>
            </a:r>
            <a:r>
              <a:rPr lang="en-US" sz="1200">
                <a:latin typeface="+mj-lt"/>
                <a:hlinkClick r:id="rId3"/>
              </a:rPr>
              <a:t>. 41(5); 2022</a:t>
            </a:r>
            <a:r>
              <a:rPr lang="en-US" sz="1200">
                <a:latin typeface="+mj-lt"/>
                <a:hlinkClick r:id="rId4"/>
              </a:rPr>
              <a:t>.</a:t>
            </a:r>
          </a:p>
          <a:p>
            <a:pPr marL="342900" indent="-342900">
              <a:buAutoNum type="arabicPeriod"/>
            </a:pPr>
            <a:r>
              <a:rPr lang="en-US" sz="1200">
                <a:latin typeface="+mj-lt"/>
                <a:hlinkClick r:id="rId4"/>
              </a:rPr>
              <a:t>Roller-</a:t>
            </a:r>
            <a:r>
              <a:rPr lang="en-US" sz="1200" err="1">
                <a:latin typeface="+mj-lt"/>
                <a:hlinkClick r:id="rId4"/>
              </a:rPr>
              <a:t>Wirnsberger</a:t>
            </a:r>
            <a:r>
              <a:rPr lang="en-US" sz="1200">
                <a:latin typeface="+mj-lt"/>
                <a:hlinkClick r:id="rId4"/>
              </a:rPr>
              <a:t> R, et al. </a:t>
            </a:r>
            <a:r>
              <a:rPr lang="en-US" sz="1200" i="1">
                <a:latin typeface="+mj-lt"/>
                <a:hlinkClick r:id="rId4"/>
              </a:rPr>
              <a:t>Aging Clin Exp Res. 2021;</a:t>
            </a:r>
            <a:r>
              <a:rPr lang="en-US" sz="1200">
                <a:latin typeface="+mj-lt"/>
                <a:hlinkClick r:id="rId4"/>
              </a:rPr>
              <a:t>33. </a:t>
            </a:r>
            <a:endParaRPr lang="en-US" sz="1200">
              <a:latin typeface="+mj-lt"/>
            </a:endParaRPr>
          </a:p>
          <a:p>
            <a:pPr marL="342900" indent="-342900">
              <a:buAutoNum type="arabicPeriod"/>
            </a:pPr>
            <a:r>
              <a:rPr lang="en-US" sz="1200" b="0" i="0">
                <a:solidFill>
                  <a:srgbClr val="000000"/>
                </a:solidFill>
                <a:effectLst/>
                <a:latin typeface="+mj-lt"/>
                <a:hlinkClick r:id="rId5"/>
              </a:rPr>
              <a:t>Wong MK, et al. </a:t>
            </a:r>
            <a:r>
              <a:rPr lang="en-US" sz="1200" b="0" i="1">
                <a:solidFill>
                  <a:srgbClr val="000000"/>
                </a:solidFill>
                <a:effectLst/>
                <a:latin typeface="+mj-lt"/>
                <a:hlinkClick r:id="rId5"/>
              </a:rPr>
              <a:t>MMWR </a:t>
            </a:r>
            <a:r>
              <a:rPr lang="en-US" sz="1200" b="0" i="1" err="1">
                <a:solidFill>
                  <a:srgbClr val="000000"/>
                </a:solidFill>
                <a:effectLst/>
                <a:latin typeface="+mj-lt"/>
                <a:hlinkClick r:id="rId5"/>
              </a:rPr>
              <a:t>Morb</a:t>
            </a:r>
            <a:r>
              <a:rPr lang="en-US" sz="1200" b="0" i="1">
                <a:solidFill>
                  <a:srgbClr val="000000"/>
                </a:solidFill>
                <a:effectLst/>
                <a:latin typeface="+mj-lt"/>
                <a:hlinkClick r:id="rId5"/>
              </a:rPr>
              <a:t> Mortal </a:t>
            </a:r>
            <a:r>
              <a:rPr lang="en-US" sz="1200" b="0" i="1" err="1">
                <a:solidFill>
                  <a:srgbClr val="000000"/>
                </a:solidFill>
                <a:effectLst/>
                <a:latin typeface="+mj-lt"/>
                <a:hlinkClick r:id="rId5"/>
              </a:rPr>
              <a:t>Wkly</a:t>
            </a:r>
            <a:r>
              <a:rPr lang="en-US" sz="1200" b="0" i="1">
                <a:solidFill>
                  <a:srgbClr val="000000"/>
                </a:solidFill>
                <a:effectLst/>
                <a:latin typeface="+mj-lt"/>
                <a:hlinkClick r:id="rId5"/>
              </a:rPr>
              <a:t> Rep.</a:t>
            </a:r>
            <a:r>
              <a:rPr lang="en-US" sz="1200" b="0" i="0">
                <a:solidFill>
                  <a:srgbClr val="000000"/>
                </a:solidFill>
                <a:effectLst/>
                <a:latin typeface="+mj-lt"/>
                <a:hlinkClick r:id="rId5"/>
              </a:rPr>
              <a:t> 2023;72. </a:t>
            </a:r>
            <a:endParaRPr lang="en-US" sz="1200">
              <a:latin typeface="+mj-lt"/>
            </a:endParaRPr>
          </a:p>
        </p:txBody>
      </p:sp>
      <p:sp>
        <p:nvSpPr>
          <p:cNvPr id="5" name="Footer Placeholder 2">
            <a:extLst>
              <a:ext uri="{FF2B5EF4-FFF2-40B4-BE49-F238E27FC236}">
                <a16:creationId xmlns:a16="http://schemas.microsoft.com/office/drawing/2014/main" id="{53634263-B6EA-3568-C63D-C23630F758DD}"/>
              </a:ext>
            </a:extLst>
          </p:cNvPr>
          <p:cNvSpPr>
            <a:spLocks noGrp="1"/>
          </p:cNvSpPr>
          <p:nvPr>
            <p:ph type="ftr" sz="quarter" idx="3"/>
          </p:nvPr>
        </p:nvSpPr>
        <p:spPr>
          <a:xfrm>
            <a:off x="6583682" y="6569602"/>
            <a:ext cx="5371353" cy="207716"/>
          </a:xfrm>
        </p:spPr>
        <p:txBody>
          <a:bodyPr/>
          <a:lstStyle/>
          <a:p>
            <a:pPr lvl="0">
              <a:defRPr/>
            </a:pPr>
            <a:r>
              <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rPr>
              <a:t>Original slide developed by US Centers for Disease Control and Prevention, </a:t>
            </a:r>
            <a:r>
              <a:rPr lang="en-US" dirty="0">
                <a:solidFill>
                  <a:srgbClr val="000000">
                    <a:tint val="75000"/>
                  </a:srgbClr>
                </a:solidFill>
              </a:rPr>
              <a:t>WHO, </a:t>
            </a:r>
            <a:r>
              <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rPr>
              <a:t>and PATH. Last updated: </a:t>
            </a:r>
            <a:r>
              <a:rPr lang="en-US" dirty="0">
                <a:solidFill>
                  <a:srgbClr val="000000">
                    <a:tint val="75000"/>
                  </a:srgbClr>
                </a:solidFill>
              </a:rPr>
              <a:t>April</a:t>
            </a:r>
            <a:r>
              <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rPr>
              <a:t> 2024</a:t>
            </a:r>
          </a:p>
        </p:txBody>
      </p:sp>
      <p:sp>
        <p:nvSpPr>
          <p:cNvPr id="8" name="TextBox 7">
            <a:extLst>
              <a:ext uri="{FF2B5EF4-FFF2-40B4-BE49-F238E27FC236}">
                <a16:creationId xmlns:a16="http://schemas.microsoft.com/office/drawing/2014/main" id="{BA1AAD0D-7F64-A541-C2DA-8DF3653CD164}"/>
              </a:ext>
            </a:extLst>
          </p:cNvPr>
          <p:cNvSpPr txBox="1"/>
          <p:nvPr/>
        </p:nvSpPr>
        <p:spPr>
          <a:xfrm>
            <a:off x="6647793" y="2700804"/>
            <a:ext cx="4706006" cy="1569660"/>
          </a:xfrm>
          <a:prstGeom prst="rect">
            <a:avLst/>
          </a:prstGeom>
          <a:noFill/>
        </p:spPr>
        <p:txBody>
          <a:bodyPr wrap="square">
            <a:spAutoFit/>
          </a:bodyPr>
          <a:lstStyle/>
          <a:p>
            <a:pPr>
              <a:buClr>
                <a:srgbClr val="0092D4"/>
              </a:buClr>
            </a:pPr>
            <a:r>
              <a:rPr lang="en-US" sz="2400">
                <a:solidFill>
                  <a:srgbClr val="000000"/>
                </a:solidFill>
                <a:latin typeface="Corbel"/>
              </a:rPr>
              <a:t>For RSV and future vaccines, review of potential platforms for vaccine delivery for older adults should be considered.</a:t>
            </a:r>
          </a:p>
        </p:txBody>
      </p:sp>
      <p:pic>
        <p:nvPicPr>
          <p:cNvPr id="10" name="Picture 9" descr="A green bars on a black background&#10;&#10;Description automatically generated">
            <a:extLst>
              <a:ext uri="{FF2B5EF4-FFF2-40B4-BE49-F238E27FC236}">
                <a16:creationId xmlns:a16="http://schemas.microsoft.com/office/drawing/2014/main" id="{7EDBCAC2-85E2-D82C-1340-C4CB1EAE573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78829" y="1417097"/>
            <a:ext cx="1024751" cy="1177373"/>
          </a:xfrm>
          <a:prstGeom prst="rect">
            <a:avLst/>
          </a:prstGeom>
        </p:spPr>
      </p:pic>
      <p:pic>
        <p:nvPicPr>
          <p:cNvPr id="12" name="Picture 11" descr="A purple and white clipboard with check marks&#10;&#10;Description automatically generated">
            <a:extLst>
              <a:ext uri="{FF2B5EF4-FFF2-40B4-BE49-F238E27FC236}">
                <a16:creationId xmlns:a16="http://schemas.microsoft.com/office/drawing/2014/main" id="{414776CD-117D-E070-3E93-6E2A34AFDC9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88421" y="1443827"/>
            <a:ext cx="1024750" cy="1174713"/>
          </a:xfrm>
          <a:prstGeom prst="rect">
            <a:avLst/>
          </a:prstGeom>
        </p:spPr>
      </p:pic>
      <p:cxnSp>
        <p:nvCxnSpPr>
          <p:cNvPr id="15" name="Straight Connector 14">
            <a:extLst>
              <a:ext uri="{FF2B5EF4-FFF2-40B4-BE49-F238E27FC236}">
                <a16:creationId xmlns:a16="http://schemas.microsoft.com/office/drawing/2014/main" id="{8E1317C8-BABC-07CB-4F7A-06AABF3E758E}"/>
              </a:ext>
            </a:extLst>
          </p:cNvPr>
          <p:cNvCxnSpPr/>
          <p:nvPr/>
        </p:nvCxnSpPr>
        <p:spPr>
          <a:xfrm>
            <a:off x="6235700" y="1181100"/>
            <a:ext cx="0" cy="4212897"/>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42204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6CE11-7A38-4DC5-442A-AB8B761D1A8C}"/>
              </a:ext>
            </a:extLst>
          </p:cNvPr>
          <p:cNvSpPr>
            <a:spLocks noGrp="1"/>
          </p:cNvSpPr>
          <p:nvPr>
            <p:ph type="title"/>
          </p:nvPr>
        </p:nvSpPr>
        <p:spPr>
          <a:xfrm>
            <a:off x="838200" y="1827111"/>
            <a:ext cx="10515600" cy="2852737"/>
          </a:xfrm>
        </p:spPr>
        <p:txBody>
          <a:bodyPr/>
          <a:lstStyle/>
          <a:p>
            <a:r>
              <a:rPr lang="en-US" sz="6500"/>
              <a:t>Vaccine pathway to LMIC markets </a:t>
            </a:r>
          </a:p>
        </p:txBody>
      </p:sp>
    </p:spTree>
    <p:extLst>
      <p:ext uri="{BB962C8B-B14F-4D97-AF65-F5344CB8AC3E}">
        <p14:creationId xmlns:p14="http://schemas.microsoft.com/office/powerpoint/2010/main" val="37025659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1DBB9-5417-6180-F69A-1F7C1FD267D6}"/>
              </a:ext>
            </a:extLst>
          </p:cNvPr>
          <p:cNvSpPr>
            <a:spLocks noGrp="1"/>
          </p:cNvSpPr>
          <p:nvPr>
            <p:ph type="title"/>
          </p:nvPr>
        </p:nvSpPr>
        <p:spPr/>
        <p:txBody>
          <a:bodyPr/>
          <a:lstStyle/>
          <a:p>
            <a:r>
              <a:rPr lang="en-US"/>
              <a:t>Considerations for broadening access to RSV vaccines for older adults</a:t>
            </a:r>
            <a:br>
              <a:rPr lang="en-US"/>
            </a:br>
            <a:endParaRPr lang="en-US"/>
          </a:p>
        </p:txBody>
      </p:sp>
      <p:sp>
        <p:nvSpPr>
          <p:cNvPr id="3" name="Footer Placeholder 2">
            <a:extLst>
              <a:ext uri="{FF2B5EF4-FFF2-40B4-BE49-F238E27FC236}">
                <a16:creationId xmlns:a16="http://schemas.microsoft.com/office/drawing/2014/main" id="{8071BD3E-B5D9-AAC6-7006-1DCA6ACCC58D}"/>
              </a:ext>
            </a:extLst>
          </p:cNvPr>
          <p:cNvSpPr>
            <a:spLocks noGrp="1"/>
          </p:cNvSpPr>
          <p:nvPr>
            <p:ph type="ftr" sz="quarter" idx="3"/>
          </p:nvPr>
        </p:nvSpPr>
        <p:spPr>
          <a:xfrm>
            <a:off x="6583682" y="6569602"/>
            <a:ext cx="5371353" cy="207716"/>
          </a:xfrm>
        </p:spPr>
        <p:txBody>
          <a:bodyPr/>
          <a:lstStyle/>
          <a:p>
            <a:pPr lvl="0">
              <a:defRPr/>
            </a:pPr>
            <a:r>
              <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rPr>
              <a:t>Original slide developed by US Centers for Disease Control and Prevention, </a:t>
            </a:r>
            <a:r>
              <a:rPr lang="en-US" dirty="0">
                <a:solidFill>
                  <a:srgbClr val="000000">
                    <a:tint val="75000"/>
                  </a:srgbClr>
                </a:solidFill>
              </a:rPr>
              <a:t>WHO, </a:t>
            </a:r>
            <a:r>
              <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rPr>
              <a:t>and PATH. Last updated: </a:t>
            </a:r>
            <a:r>
              <a:rPr lang="en-US" dirty="0">
                <a:solidFill>
                  <a:srgbClr val="000000">
                    <a:tint val="75000"/>
                  </a:srgbClr>
                </a:solidFill>
              </a:rPr>
              <a:t>April</a:t>
            </a:r>
            <a:r>
              <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rPr>
              <a:t> 2024</a:t>
            </a:r>
          </a:p>
        </p:txBody>
      </p:sp>
      <p:graphicFrame>
        <p:nvGraphicFramePr>
          <p:cNvPr id="4" name="Table 5">
            <a:extLst>
              <a:ext uri="{FF2B5EF4-FFF2-40B4-BE49-F238E27FC236}">
                <a16:creationId xmlns:a16="http://schemas.microsoft.com/office/drawing/2014/main" id="{C219540D-B865-E47C-D647-84CDBD9CE660}"/>
              </a:ext>
            </a:extLst>
          </p:cNvPr>
          <p:cNvGraphicFramePr>
            <a:graphicFrameLocks noGrp="1"/>
          </p:cNvGraphicFramePr>
          <p:nvPr>
            <p:extLst>
              <p:ext uri="{D42A27DB-BD31-4B8C-83A1-F6EECF244321}">
                <p14:modId xmlns:p14="http://schemas.microsoft.com/office/powerpoint/2010/main" val="2531401059"/>
              </p:ext>
            </p:extLst>
          </p:nvPr>
        </p:nvGraphicFramePr>
        <p:xfrm>
          <a:off x="1224280" y="1532043"/>
          <a:ext cx="10515600" cy="3824120"/>
        </p:xfrm>
        <a:graphic>
          <a:graphicData uri="http://schemas.openxmlformats.org/drawingml/2006/table">
            <a:tbl>
              <a:tblPr firstRow="1" bandRow="1">
                <a:tableStyleId>{2D5ABB26-0587-4C30-8999-92F81FD0307C}</a:tableStyleId>
              </a:tblPr>
              <a:tblGrid>
                <a:gridCol w="3056775">
                  <a:extLst>
                    <a:ext uri="{9D8B030D-6E8A-4147-A177-3AD203B41FA5}">
                      <a16:colId xmlns:a16="http://schemas.microsoft.com/office/drawing/2014/main" val="431888276"/>
                    </a:ext>
                  </a:extLst>
                </a:gridCol>
                <a:gridCol w="3475579">
                  <a:extLst>
                    <a:ext uri="{9D8B030D-6E8A-4147-A177-3AD203B41FA5}">
                      <a16:colId xmlns:a16="http://schemas.microsoft.com/office/drawing/2014/main" val="1049741449"/>
                    </a:ext>
                  </a:extLst>
                </a:gridCol>
                <a:gridCol w="3983246">
                  <a:extLst>
                    <a:ext uri="{9D8B030D-6E8A-4147-A177-3AD203B41FA5}">
                      <a16:colId xmlns:a16="http://schemas.microsoft.com/office/drawing/2014/main" val="1936520214"/>
                    </a:ext>
                  </a:extLst>
                </a:gridCol>
              </a:tblGrid>
              <a:tr h="1599080">
                <a:tc>
                  <a:txBody>
                    <a:bodyPr/>
                    <a:lstStyle/>
                    <a:p>
                      <a:endParaRPr lang="en-US"/>
                    </a:p>
                  </a:txBody>
                  <a:tcPr>
                    <a:lnR w="6350" cap="flat" cmpd="sng" algn="ctr">
                      <a:solidFill>
                        <a:schemeClr val="accent1"/>
                      </a:solidFill>
                      <a:prstDash val="solid"/>
                      <a:round/>
                      <a:headEnd type="none" w="med" len="med"/>
                      <a:tailEnd type="none" w="med" len="med"/>
                    </a:lnR>
                    <a:lnB w="6350" cap="flat" cmpd="sng" algn="ctr">
                      <a:noFill/>
                      <a:prstDash val="solid"/>
                      <a:round/>
                      <a:headEnd type="none" w="med" len="med"/>
                      <a:tailEnd type="none" w="med" len="med"/>
                    </a:lnB>
                  </a:tcPr>
                </a:tc>
                <a:tc>
                  <a:txBody>
                    <a:bodyPr/>
                    <a:lstStyle/>
                    <a:p>
                      <a:endParaRPr lang="en-US"/>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B w="6350" cap="flat" cmpd="sng" algn="ctr">
                      <a:noFill/>
                      <a:prstDash val="solid"/>
                      <a:round/>
                      <a:headEnd type="none" w="med" len="med"/>
                      <a:tailEnd type="none" w="med" len="med"/>
                    </a:lnB>
                  </a:tcPr>
                </a:tc>
                <a:tc>
                  <a:txBody>
                    <a:bodyPr/>
                    <a:lstStyle/>
                    <a:p>
                      <a:endParaRPr lang="en-US"/>
                    </a:p>
                  </a:txBody>
                  <a:tcPr>
                    <a:lnL w="6350" cap="flat" cmpd="sng" algn="ctr">
                      <a:solidFill>
                        <a:schemeClr val="accent1"/>
                      </a:solidFill>
                      <a:prstDash val="solid"/>
                      <a:round/>
                      <a:headEnd type="none" w="med" len="med"/>
                      <a:tailEnd type="none" w="med" len="med"/>
                    </a:lnL>
                    <a:lnB w="6350" cap="flat" cmpd="sng" algn="ctr">
                      <a:noFill/>
                      <a:prstDash val="solid"/>
                      <a:round/>
                      <a:headEnd type="none" w="med" len="med"/>
                      <a:tailEnd type="none" w="med" len="med"/>
                    </a:lnB>
                  </a:tcPr>
                </a:tc>
                <a:extLst>
                  <a:ext uri="{0D108BD9-81ED-4DB2-BD59-A6C34878D82A}">
                    <a16:rowId xmlns:a16="http://schemas.microsoft.com/office/drawing/2014/main" val="303898198"/>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a:t>WHO’s Scientific Advisory Group of Experts (SAGE) may consider policy recommendations for RSV vaccines for older adults in the next few years.</a:t>
                      </a:r>
                    </a:p>
                  </a:txBody>
                  <a:tcPr>
                    <a:lnR w="6350" cap="flat" cmpd="sng" algn="ctr">
                      <a:solidFill>
                        <a:schemeClr val="accent1"/>
                      </a:solidFill>
                      <a:prstDash val="solid"/>
                      <a:round/>
                      <a:headEnd type="none" w="med" len="med"/>
                      <a:tailEnd type="none" w="med" len="med"/>
                    </a:lnR>
                    <a:lnT w="6350" cap="flat" cmpd="sng" algn="ctr">
                      <a:no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kern="1200">
                          <a:solidFill>
                            <a:schemeClr val="tx1"/>
                          </a:solidFill>
                          <a:latin typeface="+mn-lt"/>
                          <a:ea typeface="+mn-ea"/>
                          <a:cs typeface="+mn-cs"/>
                        </a:rPr>
                        <a:t>If UN agency procurement for older adult vaccines is needed, WHO prequalification could follow a SAGE recommendation.</a:t>
                      </a:r>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no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a:solidFill>
                            <a:schemeClr val="tx1"/>
                          </a:solidFill>
                        </a:rPr>
                        <a:t>RSV vaccines for older adults would need national regulatory agency approval and National Immunization Technical Advisory Group (NITAG) endorsement for optimal use in country (e.g., defining age threshold).</a:t>
                      </a:r>
                    </a:p>
                  </a:txBody>
                  <a:tcPr>
                    <a:lnL w="6350" cap="flat" cmpd="sng" algn="ctr">
                      <a:solidFill>
                        <a:schemeClr val="accent1"/>
                      </a:solidFill>
                      <a:prstDash val="solid"/>
                      <a:round/>
                      <a:headEnd type="none" w="med" len="med"/>
                      <a:tailEnd type="none" w="med" len="med"/>
                    </a:lnL>
                    <a:lnT w="6350" cap="flat" cmpd="sng" algn="ctr">
                      <a:noFill/>
                      <a:prstDash val="solid"/>
                      <a:round/>
                      <a:headEnd type="none" w="med" len="med"/>
                      <a:tailEnd type="none" w="med" len="med"/>
                    </a:lnT>
                  </a:tcPr>
                </a:tc>
                <a:extLst>
                  <a:ext uri="{0D108BD9-81ED-4DB2-BD59-A6C34878D82A}">
                    <a16:rowId xmlns:a16="http://schemas.microsoft.com/office/drawing/2014/main" val="3753254136"/>
                  </a:ext>
                </a:extLst>
              </a:tr>
            </a:tbl>
          </a:graphicData>
        </a:graphic>
      </p:graphicFrame>
      <p:pic>
        <p:nvPicPr>
          <p:cNvPr id="9" name="Picture 8" descr="A green check mark on a black background&#10;&#10;Description automatically generated">
            <a:extLst>
              <a:ext uri="{FF2B5EF4-FFF2-40B4-BE49-F238E27FC236}">
                <a16:creationId xmlns:a16="http://schemas.microsoft.com/office/drawing/2014/main" id="{A295A12F-80BB-0A20-F88C-40C9729DE7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73395" y="1532043"/>
            <a:ext cx="1044607" cy="1363792"/>
          </a:xfrm>
          <a:prstGeom prst="rect">
            <a:avLst/>
          </a:prstGeom>
        </p:spPr>
      </p:pic>
      <p:pic>
        <p:nvPicPr>
          <p:cNvPr id="12" name="Picture 11" descr="A pink circle with a check mark&#10;&#10;Description automatically generated">
            <a:extLst>
              <a:ext uri="{FF2B5EF4-FFF2-40B4-BE49-F238E27FC236}">
                <a16:creationId xmlns:a16="http://schemas.microsoft.com/office/drawing/2014/main" id="{8FB3B0D5-EE9C-FF1C-6F7B-FF5BE4A942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72137" y="1644866"/>
            <a:ext cx="1247725" cy="1247725"/>
          </a:xfrm>
          <a:prstGeom prst="rect">
            <a:avLst/>
          </a:prstGeom>
        </p:spPr>
      </p:pic>
      <p:pic>
        <p:nvPicPr>
          <p:cNvPr id="14" name="Picture 13" descr="A blue and white clipboard with a check mark&#10;&#10;Description automatically generated">
            <a:extLst>
              <a:ext uri="{FF2B5EF4-FFF2-40B4-BE49-F238E27FC236}">
                <a16:creationId xmlns:a16="http://schemas.microsoft.com/office/drawing/2014/main" id="{78192C29-F72B-7955-E102-591FF7F4DF7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96301" y="1532043"/>
            <a:ext cx="1160674" cy="1363792"/>
          </a:xfrm>
          <a:prstGeom prst="rect">
            <a:avLst/>
          </a:prstGeom>
        </p:spPr>
      </p:pic>
    </p:spTree>
    <p:extLst>
      <p:ext uri="{BB962C8B-B14F-4D97-AF65-F5344CB8AC3E}">
        <p14:creationId xmlns:p14="http://schemas.microsoft.com/office/powerpoint/2010/main" val="3613487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7A26967-62EE-8B8A-3914-19A066A8188E}"/>
              </a:ext>
            </a:extLst>
          </p:cNvPr>
          <p:cNvSpPr>
            <a:spLocks noGrp="1"/>
          </p:cNvSpPr>
          <p:nvPr>
            <p:ph type="title"/>
          </p:nvPr>
        </p:nvSpPr>
        <p:spPr>
          <a:xfrm>
            <a:off x="838200" y="2002631"/>
            <a:ext cx="10515600" cy="2852737"/>
          </a:xfrm>
        </p:spPr>
        <p:txBody>
          <a:bodyPr/>
          <a:lstStyle/>
          <a:p>
            <a:r>
              <a:rPr lang="en-US" sz="6500"/>
              <a:t>RSV clinical presentation in older adults</a:t>
            </a:r>
          </a:p>
        </p:txBody>
      </p:sp>
    </p:spTree>
    <p:extLst>
      <p:ext uri="{BB962C8B-B14F-4D97-AF65-F5344CB8AC3E}">
        <p14:creationId xmlns:p14="http://schemas.microsoft.com/office/powerpoint/2010/main" val="2118964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24280" y="365125"/>
            <a:ext cx="10515600" cy="380018"/>
          </a:xfrm>
          <a:prstGeom prst="rect">
            <a:avLst/>
          </a:prstGeom>
        </p:spPr>
        <p:txBody>
          <a:bodyPr vert="horz" wrap="square" lIns="0" tIns="10583" rIns="0" bIns="0" rtlCol="0" anchor="t" anchorCtr="0">
            <a:spAutoFit/>
          </a:bodyPr>
          <a:lstStyle/>
          <a:p>
            <a:pPr marL="10583">
              <a:lnSpc>
                <a:spcPct val="100000"/>
              </a:lnSpc>
              <a:spcBef>
                <a:spcPts val="83"/>
              </a:spcBef>
              <a:tabLst>
                <a:tab pos="1224972" algn="l"/>
                <a:tab pos="1649876" algn="l"/>
              </a:tabLst>
            </a:pPr>
            <a:r>
              <a:rPr spc="-17">
                <a:solidFill>
                  <a:srgbClr val="672672"/>
                </a:solidFill>
                <a:cs typeface="Montserrat"/>
              </a:rPr>
              <a:t>What</a:t>
            </a:r>
            <a:r>
              <a:rPr lang="en-US">
                <a:solidFill>
                  <a:srgbClr val="672672"/>
                </a:solidFill>
                <a:cs typeface="Montserrat"/>
              </a:rPr>
              <a:t> </a:t>
            </a:r>
            <a:r>
              <a:rPr spc="-21">
                <a:solidFill>
                  <a:srgbClr val="672672"/>
                </a:solidFill>
                <a:cs typeface="Montserrat"/>
              </a:rPr>
              <a:t>is</a:t>
            </a:r>
            <a:r>
              <a:rPr lang="en-US">
                <a:solidFill>
                  <a:srgbClr val="672672"/>
                </a:solidFill>
                <a:cs typeface="Montserrat"/>
              </a:rPr>
              <a:t> </a:t>
            </a:r>
            <a:r>
              <a:rPr lang="en-US" spc="-17">
                <a:solidFill>
                  <a:srgbClr val="672672"/>
                </a:solidFill>
                <a:cs typeface="Montserrat"/>
              </a:rPr>
              <a:t>respiratory syncytial virus (R</a:t>
            </a:r>
            <a:r>
              <a:rPr spc="-17">
                <a:solidFill>
                  <a:srgbClr val="672672"/>
                </a:solidFill>
                <a:cs typeface="Montserrat"/>
              </a:rPr>
              <a:t>SV</a:t>
            </a:r>
            <a:r>
              <a:rPr lang="en-US" spc="-17">
                <a:solidFill>
                  <a:srgbClr val="672672"/>
                </a:solidFill>
                <a:cs typeface="Montserrat"/>
              </a:rPr>
              <a:t>)</a:t>
            </a:r>
            <a:r>
              <a:rPr spc="-17">
                <a:solidFill>
                  <a:srgbClr val="672672"/>
                </a:solidFill>
                <a:cs typeface="Montserrat"/>
              </a:rPr>
              <a:t>?</a:t>
            </a:r>
          </a:p>
        </p:txBody>
      </p:sp>
      <p:graphicFrame>
        <p:nvGraphicFramePr>
          <p:cNvPr id="7" name="object 7"/>
          <p:cNvGraphicFramePr>
            <a:graphicFrameLocks noGrp="1"/>
          </p:cNvGraphicFramePr>
          <p:nvPr>
            <p:extLst>
              <p:ext uri="{D42A27DB-BD31-4B8C-83A1-F6EECF244321}">
                <p14:modId xmlns:p14="http://schemas.microsoft.com/office/powerpoint/2010/main" val="4080370970"/>
              </p:ext>
            </p:extLst>
          </p:nvPr>
        </p:nvGraphicFramePr>
        <p:xfrm>
          <a:off x="1224280" y="1522161"/>
          <a:ext cx="10515599" cy="4428596"/>
        </p:xfrm>
        <a:graphic>
          <a:graphicData uri="http://schemas.openxmlformats.org/drawingml/2006/table">
            <a:tbl>
              <a:tblPr firstRow="1" bandRow="1">
                <a:tableStyleId>{2D5ABB26-0587-4C30-8999-92F81FD0307C}</a:tableStyleId>
              </a:tblPr>
              <a:tblGrid>
                <a:gridCol w="2089075">
                  <a:extLst>
                    <a:ext uri="{9D8B030D-6E8A-4147-A177-3AD203B41FA5}">
                      <a16:colId xmlns:a16="http://schemas.microsoft.com/office/drawing/2014/main" val="20000"/>
                    </a:ext>
                  </a:extLst>
                </a:gridCol>
                <a:gridCol w="2226833">
                  <a:extLst>
                    <a:ext uri="{9D8B030D-6E8A-4147-A177-3AD203B41FA5}">
                      <a16:colId xmlns:a16="http://schemas.microsoft.com/office/drawing/2014/main" val="20001"/>
                    </a:ext>
                  </a:extLst>
                </a:gridCol>
                <a:gridCol w="2398956">
                  <a:extLst>
                    <a:ext uri="{9D8B030D-6E8A-4147-A177-3AD203B41FA5}">
                      <a16:colId xmlns:a16="http://schemas.microsoft.com/office/drawing/2014/main" val="20002"/>
                    </a:ext>
                  </a:extLst>
                </a:gridCol>
                <a:gridCol w="3800735">
                  <a:extLst>
                    <a:ext uri="{9D8B030D-6E8A-4147-A177-3AD203B41FA5}">
                      <a16:colId xmlns:a16="http://schemas.microsoft.com/office/drawing/2014/main" val="20003"/>
                    </a:ext>
                  </a:extLst>
                </a:gridCol>
              </a:tblGrid>
              <a:tr h="1157817">
                <a:tc>
                  <a:txBody>
                    <a:bodyPr/>
                    <a:lstStyle/>
                    <a:p>
                      <a:pPr>
                        <a:lnSpc>
                          <a:spcPct val="100000"/>
                        </a:lnSpc>
                      </a:pPr>
                      <a:endParaRPr sz="1400" b="0">
                        <a:latin typeface="Times New Roman"/>
                        <a:cs typeface="Times New Roman"/>
                      </a:endParaRPr>
                    </a:p>
                  </a:txBody>
                  <a:tcPr marL="0" marR="0" marT="0" marB="0">
                    <a:lnR w="6350">
                      <a:solidFill>
                        <a:srgbClr val="0093D5"/>
                      </a:solidFill>
                      <a:prstDash val="solid"/>
                    </a:lnR>
                    <a:lnB w="6350">
                      <a:solidFill>
                        <a:srgbClr val="0093D5"/>
                      </a:solidFill>
                      <a:prstDash val="solid"/>
                    </a:lnB>
                  </a:tcPr>
                </a:tc>
                <a:tc>
                  <a:txBody>
                    <a:bodyPr/>
                    <a:lstStyle/>
                    <a:p>
                      <a:pPr>
                        <a:lnSpc>
                          <a:spcPct val="100000"/>
                        </a:lnSpc>
                      </a:pPr>
                      <a:endParaRPr sz="1400" b="0">
                        <a:latin typeface="Times New Roman"/>
                        <a:cs typeface="Times New Roman"/>
                      </a:endParaRPr>
                    </a:p>
                  </a:txBody>
                  <a:tcPr marL="0" marR="0" marT="0" marB="0">
                    <a:lnL w="6350">
                      <a:solidFill>
                        <a:srgbClr val="0093D5"/>
                      </a:solidFill>
                      <a:prstDash val="solid"/>
                    </a:lnL>
                    <a:lnR w="6350">
                      <a:solidFill>
                        <a:srgbClr val="0093D5"/>
                      </a:solidFill>
                      <a:prstDash val="solid"/>
                    </a:lnR>
                    <a:lnB w="6350">
                      <a:solidFill>
                        <a:srgbClr val="0093D5"/>
                      </a:solidFill>
                      <a:prstDash val="solid"/>
                    </a:lnB>
                  </a:tcPr>
                </a:tc>
                <a:tc>
                  <a:txBody>
                    <a:bodyPr/>
                    <a:lstStyle/>
                    <a:p>
                      <a:pPr>
                        <a:lnSpc>
                          <a:spcPct val="100000"/>
                        </a:lnSpc>
                      </a:pPr>
                      <a:endParaRPr sz="1400" b="0">
                        <a:latin typeface="Times New Roman"/>
                        <a:cs typeface="Times New Roman"/>
                      </a:endParaRPr>
                    </a:p>
                  </a:txBody>
                  <a:tcPr marL="0" marR="0" marT="0" marB="0">
                    <a:lnL w="6350">
                      <a:solidFill>
                        <a:srgbClr val="0093D5"/>
                      </a:solidFill>
                      <a:prstDash val="solid"/>
                    </a:lnL>
                    <a:lnR w="6350">
                      <a:solidFill>
                        <a:srgbClr val="0093D5"/>
                      </a:solidFill>
                      <a:prstDash val="solid"/>
                    </a:lnR>
                    <a:lnB w="6350">
                      <a:solidFill>
                        <a:srgbClr val="0093D5"/>
                      </a:solidFill>
                      <a:prstDash val="solid"/>
                    </a:lnB>
                  </a:tcPr>
                </a:tc>
                <a:tc>
                  <a:txBody>
                    <a:bodyPr/>
                    <a:lstStyle/>
                    <a:p>
                      <a:pPr>
                        <a:lnSpc>
                          <a:spcPct val="100000"/>
                        </a:lnSpc>
                      </a:pPr>
                      <a:endParaRPr sz="1400" b="0">
                        <a:latin typeface="Times New Roman"/>
                        <a:cs typeface="Times New Roman"/>
                      </a:endParaRPr>
                    </a:p>
                  </a:txBody>
                  <a:tcPr marL="0" marR="0" marT="0" marB="0">
                    <a:lnL w="6350">
                      <a:solidFill>
                        <a:srgbClr val="0093D5"/>
                      </a:solidFill>
                      <a:prstDash val="solid"/>
                    </a:lnL>
                    <a:lnB w="6350">
                      <a:solidFill>
                        <a:srgbClr val="0093D5"/>
                      </a:solidFill>
                      <a:prstDash val="solid"/>
                    </a:lnB>
                  </a:tcPr>
                </a:tc>
                <a:extLst>
                  <a:ext uri="{0D108BD9-81ED-4DB2-BD59-A6C34878D82A}">
                    <a16:rowId xmlns:a16="http://schemas.microsoft.com/office/drawing/2014/main" val="10000"/>
                  </a:ext>
                </a:extLst>
              </a:tr>
              <a:tr h="710671">
                <a:tc>
                  <a:txBody>
                    <a:bodyPr/>
                    <a:lstStyle/>
                    <a:p>
                      <a:pPr>
                        <a:lnSpc>
                          <a:spcPct val="100000"/>
                        </a:lnSpc>
                        <a:spcBef>
                          <a:spcPts val="25"/>
                        </a:spcBef>
                      </a:pPr>
                      <a:endParaRPr sz="2000" b="0">
                        <a:latin typeface="Corbel" panose="020B0503020204020204" pitchFamily="34" charset="0"/>
                        <a:cs typeface="Times New Roman"/>
                      </a:endParaRPr>
                    </a:p>
                  </a:txBody>
                  <a:tcPr marL="0" marR="0" marT="2646" marB="0">
                    <a:lnR w="6350">
                      <a:solidFill>
                        <a:srgbClr val="0093D5"/>
                      </a:solidFill>
                      <a:prstDash val="solid"/>
                    </a:lnR>
                    <a:lnT w="6350">
                      <a:solidFill>
                        <a:srgbClr val="0093D5"/>
                      </a:solidFill>
                      <a:prstDash val="solid"/>
                    </a:lnT>
                    <a:lnB w="6350">
                      <a:solidFill>
                        <a:srgbClr val="0093D5"/>
                      </a:solidFill>
                      <a:prstDash val="solid"/>
                    </a:lnB>
                  </a:tcPr>
                </a:tc>
                <a:tc>
                  <a:txBody>
                    <a:bodyPr/>
                    <a:lstStyle/>
                    <a:p>
                      <a:pPr>
                        <a:lnSpc>
                          <a:spcPct val="100000"/>
                        </a:lnSpc>
                        <a:spcBef>
                          <a:spcPts val="25"/>
                        </a:spcBef>
                      </a:pPr>
                      <a:endParaRPr sz="2000" b="0">
                        <a:latin typeface="Corbel" panose="020B0503020204020204" pitchFamily="34" charset="0"/>
                        <a:cs typeface="Times New Roman"/>
                      </a:endParaRPr>
                    </a:p>
                  </a:txBody>
                  <a:tcPr marL="0" marR="0" marT="2646" marB="0">
                    <a:lnL w="6350">
                      <a:solidFill>
                        <a:srgbClr val="0093D5"/>
                      </a:solidFill>
                      <a:prstDash val="solid"/>
                    </a:lnL>
                    <a:lnR w="6350">
                      <a:solidFill>
                        <a:srgbClr val="0093D5"/>
                      </a:solidFill>
                      <a:prstDash val="solid"/>
                    </a:lnR>
                    <a:lnT w="6350">
                      <a:solidFill>
                        <a:srgbClr val="0093D5"/>
                      </a:solidFill>
                      <a:prstDash val="solid"/>
                    </a:lnT>
                    <a:lnB w="6350">
                      <a:solidFill>
                        <a:srgbClr val="0093D5"/>
                      </a:solidFill>
                      <a:prstDash val="solid"/>
                    </a:lnB>
                  </a:tcPr>
                </a:tc>
                <a:tc>
                  <a:txBody>
                    <a:bodyPr/>
                    <a:lstStyle/>
                    <a:p>
                      <a:pPr>
                        <a:lnSpc>
                          <a:spcPct val="100000"/>
                        </a:lnSpc>
                        <a:spcBef>
                          <a:spcPts val="25"/>
                        </a:spcBef>
                      </a:pPr>
                      <a:endParaRPr sz="2000" b="0">
                        <a:latin typeface="Corbel" panose="020B0503020204020204" pitchFamily="34" charset="0"/>
                        <a:cs typeface="Times New Roman"/>
                      </a:endParaRPr>
                    </a:p>
                  </a:txBody>
                  <a:tcPr marL="0" marR="0" marT="2646" marB="0">
                    <a:lnL w="6350">
                      <a:solidFill>
                        <a:srgbClr val="0093D5"/>
                      </a:solidFill>
                      <a:prstDash val="solid"/>
                    </a:lnL>
                    <a:lnR w="6350">
                      <a:solidFill>
                        <a:srgbClr val="0093D5"/>
                      </a:solidFill>
                      <a:prstDash val="solid"/>
                    </a:lnR>
                    <a:lnT w="6350">
                      <a:solidFill>
                        <a:srgbClr val="0093D5"/>
                      </a:solidFill>
                      <a:prstDash val="solid"/>
                    </a:lnT>
                    <a:lnB w="6350">
                      <a:solidFill>
                        <a:srgbClr val="0093D5"/>
                      </a:solidFill>
                      <a:prstDash val="solid"/>
                    </a:lnB>
                  </a:tcPr>
                </a:tc>
                <a:tc>
                  <a:txBody>
                    <a:bodyPr/>
                    <a:lstStyle/>
                    <a:p>
                      <a:pPr>
                        <a:lnSpc>
                          <a:spcPct val="100000"/>
                        </a:lnSpc>
                        <a:spcBef>
                          <a:spcPts val="20"/>
                        </a:spcBef>
                      </a:pPr>
                      <a:endParaRPr sz="1100" b="0">
                        <a:latin typeface="Corbel" panose="020B0503020204020204" pitchFamily="34" charset="0"/>
                        <a:cs typeface="Times New Roman"/>
                      </a:endParaRPr>
                    </a:p>
                  </a:txBody>
                  <a:tcPr marL="0" marR="0" marT="2117" marB="0">
                    <a:lnL w="6350">
                      <a:solidFill>
                        <a:srgbClr val="0093D5"/>
                      </a:solidFill>
                      <a:prstDash val="solid"/>
                    </a:lnL>
                    <a:lnT w="6350">
                      <a:solidFill>
                        <a:srgbClr val="0093D5"/>
                      </a:solidFill>
                      <a:prstDash val="solid"/>
                    </a:lnT>
                    <a:lnB w="6350">
                      <a:solidFill>
                        <a:srgbClr val="0093D5"/>
                      </a:solidFill>
                      <a:prstDash val="solid"/>
                    </a:lnB>
                  </a:tcPr>
                </a:tc>
                <a:extLst>
                  <a:ext uri="{0D108BD9-81ED-4DB2-BD59-A6C34878D82A}">
                    <a16:rowId xmlns:a16="http://schemas.microsoft.com/office/drawing/2014/main" val="10001"/>
                  </a:ext>
                </a:extLst>
              </a:tr>
              <a:tr h="2560108">
                <a:tc>
                  <a:txBody>
                    <a:bodyPr/>
                    <a:lstStyle/>
                    <a:p>
                      <a:pPr marL="171450" marR="401320">
                        <a:lnSpc>
                          <a:spcPct val="111100"/>
                        </a:lnSpc>
                        <a:spcBef>
                          <a:spcPts val="1200"/>
                        </a:spcBef>
                      </a:pPr>
                      <a:r>
                        <a:rPr sz="1500" b="0">
                          <a:solidFill>
                            <a:schemeClr val="tx1"/>
                          </a:solidFill>
                          <a:latin typeface="Corbel" panose="020B0503020204020204" pitchFamily="34" charset="0"/>
                          <a:cs typeface="Montserrat-SemiBold"/>
                        </a:rPr>
                        <a:t>Often</a:t>
                      </a:r>
                      <a:r>
                        <a:rPr sz="1500" b="0" spc="-35">
                          <a:solidFill>
                            <a:schemeClr val="tx1"/>
                          </a:solidFill>
                          <a:latin typeface="Corbel" panose="020B0503020204020204" pitchFamily="34" charset="0"/>
                          <a:cs typeface="Montserrat-SemiBold"/>
                        </a:rPr>
                        <a:t> </a:t>
                      </a:r>
                      <a:r>
                        <a:rPr sz="1500" b="0">
                          <a:solidFill>
                            <a:schemeClr val="tx1"/>
                          </a:solidFill>
                          <a:latin typeface="Corbel" panose="020B0503020204020204" pitchFamily="34" charset="0"/>
                          <a:cs typeface="Montserrat-SemiBold"/>
                        </a:rPr>
                        <a:t>mild,</a:t>
                      </a:r>
                      <a:r>
                        <a:rPr sz="1500" b="0" spc="-25">
                          <a:solidFill>
                            <a:schemeClr val="tx1"/>
                          </a:solidFill>
                          <a:latin typeface="Corbel" panose="020B0503020204020204" pitchFamily="34" charset="0"/>
                          <a:cs typeface="Montserrat-SemiBold"/>
                        </a:rPr>
                        <a:t> </a:t>
                      </a:r>
                      <a:r>
                        <a:rPr sz="1500" b="0">
                          <a:solidFill>
                            <a:schemeClr val="tx1"/>
                          </a:solidFill>
                          <a:latin typeface="Corbel" panose="020B0503020204020204" pitchFamily="34" charset="0"/>
                          <a:cs typeface="Montserrat-SemiBold"/>
                        </a:rPr>
                        <a:t>like</a:t>
                      </a:r>
                      <a:r>
                        <a:rPr sz="1500" b="0" spc="-25">
                          <a:solidFill>
                            <a:schemeClr val="tx1"/>
                          </a:solidFill>
                          <a:latin typeface="Corbel" panose="020B0503020204020204" pitchFamily="34" charset="0"/>
                          <a:cs typeface="Montserrat-SemiBold"/>
                        </a:rPr>
                        <a:t> </a:t>
                      </a:r>
                      <a:r>
                        <a:rPr sz="1500" b="0" spc="-50">
                          <a:solidFill>
                            <a:schemeClr val="tx1"/>
                          </a:solidFill>
                          <a:latin typeface="Corbel" panose="020B0503020204020204" pitchFamily="34" charset="0"/>
                          <a:cs typeface="Montserrat-SemiBold"/>
                        </a:rPr>
                        <a:t>a </a:t>
                      </a:r>
                      <a:r>
                        <a:rPr sz="1500" b="0">
                          <a:solidFill>
                            <a:schemeClr val="tx1"/>
                          </a:solidFill>
                          <a:latin typeface="Corbel" panose="020B0503020204020204" pitchFamily="34" charset="0"/>
                          <a:cs typeface="Montserrat-SemiBold"/>
                        </a:rPr>
                        <a:t>cold,</a:t>
                      </a:r>
                      <a:r>
                        <a:rPr sz="1500" b="0" spc="-5">
                          <a:solidFill>
                            <a:schemeClr val="tx1"/>
                          </a:solidFill>
                          <a:latin typeface="Corbel" panose="020B0503020204020204" pitchFamily="34" charset="0"/>
                          <a:cs typeface="Montserrat-SemiBold"/>
                        </a:rPr>
                        <a:t> </a:t>
                      </a:r>
                      <a:r>
                        <a:rPr sz="1500" b="0">
                          <a:solidFill>
                            <a:schemeClr val="tx1"/>
                          </a:solidFill>
                          <a:latin typeface="Corbel" panose="020B0503020204020204" pitchFamily="34" charset="0"/>
                          <a:cs typeface="Montserrat-SemiBold"/>
                        </a:rPr>
                        <a:t>but</a:t>
                      </a:r>
                      <a:r>
                        <a:rPr sz="1500" b="0" spc="-5">
                          <a:solidFill>
                            <a:schemeClr val="tx1"/>
                          </a:solidFill>
                          <a:latin typeface="Corbel" panose="020B0503020204020204" pitchFamily="34" charset="0"/>
                          <a:cs typeface="Montserrat-SemiBold"/>
                        </a:rPr>
                        <a:t> </a:t>
                      </a:r>
                      <a:r>
                        <a:rPr sz="1500" b="0">
                          <a:solidFill>
                            <a:schemeClr val="tx1"/>
                          </a:solidFill>
                          <a:latin typeface="Corbel" panose="020B0503020204020204" pitchFamily="34" charset="0"/>
                          <a:cs typeface="Montserrat-SemiBold"/>
                        </a:rPr>
                        <a:t>can</a:t>
                      </a:r>
                      <a:r>
                        <a:rPr sz="1500" b="0" spc="-5">
                          <a:solidFill>
                            <a:schemeClr val="tx1"/>
                          </a:solidFill>
                          <a:latin typeface="Corbel" panose="020B0503020204020204" pitchFamily="34" charset="0"/>
                          <a:cs typeface="Montserrat-SemiBold"/>
                        </a:rPr>
                        <a:t> </a:t>
                      </a:r>
                      <a:r>
                        <a:rPr sz="1500" b="0" spc="-25">
                          <a:solidFill>
                            <a:schemeClr val="tx1"/>
                          </a:solidFill>
                          <a:latin typeface="Corbel" panose="020B0503020204020204" pitchFamily="34" charset="0"/>
                          <a:cs typeface="Montserrat-SemiBold"/>
                        </a:rPr>
                        <a:t>be </a:t>
                      </a:r>
                      <a:r>
                        <a:rPr sz="1500" b="0">
                          <a:solidFill>
                            <a:schemeClr val="tx1"/>
                          </a:solidFill>
                          <a:latin typeface="Corbel" panose="020B0503020204020204" pitchFamily="34" charset="0"/>
                          <a:cs typeface="Montserrat-SemiBold"/>
                        </a:rPr>
                        <a:t>severe</a:t>
                      </a:r>
                      <a:r>
                        <a:rPr sz="1500" b="0" spc="-35">
                          <a:solidFill>
                            <a:schemeClr val="tx1"/>
                          </a:solidFill>
                          <a:latin typeface="Corbel" panose="020B0503020204020204" pitchFamily="34" charset="0"/>
                          <a:cs typeface="Montserrat-SemiBold"/>
                        </a:rPr>
                        <a:t> </a:t>
                      </a:r>
                      <a:r>
                        <a:rPr sz="1500" b="0">
                          <a:solidFill>
                            <a:schemeClr val="tx1"/>
                          </a:solidFill>
                          <a:latin typeface="Corbel" panose="020B0503020204020204" pitchFamily="34" charset="0"/>
                          <a:cs typeface="Montserrat-SemiBold"/>
                        </a:rPr>
                        <a:t>(or</a:t>
                      </a:r>
                      <a:r>
                        <a:rPr sz="1500" b="0" spc="-35">
                          <a:solidFill>
                            <a:schemeClr val="tx1"/>
                          </a:solidFill>
                          <a:latin typeface="Corbel" panose="020B0503020204020204" pitchFamily="34" charset="0"/>
                          <a:cs typeface="Montserrat-SemiBold"/>
                        </a:rPr>
                        <a:t> </a:t>
                      </a:r>
                      <a:r>
                        <a:rPr sz="1500" b="0" spc="-10">
                          <a:solidFill>
                            <a:schemeClr val="tx1"/>
                          </a:solidFill>
                          <a:latin typeface="Corbel" panose="020B0503020204020204" pitchFamily="34" charset="0"/>
                          <a:cs typeface="Montserrat-SemiBold"/>
                        </a:rPr>
                        <a:t>deadly)</a:t>
                      </a:r>
                      <a:r>
                        <a:rPr lang="en-US" sz="1500" b="0" spc="-10">
                          <a:solidFill>
                            <a:schemeClr val="tx1"/>
                          </a:solidFill>
                          <a:latin typeface="Corbel" panose="020B0503020204020204" pitchFamily="34" charset="0"/>
                          <a:cs typeface="Montserrat-SemiBold"/>
                        </a:rPr>
                        <a:t> for high-risk populations</a:t>
                      </a:r>
                      <a:endParaRPr sz="1500" b="0">
                        <a:solidFill>
                          <a:schemeClr val="tx1"/>
                        </a:solidFill>
                        <a:latin typeface="Corbel" panose="020B0503020204020204" pitchFamily="34" charset="0"/>
                        <a:cs typeface="Montserrat-SemiBold"/>
                      </a:endParaRPr>
                    </a:p>
                  </a:txBody>
                  <a:tcPr marL="0" marR="0" marT="127000" marB="0">
                    <a:lnR w="6350">
                      <a:solidFill>
                        <a:srgbClr val="0093D5"/>
                      </a:solidFill>
                      <a:prstDash val="solid"/>
                    </a:lnR>
                    <a:lnT w="6350">
                      <a:solidFill>
                        <a:srgbClr val="0093D5"/>
                      </a:solidFill>
                      <a:prstDash val="solid"/>
                    </a:lnT>
                  </a:tcPr>
                </a:tc>
                <a:tc>
                  <a:txBody>
                    <a:bodyPr/>
                    <a:lstStyle/>
                    <a:p>
                      <a:pPr marL="171450" marR="487045">
                        <a:lnSpc>
                          <a:spcPct val="111100"/>
                        </a:lnSpc>
                        <a:spcBef>
                          <a:spcPts val="1200"/>
                        </a:spcBef>
                      </a:pPr>
                      <a:r>
                        <a:rPr sz="1500" b="0" spc="-10">
                          <a:solidFill>
                            <a:schemeClr val="tx1"/>
                          </a:solidFill>
                          <a:latin typeface="Corbel" panose="020B0503020204020204" pitchFamily="34" charset="0"/>
                          <a:cs typeface="Montserrat-SemiBold"/>
                        </a:rPr>
                        <a:t>Sneezing,</a:t>
                      </a:r>
                      <a:r>
                        <a:rPr lang="en-US" sz="1500" b="0" spc="-10">
                          <a:solidFill>
                            <a:schemeClr val="tx1"/>
                          </a:solidFill>
                          <a:latin typeface="Corbel" panose="020B0503020204020204" pitchFamily="34" charset="0"/>
                          <a:cs typeface="Montserrat-SemiBold"/>
                        </a:rPr>
                        <a:t> </a:t>
                      </a:r>
                      <a:r>
                        <a:rPr sz="1500" b="0">
                          <a:solidFill>
                            <a:schemeClr val="tx1"/>
                          </a:solidFill>
                          <a:latin typeface="Corbel" panose="020B0503020204020204" pitchFamily="34" charset="0"/>
                          <a:cs typeface="Montserrat-SemiBold"/>
                        </a:rPr>
                        <a:t>coughing</a:t>
                      </a:r>
                      <a:r>
                        <a:rPr sz="1500" b="0" spc="-10">
                          <a:solidFill>
                            <a:schemeClr val="tx1"/>
                          </a:solidFill>
                          <a:latin typeface="Corbel" panose="020B0503020204020204" pitchFamily="34" charset="0"/>
                          <a:cs typeface="Montserrat-SemiBold"/>
                        </a:rPr>
                        <a:t>, touching contaminated </a:t>
                      </a:r>
                      <a:r>
                        <a:rPr sz="1500" b="0">
                          <a:solidFill>
                            <a:schemeClr val="tx1"/>
                          </a:solidFill>
                          <a:latin typeface="Corbel" panose="020B0503020204020204" pitchFamily="34" charset="0"/>
                          <a:cs typeface="Montserrat-SemiBold"/>
                        </a:rPr>
                        <a:t>surface</a:t>
                      </a:r>
                      <a:r>
                        <a:rPr sz="1500" b="0" spc="-15">
                          <a:solidFill>
                            <a:schemeClr val="tx1"/>
                          </a:solidFill>
                          <a:latin typeface="Corbel" panose="020B0503020204020204" pitchFamily="34" charset="0"/>
                          <a:cs typeface="Montserrat-SemiBold"/>
                        </a:rPr>
                        <a:t> </a:t>
                      </a:r>
                      <a:r>
                        <a:rPr sz="1500" b="0">
                          <a:solidFill>
                            <a:schemeClr val="tx1"/>
                          </a:solidFill>
                          <a:latin typeface="Corbel" panose="020B0503020204020204" pitchFamily="34" charset="0"/>
                          <a:cs typeface="Montserrat-SemiBold"/>
                        </a:rPr>
                        <a:t>and</a:t>
                      </a:r>
                      <a:r>
                        <a:rPr sz="1500" b="0" spc="-10">
                          <a:solidFill>
                            <a:schemeClr val="tx1"/>
                          </a:solidFill>
                          <a:latin typeface="Corbel" panose="020B0503020204020204" pitchFamily="34" charset="0"/>
                          <a:cs typeface="Montserrat-SemiBold"/>
                        </a:rPr>
                        <a:t> </a:t>
                      </a:r>
                      <a:r>
                        <a:rPr sz="1500" b="0" spc="-20">
                          <a:solidFill>
                            <a:schemeClr val="tx1"/>
                          </a:solidFill>
                          <a:latin typeface="Corbel" panose="020B0503020204020204" pitchFamily="34" charset="0"/>
                          <a:cs typeface="Montserrat-SemiBold"/>
                        </a:rPr>
                        <a:t>then </a:t>
                      </a:r>
                      <a:r>
                        <a:rPr sz="1500" b="0">
                          <a:solidFill>
                            <a:schemeClr val="tx1"/>
                          </a:solidFill>
                          <a:latin typeface="Corbel" panose="020B0503020204020204" pitchFamily="34" charset="0"/>
                          <a:cs typeface="Montserrat-SemiBold"/>
                        </a:rPr>
                        <a:t>eyes,</a:t>
                      </a:r>
                      <a:r>
                        <a:rPr sz="1500" b="0" spc="-25">
                          <a:solidFill>
                            <a:schemeClr val="tx1"/>
                          </a:solidFill>
                          <a:latin typeface="Corbel" panose="020B0503020204020204" pitchFamily="34" charset="0"/>
                          <a:cs typeface="Montserrat-SemiBold"/>
                        </a:rPr>
                        <a:t> </a:t>
                      </a:r>
                      <a:r>
                        <a:rPr sz="1500" b="0">
                          <a:solidFill>
                            <a:schemeClr val="tx1"/>
                          </a:solidFill>
                          <a:latin typeface="Corbel" panose="020B0503020204020204" pitchFamily="34" charset="0"/>
                          <a:cs typeface="Montserrat-SemiBold"/>
                        </a:rPr>
                        <a:t>nose,</a:t>
                      </a:r>
                      <a:r>
                        <a:rPr sz="1500" b="0" spc="-20">
                          <a:solidFill>
                            <a:schemeClr val="tx1"/>
                          </a:solidFill>
                          <a:latin typeface="Corbel" panose="020B0503020204020204" pitchFamily="34" charset="0"/>
                          <a:cs typeface="Montserrat-SemiBold"/>
                        </a:rPr>
                        <a:t> </a:t>
                      </a:r>
                      <a:r>
                        <a:rPr sz="1500" b="0" spc="-25">
                          <a:solidFill>
                            <a:schemeClr val="tx1"/>
                          </a:solidFill>
                          <a:latin typeface="Corbel" panose="020B0503020204020204" pitchFamily="34" charset="0"/>
                          <a:cs typeface="Montserrat-SemiBold"/>
                        </a:rPr>
                        <a:t>or </a:t>
                      </a:r>
                      <a:r>
                        <a:rPr sz="1500" b="0" spc="-20">
                          <a:solidFill>
                            <a:schemeClr val="tx1"/>
                          </a:solidFill>
                          <a:latin typeface="Corbel" panose="020B0503020204020204" pitchFamily="34" charset="0"/>
                          <a:cs typeface="Montserrat-SemiBold"/>
                        </a:rPr>
                        <a:t>mouth</a:t>
                      </a:r>
                      <a:endParaRPr sz="1500" b="0">
                        <a:solidFill>
                          <a:schemeClr val="tx1"/>
                        </a:solidFill>
                        <a:latin typeface="Corbel" panose="020B0503020204020204" pitchFamily="34" charset="0"/>
                        <a:cs typeface="Montserrat-SemiBold"/>
                      </a:endParaRPr>
                    </a:p>
                  </a:txBody>
                  <a:tcPr marL="0" marR="0" marT="127000" marB="0">
                    <a:lnL w="6350">
                      <a:solidFill>
                        <a:srgbClr val="0093D5"/>
                      </a:solidFill>
                      <a:prstDash val="solid"/>
                    </a:lnL>
                    <a:lnR w="6350">
                      <a:solidFill>
                        <a:srgbClr val="0093D5"/>
                      </a:solidFill>
                      <a:prstDash val="solid"/>
                    </a:lnR>
                    <a:lnT w="6350">
                      <a:solidFill>
                        <a:srgbClr val="0093D5"/>
                      </a:solidFill>
                      <a:prstDash val="solid"/>
                    </a:lnT>
                  </a:tcPr>
                </a:tc>
                <a:tc>
                  <a:txBody>
                    <a:bodyPr/>
                    <a:lstStyle/>
                    <a:p>
                      <a:pPr marL="457200" marR="374650" indent="-285750">
                        <a:lnSpc>
                          <a:spcPct val="111100"/>
                        </a:lnSpc>
                        <a:spcBef>
                          <a:spcPts val="1195"/>
                        </a:spcBef>
                        <a:buFont typeface="Arial" panose="020B0604020202020204" pitchFamily="34" charset="0"/>
                        <a:buChar char="•"/>
                      </a:pPr>
                      <a:r>
                        <a:rPr sz="1500" b="0" spc="-10" dirty="0">
                          <a:solidFill>
                            <a:schemeClr val="tx1"/>
                          </a:solidFill>
                          <a:latin typeface="Corbel" panose="020B0503020204020204" pitchFamily="34" charset="0"/>
                          <a:cs typeface="Montserrat-SemiBold"/>
                        </a:rPr>
                        <a:t>Infection-induced </a:t>
                      </a:r>
                      <a:r>
                        <a:rPr sz="1500" b="0" dirty="0">
                          <a:solidFill>
                            <a:schemeClr val="tx1"/>
                          </a:solidFill>
                          <a:latin typeface="Corbel" panose="020B0503020204020204" pitchFamily="34" charset="0"/>
                          <a:cs typeface="Montserrat-SemiBold"/>
                        </a:rPr>
                        <a:t>immunity</a:t>
                      </a:r>
                      <a:r>
                        <a:rPr sz="1500" b="0" spc="-20" dirty="0">
                          <a:solidFill>
                            <a:schemeClr val="tx1"/>
                          </a:solidFill>
                          <a:latin typeface="Corbel" panose="020B0503020204020204" pitchFamily="34" charset="0"/>
                          <a:cs typeface="Montserrat-SemiBold"/>
                        </a:rPr>
                        <a:t> </a:t>
                      </a:r>
                      <a:r>
                        <a:rPr sz="1500" b="0" spc="-25" dirty="0">
                          <a:solidFill>
                            <a:schemeClr val="tx1"/>
                          </a:solidFill>
                          <a:latin typeface="Corbel" panose="020B0503020204020204" pitchFamily="34" charset="0"/>
                          <a:cs typeface="Montserrat-SemiBold"/>
                        </a:rPr>
                        <a:t>not </a:t>
                      </a:r>
                      <a:r>
                        <a:rPr sz="1500" b="0" dirty="0">
                          <a:solidFill>
                            <a:schemeClr val="tx1"/>
                          </a:solidFill>
                          <a:latin typeface="Corbel" panose="020B0503020204020204" pitchFamily="34" charset="0"/>
                          <a:cs typeface="Montserrat-SemiBold"/>
                        </a:rPr>
                        <a:t>fully</a:t>
                      </a:r>
                      <a:r>
                        <a:rPr sz="1500" b="0" spc="-10" dirty="0">
                          <a:solidFill>
                            <a:schemeClr val="tx1"/>
                          </a:solidFill>
                          <a:latin typeface="Corbel" panose="020B0503020204020204" pitchFamily="34" charset="0"/>
                          <a:cs typeface="Montserrat-SemiBold"/>
                        </a:rPr>
                        <a:t> protective</a:t>
                      </a:r>
                      <a:endParaRPr lang="en-US" sz="1500" b="0" spc="-10" dirty="0">
                        <a:solidFill>
                          <a:schemeClr val="tx1"/>
                        </a:solidFill>
                        <a:latin typeface="Corbel" panose="020B0503020204020204" pitchFamily="34" charset="0"/>
                        <a:cs typeface="Montserrat-SemiBold"/>
                      </a:endParaRPr>
                    </a:p>
                    <a:p>
                      <a:pPr marL="457200" marR="374650" indent="-285750">
                        <a:lnSpc>
                          <a:spcPct val="111100"/>
                        </a:lnSpc>
                        <a:spcBef>
                          <a:spcPts val="1195"/>
                        </a:spcBef>
                        <a:buFont typeface="Arial" panose="020B0604020202020204" pitchFamily="34" charset="0"/>
                        <a:buChar char="•"/>
                      </a:pPr>
                      <a:r>
                        <a:rPr lang="en-US" sz="1500" b="0" spc="-10" dirty="0">
                          <a:solidFill>
                            <a:schemeClr val="tx1"/>
                          </a:solidFill>
                          <a:latin typeface="Corbel" panose="020B0503020204020204" pitchFamily="34" charset="0"/>
                          <a:cs typeface="Montserrat-SemiBold"/>
                        </a:rPr>
                        <a:t>R</a:t>
                      </a:r>
                      <a:r>
                        <a:rPr sz="1500" b="0" dirty="0">
                          <a:solidFill>
                            <a:schemeClr val="tx1"/>
                          </a:solidFill>
                          <a:latin typeface="Corbel" panose="020B0503020204020204" pitchFamily="34" charset="0"/>
                          <a:cs typeface="Montserrat-SemiBold"/>
                        </a:rPr>
                        <a:t>epeat</a:t>
                      </a:r>
                      <a:r>
                        <a:rPr lang="en-US" sz="1500" b="0" dirty="0">
                          <a:solidFill>
                            <a:schemeClr val="tx1"/>
                          </a:solidFill>
                          <a:latin typeface="Corbel" panose="020B0503020204020204" pitchFamily="34" charset="0"/>
                          <a:cs typeface="Montserrat-SemiBold"/>
                        </a:rPr>
                        <a:t> infections throughout lifespan</a:t>
                      </a:r>
                      <a:endParaRPr sz="1500" b="0" dirty="0">
                        <a:solidFill>
                          <a:schemeClr val="tx1"/>
                        </a:solidFill>
                        <a:latin typeface="Corbel" panose="020B0503020204020204" pitchFamily="34" charset="0"/>
                        <a:cs typeface="Montserrat-SemiBold"/>
                      </a:endParaRPr>
                    </a:p>
                  </a:txBody>
                  <a:tcPr marL="0" marR="0" marT="126471" marB="0">
                    <a:lnL w="6350">
                      <a:solidFill>
                        <a:srgbClr val="0093D5"/>
                      </a:solidFill>
                      <a:prstDash val="solid"/>
                    </a:lnL>
                    <a:lnR w="6350">
                      <a:solidFill>
                        <a:srgbClr val="0093D5"/>
                      </a:solidFill>
                      <a:prstDash val="solid"/>
                    </a:lnR>
                    <a:lnT w="6350">
                      <a:solidFill>
                        <a:srgbClr val="0093D5"/>
                      </a:solidFill>
                      <a:prstDash val="solid"/>
                    </a:lnT>
                  </a:tcPr>
                </a:tc>
                <a:tc>
                  <a:txBody>
                    <a:bodyPr/>
                    <a:lstStyle/>
                    <a:p>
                      <a:pPr marL="342900" marR="1201420" lvl="0" indent="-285750" algn="l" defTabSz="914400" rtl="0" eaLnBrk="1" fontAlgn="auto" latinLnBrk="0" hangingPunct="1">
                        <a:lnSpc>
                          <a:spcPct val="111100"/>
                        </a:lnSpc>
                        <a:spcBef>
                          <a:spcPts val="1135"/>
                        </a:spcBef>
                        <a:spcAft>
                          <a:spcPts val="0"/>
                        </a:spcAft>
                        <a:buClrTx/>
                        <a:buSzTx/>
                        <a:buFont typeface="Arial" panose="020B0604020202020204" pitchFamily="34" charset="0"/>
                        <a:buChar char="•"/>
                        <a:tabLst/>
                        <a:defRPr/>
                      </a:pPr>
                      <a:r>
                        <a:rPr lang="en-US" sz="1600" b="0" dirty="0">
                          <a:solidFill>
                            <a:schemeClr val="tx1"/>
                          </a:solidFill>
                          <a:latin typeface="Corbel" panose="020B0503020204020204" pitchFamily="34" charset="0"/>
                          <a:cs typeface="Montserrat-SemiBold"/>
                        </a:rPr>
                        <a:t>Children under 5 years</a:t>
                      </a:r>
                    </a:p>
                    <a:p>
                      <a:pPr marL="342900" marR="1201420" lvl="0" indent="-285750" algn="l" defTabSz="914400" rtl="0" eaLnBrk="1" fontAlgn="auto" latinLnBrk="0" hangingPunct="1">
                        <a:lnSpc>
                          <a:spcPct val="111100"/>
                        </a:lnSpc>
                        <a:spcBef>
                          <a:spcPts val="1135"/>
                        </a:spcBef>
                        <a:spcAft>
                          <a:spcPts val="0"/>
                        </a:spcAft>
                        <a:buClrTx/>
                        <a:buSzTx/>
                        <a:buFont typeface="Arial" panose="020B0604020202020204" pitchFamily="34" charset="0"/>
                        <a:buChar char="•"/>
                        <a:tabLst/>
                        <a:defRPr/>
                      </a:pPr>
                      <a:r>
                        <a:rPr lang="en-US" sz="2000" b="1" spc="-10" dirty="0">
                          <a:solidFill>
                            <a:schemeClr val="accent4"/>
                          </a:solidFill>
                          <a:latin typeface="Corbel" panose="020B0503020204020204" pitchFamily="34" charset="0"/>
                          <a:cs typeface="Montserrat-SemiBold"/>
                        </a:rPr>
                        <a:t>Older adults </a:t>
                      </a:r>
                    </a:p>
                    <a:p>
                      <a:pPr marL="342900" marR="1201420" lvl="0" indent="-285750" algn="l" defTabSz="1082675" rtl="0" eaLnBrk="1" fontAlgn="auto" latinLnBrk="0" hangingPunct="1">
                        <a:lnSpc>
                          <a:spcPct val="111100"/>
                        </a:lnSpc>
                        <a:spcBef>
                          <a:spcPts val="1135"/>
                        </a:spcBef>
                        <a:spcAft>
                          <a:spcPts val="0"/>
                        </a:spcAft>
                        <a:buClrTx/>
                        <a:buSzTx/>
                        <a:buFont typeface="Arial" panose="020B0604020202020204" pitchFamily="34" charset="0"/>
                        <a:buChar char="•"/>
                        <a:tabLst/>
                        <a:defRPr/>
                      </a:pPr>
                      <a:r>
                        <a:rPr lang="en-US" sz="1500" b="0" spc="-10" dirty="0">
                          <a:solidFill>
                            <a:schemeClr val="tx1"/>
                          </a:solidFill>
                          <a:latin typeface="Corbel" panose="020B0503020204020204" pitchFamily="34" charset="0"/>
                          <a:cs typeface="Montserrat-SemiBold"/>
                        </a:rPr>
                        <a:t>People  with comorbidities   </a:t>
                      </a:r>
                      <a:br>
                        <a:rPr lang="en-US" sz="1500" b="0" spc="-10" dirty="0">
                          <a:solidFill>
                            <a:schemeClr val="tx1"/>
                          </a:solidFill>
                          <a:latin typeface="Corbel" panose="020B0503020204020204" pitchFamily="34" charset="0"/>
                          <a:cs typeface="Montserrat-SemiBold"/>
                        </a:rPr>
                      </a:br>
                      <a:r>
                        <a:rPr lang="en-US" sz="1500" b="0" spc="-10" dirty="0">
                          <a:solidFill>
                            <a:schemeClr val="tx1"/>
                          </a:solidFill>
                          <a:latin typeface="Corbel" panose="020B0503020204020204" pitchFamily="34" charset="0"/>
                          <a:cs typeface="Montserrat-SemiBold"/>
                        </a:rPr>
                        <a:t>(</a:t>
                      </a:r>
                      <a:r>
                        <a:rPr lang="en-US" sz="1500" b="0" dirty="0">
                          <a:solidFill>
                            <a:schemeClr val="tx1"/>
                          </a:solidFill>
                          <a:latin typeface="Corbel" panose="020B0503020204020204" pitchFamily="34" charset="0"/>
                          <a:cs typeface="Montserrat-SemiBold"/>
                        </a:rPr>
                        <a:t>e.g.,</a:t>
                      </a:r>
                      <a:r>
                        <a:rPr lang="en-US" sz="1500" b="0" spc="-20" dirty="0">
                          <a:solidFill>
                            <a:schemeClr val="tx1"/>
                          </a:solidFill>
                          <a:latin typeface="Corbel" panose="020B0503020204020204" pitchFamily="34" charset="0"/>
                          <a:cs typeface="Montserrat-SemiBold"/>
                        </a:rPr>
                        <a:t> </a:t>
                      </a:r>
                      <a:r>
                        <a:rPr lang="en-US" sz="1500" b="0" dirty="0">
                          <a:solidFill>
                            <a:schemeClr val="tx1"/>
                          </a:solidFill>
                          <a:latin typeface="Corbel" panose="020B0503020204020204" pitchFamily="34" charset="0"/>
                          <a:cs typeface="Montserrat-SemiBold"/>
                        </a:rPr>
                        <a:t>immunocompromised, underlying heart or lung conditions</a:t>
                      </a:r>
                      <a:r>
                        <a:rPr lang="en-US" sz="1500" b="0" spc="-10" dirty="0">
                          <a:solidFill>
                            <a:schemeClr val="tx1"/>
                          </a:solidFill>
                          <a:latin typeface="Corbel" panose="020B0503020204020204" pitchFamily="34" charset="0"/>
                          <a:cs typeface="Montserrat-SemiBold"/>
                        </a:rPr>
                        <a:t>)</a:t>
                      </a:r>
                    </a:p>
                  </a:txBody>
                  <a:tcPr marL="0" marR="0" marT="120121" marB="0">
                    <a:lnL w="6350">
                      <a:solidFill>
                        <a:srgbClr val="0093D5"/>
                      </a:solidFill>
                      <a:prstDash val="solid"/>
                    </a:lnL>
                    <a:lnT w="6350">
                      <a:solidFill>
                        <a:srgbClr val="0093D5"/>
                      </a:solidFill>
                      <a:prstDash val="solid"/>
                    </a:lnT>
                  </a:tcPr>
                </a:tc>
                <a:extLst>
                  <a:ext uri="{0D108BD9-81ED-4DB2-BD59-A6C34878D82A}">
                    <a16:rowId xmlns:a16="http://schemas.microsoft.com/office/drawing/2014/main" val="10002"/>
                  </a:ext>
                </a:extLst>
              </a:tr>
            </a:tbl>
          </a:graphicData>
        </a:graphic>
      </p:graphicFrame>
      <p:pic>
        <p:nvPicPr>
          <p:cNvPr id="59" name="Picture 58" descr="Icon&#10;&#10;Description automatically generated">
            <a:extLst>
              <a:ext uri="{FF2B5EF4-FFF2-40B4-BE49-F238E27FC236}">
                <a16:creationId xmlns:a16="http://schemas.microsoft.com/office/drawing/2014/main" id="{7ABFC225-9C51-AD12-F446-DF8B959AB2C1}"/>
              </a:ext>
            </a:extLst>
          </p:cNvPr>
          <p:cNvPicPr>
            <a:picLocks noChangeAspect="1"/>
          </p:cNvPicPr>
          <p:nvPr/>
        </p:nvPicPr>
        <p:blipFill>
          <a:blip r:embed="rId3"/>
          <a:stretch>
            <a:fillRect/>
          </a:stretch>
        </p:blipFill>
        <p:spPr>
          <a:xfrm>
            <a:off x="6357096" y="1784718"/>
            <a:ext cx="792953" cy="664366"/>
          </a:xfrm>
          <a:prstGeom prst="rect">
            <a:avLst/>
          </a:prstGeom>
        </p:spPr>
      </p:pic>
      <p:pic>
        <p:nvPicPr>
          <p:cNvPr id="60" name="Picture 59" descr="Icon&#10;&#10;Description automatically generated">
            <a:extLst>
              <a:ext uri="{FF2B5EF4-FFF2-40B4-BE49-F238E27FC236}">
                <a16:creationId xmlns:a16="http://schemas.microsoft.com/office/drawing/2014/main" id="{3BCE0DA0-09A2-C408-2C4D-2E7C7734620F}"/>
              </a:ext>
            </a:extLst>
          </p:cNvPr>
          <p:cNvPicPr>
            <a:picLocks noChangeAspect="1"/>
          </p:cNvPicPr>
          <p:nvPr/>
        </p:nvPicPr>
        <p:blipFill>
          <a:blip r:embed="rId4"/>
          <a:stretch>
            <a:fillRect/>
          </a:stretch>
        </p:blipFill>
        <p:spPr>
          <a:xfrm>
            <a:off x="2017388" y="1813598"/>
            <a:ext cx="589357" cy="589357"/>
          </a:xfrm>
          <a:prstGeom prst="rect">
            <a:avLst/>
          </a:prstGeom>
        </p:spPr>
      </p:pic>
      <p:pic>
        <p:nvPicPr>
          <p:cNvPr id="61" name="Picture 60" descr="Icon&#10;&#10;Description automatically generated">
            <a:extLst>
              <a:ext uri="{FF2B5EF4-FFF2-40B4-BE49-F238E27FC236}">
                <a16:creationId xmlns:a16="http://schemas.microsoft.com/office/drawing/2014/main" id="{BE239C91-4DBE-13C2-36BF-1989CF4A756F}"/>
              </a:ext>
            </a:extLst>
          </p:cNvPr>
          <p:cNvPicPr>
            <a:picLocks noChangeAspect="1"/>
          </p:cNvPicPr>
          <p:nvPr/>
        </p:nvPicPr>
        <p:blipFill>
          <a:blip r:embed="rId5"/>
          <a:stretch>
            <a:fillRect/>
          </a:stretch>
        </p:blipFill>
        <p:spPr>
          <a:xfrm>
            <a:off x="4249368" y="1827642"/>
            <a:ext cx="578641" cy="578641"/>
          </a:xfrm>
          <a:prstGeom prst="rect">
            <a:avLst/>
          </a:prstGeom>
        </p:spPr>
      </p:pic>
      <p:sp>
        <p:nvSpPr>
          <p:cNvPr id="8" name="object 3">
            <a:extLst>
              <a:ext uri="{FF2B5EF4-FFF2-40B4-BE49-F238E27FC236}">
                <a16:creationId xmlns:a16="http://schemas.microsoft.com/office/drawing/2014/main" id="{3B4145BF-9338-EE16-1F79-07E98F427AF9}"/>
              </a:ext>
            </a:extLst>
          </p:cNvPr>
          <p:cNvSpPr/>
          <p:nvPr/>
        </p:nvSpPr>
        <p:spPr>
          <a:xfrm>
            <a:off x="1416120" y="2894233"/>
            <a:ext cx="1795266" cy="304800"/>
          </a:xfrm>
          <a:custGeom>
            <a:avLst/>
            <a:gdLst/>
            <a:ahLst/>
            <a:cxnLst/>
            <a:rect l="l" t="t" r="r" b="b"/>
            <a:pathLst>
              <a:path w="2857500" h="365760">
                <a:moveTo>
                  <a:pt x="2857119" y="0"/>
                </a:moveTo>
                <a:lnTo>
                  <a:pt x="0" y="0"/>
                </a:lnTo>
                <a:lnTo>
                  <a:pt x="0" y="365760"/>
                </a:lnTo>
                <a:lnTo>
                  <a:pt x="2857119" y="365760"/>
                </a:lnTo>
                <a:lnTo>
                  <a:pt x="2857119" y="0"/>
                </a:lnTo>
                <a:close/>
              </a:path>
            </a:pathLst>
          </a:custGeom>
          <a:solidFill>
            <a:schemeClr val="tx1"/>
          </a:solidFill>
        </p:spPr>
        <p:txBody>
          <a:bodyPr wrap="square" lIns="0" tIns="0" r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45" normalizeH="0" baseline="0" noProof="0">
                <a:ln>
                  <a:noFill/>
                </a:ln>
                <a:solidFill>
                  <a:srgbClr val="FFFFFF"/>
                </a:solidFill>
                <a:effectLst/>
                <a:uLnTx/>
                <a:uFillTx/>
                <a:latin typeface="Corbel" panose="020B0503020204020204" pitchFamily="34" charset="0"/>
                <a:ea typeface="+mn-ea"/>
                <a:cs typeface="Montserrat"/>
              </a:rPr>
              <a:t>PRESENTATION</a:t>
            </a:r>
          </a:p>
        </p:txBody>
      </p:sp>
      <p:sp>
        <p:nvSpPr>
          <p:cNvPr id="9" name="object 3">
            <a:extLst>
              <a:ext uri="{FF2B5EF4-FFF2-40B4-BE49-F238E27FC236}">
                <a16:creationId xmlns:a16="http://schemas.microsoft.com/office/drawing/2014/main" id="{636F6B71-9745-DE65-71D8-F88F5ACBFC3E}"/>
              </a:ext>
            </a:extLst>
          </p:cNvPr>
          <p:cNvSpPr/>
          <p:nvPr/>
        </p:nvSpPr>
        <p:spPr>
          <a:xfrm>
            <a:off x="3403226" y="2894233"/>
            <a:ext cx="1795266" cy="304800"/>
          </a:xfrm>
          <a:custGeom>
            <a:avLst/>
            <a:gdLst/>
            <a:ahLst/>
            <a:cxnLst/>
            <a:rect l="l" t="t" r="r" b="b"/>
            <a:pathLst>
              <a:path w="2857500" h="365760">
                <a:moveTo>
                  <a:pt x="2857119" y="0"/>
                </a:moveTo>
                <a:lnTo>
                  <a:pt x="0" y="0"/>
                </a:lnTo>
                <a:lnTo>
                  <a:pt x="0" y="365760"/>
                </a:lnTo>
                <a:lnTo>
                  <a:pt x="2857119" y="365760"/>
                </a:lnTo>
                <a:lnTo>
                  <a:pt x="2857119" y="0"/>
                </a:lnTo>
                <a:close/>
              </a:path>
            </a:pathLst>
          </a:custGeom>
          <a:solidFill>
            <a:schemeClr val="tx1"/>
          </a:solidFill>
        </p:spPr>
        <p:txBody>
          <a:bodyPr wrap="square" lIns="0" tIns="0" r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45" normalizeH="0" baseline="0" noProof="0">
                <a:ln>
                  <a:noFill/>
                </a:ln>
                <a:solidFill>
                  <a:srgbClr val="FFFFFF"/>
                </a:solidFill>
                <a:effectLst/>
                <a:uLnTx/>
                <a:uFillTx/>
                <a:latin typeface="Corbel" panose="020B0503020204020204" pitchFamily="34" charset="0"/>
                <a:ea typeface="+mn-ea"/>
                <a:cs typeface="Montserrat"/>
              </a:rPr>
              <a:t>TRANSMISSION</a:t>
            </a:r>
          </a:p>
        </p:txBody>
      </p:sp>
      <p:sp>
        <p:nvSpPr>
          <p:cNvPr id="10" name="object 3">
            <a:extLst>
              <a:ext uri="{FF2B5EF4-FFF2-40B4-BE49-F238E27FC236}">
                <a16:creationId xmlns:a16="http://schemas.microsoft.com/office/drawing/2014/main" id="{F9BB486E-AA4C-05B1-9D1C-8E399D4E9128}"/>
              </a:ext>
            </a:extLst>
          </p:cNvPr>
          <p:cNvSpPr/>
          <p:nvPr/>
        </p:nvSpPr>
        <p:spPr>
          <a:xfrm>
            <a:off x="5857935" y="2894233"/>
            <a:ext cx="1795266" cy="304800"/>
          </a:xfrm>
          <a:custGeom>
            <a:avLst/>
            <a:gdLst/>
            <a:ahLst/>
            <a:cxnLst/>
            <a:rect l="l" t="t" r="r" b="b"/>
            <a:pathLst>
              <a:path w="2857500" h="365760">
                <a:moveTo>
                  <a:pt x="2857119" y="0"/>
                </a:moveTo>
                <a:lnTo>
                  <a:pt x="0" y="0"/>
                </a:lnTo>
                <a:lnTo>
                  <a:pt x="0" y="365760"/>
                </a:lnTo>
                <a:lnTo>
                  <a:pt x="2857119" y="365760"/>
                </a:lnTo>
                <a:lnTo>
                  <a:pt x="2857119" y="0"/>
                </a:lnTo>
                <a:close/>
              </a:path>
            </a:pathLst>
          </a:custGeom>
          <a:solidFill>
            <a:schemeClr val="tx1"/>
          </a:solidFill>
        </p:spPr>
        <p:txBody>
          <a:bodyPr wrap="square" lIns="0" tIns="0" r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45" normalizeH="0" baseline="0" noProof="0">
                <a:ln>
                  <a:noFill/>
                </a:ln>
                <a:solidFill>
                  <a:srgbClr val="FFFFFF"/>
                </a:solidFill>
                <a:effectLst/>
                <a:uLnTx/>
                <a:uFillTx/>
                <a:latin typeface="Corbel" panose="020B0503020204020204" pitchFamily="34" charset="0"/>
                <a:ea typeface="+mn-ea"/>
                <a:cs typeface="Montserrat"/>
              </a:rPr>
              <a:t>PARTIAL IMMUNITY</a:t>
            </a:r>
          </a:p>
        </p:txBody>
      </p:sp>
      <p:sp>
        <p:nvSpPr>
          <p:cNvPr id="11" name="object 3">
            <a:extLst>
              <a:ext uri="{FF2B5EF4-FFF2-40B4-BE49-F238E27FC236}">
                <a16:creationId xmlns:a16="http://schemas.microsoft.com/office/drawing/2014/main" id="{747B8C49-384C-6787-914B-7FC6A1C3F6D3}"/>
              </a:ext>
            </a:extLst>
          </p:cNvPr>
          <p:cNvSpPr/>
          <p:nvPr/>
        </p:nvSpPr>
        <p:spPr>
          <a:xfrm>
            <a:off x="8229229" y="2894233"/>
            <a:ext cx="3219450" cy="304800"/>
          </a:xfrm>
          <a:custGeom>
            <a:avLst/>
            <a:gdLst/>
            <a:ahLst/>
            <a:cxnLst/>
            <a:rect l="l" t="t" r="r" b="b"/>
            <a:pathLst>
              <a:path w="2857500" h="365760">
                <a:moveTo>
                  <a:pt x="2857119" y="0"/>
                </a:moveTo>
                <a:lnTo>
                  <a:pt x="0" y="0"/>
                </a:lnTo>
                <a:lnTo>
                  <a:pt x="0" y="365760"/>
                </a:lnTo>
                <a:lnTo>
                  <a:pt x="2857119" y="365760"/>
                </a:lnTo>
                <a:lnTo>
                  <a:pt x="2857119" y="0"/>
                </a:lnTo>
                <a:close/>
              </a:path>
            </a:pathLst>
          </a:custGeom>
          <a:solidFill>
            <a:schemeClr val="accent4"/>
          </a:solidFill>
        </p:spPr>
        <p:txBody>
          <a:bodyPr wrap="square" lIns="0" tIns="0" r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45" normalizeH="0" baseline="0" noProof="0">
                <a:ln>
                  <a:noFill/>
                </a:ln>
                <a:solidFill>
                  <a:srgbClr val="FFFFFF"/>
                </a:solidFill>
                <a:effectLst/>
                <a:uLnTx/>
                <a:uFillTx/>
                <a:latin typeface="Corbel" panose="020B0503020204020204" pitchFamily="34" charset="0"/>
                <a:ea typeface="+mn-ea"/>
                <a:cs typeface="Montserrat"/>
              </a:rPr>
              <a:t>POPULATIONS AT HIGH RISK</a:t>
            </a:r>
          </a:p>
        </p:txBody>
      </p:sp>
      <p:sp>
        <p:nvSpPr>
          <p:cNvPr id="5" name="Footer Placeholder 2">
            <a:extLst>
              <a:ext uri="{FF2B5EF4-FFF2-40B4-BE49-F238E27FC236}">
                <a16:creationId xmlns:a16="http://schemas.microsoft.com/office/drawing/2014/main" id="{B755BB9E-B191-356D-4A28-A45083059C80}"/>
              </a:ext>
            </a:extLst>
          </p:cNvPr>
          <p:cNvSpPr>
            <a:spLocks noGrp="1"/>
          </p:cNvSpPr>
          <p:nvPr>
            <p:ph type="ftr" sz="quarter" idx="3"/>
          </p:nvPr>
        </p:nvSpPr>
        <p:spPr>
          <a:xfrm>
            <a:off x="6368527" y="6548086"/>
            <a:ext cx="5371353" cy="207716"/>
          </a:xfrm>
        </p:spPr>
        <p:txBody>
          <a:bodyPr/>
          <a:lstStyle/>
          <a:p>
            <a:pPr lvl="0">
              <a:defRPr/>
            </a:pPr>
            <a:r>
              <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rPr>
              <a:t>Original slide developed by US Centers for Disease Control and Prevention, </a:t>
            </a:r>
            <a:r>
              <a:rPr lang="en-US" dirty="0">
                <a:solidFill>
                  <a:srgbClr val="000000">
                    <a:tint val="75000"/>
                  </a:srgbClr>
                </a:solidFill>
              </a:rPr>
              <a:t>WHO, </a:t>
            </a:r>
            <a:r>
              <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rPr>
              <a:t>and PATH. Last updated: April 2024</a:t>
            </a:r>
          </a:p>
        </p:txBody>
      </p:sp>
      <p:pic>
        <p:nvPicPr>
          <p:cNvPr id="12" name="Picture 11" descr="Icon&#10;&#10;Description automatically generated">
            <a:extLst>
              <a:ext uri="{FF2B5EF4-FFF2-40B4-BE49-F238E27FC236}">
                <a16:creationId xmlns:a16="http://schemas.microsoft.com/office/drawing/2014/main" id="{43DC9593-86A8-78C5-3CBC-5B376CC9069A}"/>
              </a:ext>
            </a:extLst>
          </p:cNvPr>
          <p:cNvPicPr>
            <a:picLocks noChangeAspect="1"/>
          </p:cNvPicPr>
          <p:nvPr/>
        </p:nvPicPr>
        <p:blipFill>
          <a:blip r:embed="rId6"/>
          <a:stretch>
            <a:fillRect/>
          </a:stretch>
        </p:blipFill>
        <p:spPr>
          <a:xfrm>
            <a:off x="9205315" y="1688153"/>
            <a:ext cx="407192" cy="792952"/>
          </a:xfrm>
          <a:prstGeom prst="rect">
            <a:avLst/>
          </a:prstGeom>
        </p:spPr>
      </p:pic>
      <p:pic>
        <p:nvPicPr>
          <p:cNvPr id="3" name="Picture 2">
            <a:extLst>
              <a:ext uri="{FF2B5EF4-FFF2-40B4-BE49-F238E27FC236}">
                <a16:creationId xmlns:a16="http://schemas.microsoft.com/office/drawing/2014/main" id="{39A47001-CBDD-3624-6EDE-98AAF09E2B07}"/>
              </a:ext>
            </a:extLst>
          </p:cNvPr>
          <p:cNvPicPr>
            <a:picLocks noChangeAspect="1"/>
          </p:cNvPicPr>
          <p:nvPr/>
        </p:nvPicPr>
        <p:blipFill rotWithShape="1">
          <a:blip r:embed="rId7">
            <a:extLst>
              <a:ext uri="{28A0092B-C50C-407E-A947-70E740481C1C}">
                <a14:useLocalDpi xmlns:a14="http://schemas.microsoft.com/office/drawing/2010/main" val="0"/>
              </a:ext>
            </a:extLst>
          </a:blip>
          <a:srcRect l="82205" r="9964" b="14258"/>
          <a:stretch/>
        </p:blipFill>
        <p:spPr>
          <a:xfrm>
            <a:off x="9612507" y="1491225"/>
            <a:ext cx="814388" cy="108059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ADB5E-0571-8C10-695E-4B6718DBE7B5}"/>
              </a:ext>
            </a:extLst>
          </p:cNvPr>
          <p:cNvSpPr>
            <a:spLocks noGrp="1"/>
          </p:cNvSpPr>
          <p:nvPr>
            <p:ph type="title"/>
          </p:nvPr>
        </p:nvSpPr>
        <p:spPr/>
        <p:txBody>
          <a:bodyPr/>
          <a:lstStyle/>
          <a:p>
            <a:r>
              <a:rPr lang="en-US"/>
              <a:t>Clinical presentation of RSV in adults</a:t>
            </a:r>
          </a:p>
        </p:txBody>
      </p:sp>
      <p:sp>
        <p:nvSpPr>
          <p:cNvPr id="3" name="Content Placeholder 2">
            <a:extLst>
              <a:ext uri="{FF2B5EF4-FFF2-40B4-BE49-F238E27FC236}">
                <a16:creationId xmlns:a16="http://schemas.microsoft.com/office/drawing/2014/main" id="{83F59597-38E8-9D6C-63E5-F052C345496F}"/>
              </a:ext>
            </a:extLst>
          </p:cNvPr>
          <p:cNvSpPr>
            <a:spLocks noGrp="1"/>
          </p:cNvSpPr>
          <p:nvPr>
            <p:ph sz="half" idx="1"/>
          </p:nvPr>
        </p:nvSpPr>
        <p:spPr>
          <a:xfrm>
            <a:off x="1224280" y="1465545"/>
            <a:ext cx="6055525" cy="5027330"/>
          </a:xfrm>
        </p:spPr>
        <p:txBody>
          <a:bodyPr/>
          <a:lstStyle/>
          <a:p>
            <a:r>
              <a:rPr lang="en-US" sz="2400"/>
              <a:t>Usually </a:t>
            </a:r>
            <a:r>
              <a:rPr lang="en-US" sz="2400" b="1">
                <a:solidFill>
                  <a:srgbClr val="542D62"/>
                </a:solidFill>
              </a:rPr>
              <a:t>mild or no symptoms </a:t>
            </a:r>
            <a:r>
              <a:rPr lang="en-US" sz="2400"/>
              <a:t>in healthy adults</a:t>
            </a:r>
          </a:p>
          <a:p>
            <a:r>
              <a:rPr lang="en-US" sz="2400" b="1">
                <a:solidFill>
                  <a:srgbClr val="542D62"/>
                </a:solidFill>
              </a:rPr>
              <a:t>Older adults</a:t>
            </a:r>
            <a:r>
              <a:rPr lang="en-US" sz="2400"/>
              <a:t>, especially those with underlying medical conditions, are at </a:t>
            </a:r>
            <a:r>
              <a:rPr lang="en-US" sz="2400" b="1">
                <a:solidFill>
                  <a:srgbClr val="542D62"/>
                </a:solidFill>
              </a:rPr>
              <a:t>increased risk </a:t>
            </a:r>
            <a:r>
              <a:rPr lang="en-US" sz="2400"/>
              <a:t>for becoming </a:t>
            </a:r>
            <a:r>
              <a:rPr lang="en-US" sz="2400" b="1">
                <a:solidFill>
                  <a:srgbClr val="542D62"/>
                </a:solidFill>
              </a:rPr>
              <a:t>seriously ill</a:t>
            </a:r>
          </a:p>
          <a:p>
            <a:r>
              <a:rPr lang="en-US" sz="2400"/>
              <a:t>Serious illness includes:</a:t>
            </a:r>
            <a:endParaRPr lang="en-US" sz="2400" b="1">
              <a:solidFill>
                <a:srgbClr val="542D62"/>
              </a:solidFill>
            </a:endParaRPr>
          </a:p>
          <a:p>
            <a:pPr lvl="1"/>
            <a:r>
              <a:rPr lang="en-US" sz="2400"/>
              <a:t>Lower respiratory tract infection</a:t>
            </a:r>
          </a:p>
          <a:p>
            <a:pPr lvl="1"/>
            <a:r>
              <a:rPr lang="en-US" sz="2400"/>
              <a:t>Exacerbation of existing medical conditions</a:t>
            </a:r>
          </a:p>
          <a:p>
            <a:r>
              <a:rPr lang="en-US" sz="2400">
                <a:effectLst/>
                <a:latin typeface="Calibri" panose="020F0502020204030204" pitchFamily="34" charset="0"/>
                <a:ea typeface="Calibri" panose="020F0502020204030204" pitchFamily="34" charset="0"/>
                <a:cs typeface="Times New Roman" panose="02020603050405020304" pitchFamily="18" charset="0"/>
              </a:rPr>
              <a:t>Severe RSV disease can lead to hospitalization and death.</a:t>
            </a:r>
          </a:p>
          <a:p>
            <a:endParaRPr lang="en-US" sz="2800"/>
          </a:p>
          <a:p>
            <a:endParaRPr lang="en-US" sz="1800"/>
          </a:p>
        </p:txBody>
      </p:sp>
      <p:sp>
        <p:nvSpPr>
          <p:cNvPr id="6" name="TextBox 5">
            <a:extLst>
              <a:ext uri="{FF2B5EF4-FFF2-40B4-BE49-F238E27FC236}">
                <a16:creationId xmlns:a16="http://schemas.microsoft.com/office/drawing/2014/main" id="{FE949FC6-B70D-29E4-4D25-15D8E0C72CCC}"/>
              </a:ext>
            </a:extLst>
          </p:cNvPr>
          <p:cNvSpPr txBox="1"/>
          <p:nvPr/>
        </p:nvSpPr>
        <p:spPr>
          <a:xfrm>
            <a:off x="826247" y="6572632"/>
            <a:ext cx="9689479" cy="246221"/>
          </a:xfrm>
          <a:prstGeom prst="rect">
            <a:avLst/>
          </a:prstGeom>
          <a:noFill/>
        </p:spPr>
        <p:txBody>
          <a:bodyPr wrap="square">
            <a:spAutoFit/>
          </a:bodyPr>
          <a:lstStyle/>
          <a:p>
            <a:r>
              <a:rPr lang="en-US" sz="1000" b="1" dirty="0">
                <a:latin typeface="Corbel" panose="020B0503020204020204" pitchFamily="34" charset="0"/>
              </a:rPr>
              <a:t>Reference: </a:t>
            </a:r>
            <a:r>
              <a:rPr lang="en-US" sz="1000" dirty="0">
                <a:latin typeface="Corbel" panose="020B0503020204020204" pitchFamily="34" charset="0"/>
              </a:rPr>
              <a:t>US CDC. </a:t>
            </a:r>
            <a:r>
              <a:rPr lang="en-US" sz="1000" dirty="0">
                <a:latin typeface="Corbel" panose="020B0503020204020204" pitchFamily="34" charset="0"/>
                <a:hlinkClick r:id="rId3"/>
              </a:rPr>
              <a:t>RSV (respiratory syncytial virus): For Healthcare Providers. (2023). </a:t>
            </a:r>
            <a:endParaRPr lang="en-US" sz="1000" dirty="0">
              <a:latin typeface="Corbel" panose="020B0503020204020204" pitchFamily="34" charset="0"/>
            </a:endParaRPr>
          </a:p>
        </p:txBody>
      </p:sp>
      <p:sp>
        <p:nvSpPr>
          <p:cNvPr id="5" name="Footer Placeholder 2">
            <a:extLst>
              <a:ext uri="{FF2B5EF4-FFF2-40B4-BE49-F238E27FC236}">
                <a16:creationId xmlns:a16="http://schemas.microsoft.com/office/drawing/2014/main" id="{A7A262A2-EF2A-1B51-29E6-27D61DFA9A90}"/>
              </a:ext>
            </a:extLst>
          </p:cNvPr>
          <p:cNvSpPr>
            <a:spLocks noGrp="1"/>
          </p:cNvSpPr>
          <p:nvPr>
            <p:ph type="ftr" sz="quarter" idx="3"/>
          </p:nvPr>
        </p:nvSpPr>
        <p:spPr>
          <a:xfrm>
            <a:off x="6583682" y="6569602"/>
            <a:ext cx="5371353" cy="207716"/>
          </a:xfrm>
        </p:spPr>
        <p:txBody>
          <a:bodyPr/>
          <a:lstStyle/>
          <a:p>
            <a:pPr lvl="0">
              <a:defRPr/>
            </a:pPr>
            <a:r>
              <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rPr>
              <a:t>Original slide developed by US Centers for Disease Control and Prevention, </a:t>
            </a:r>
            <a:r>
              <a:rPr lang="en-US" dirty="0">
                <a:solidFill>
                  <a:srgbClr val="000000">
                    <a:tint val="75000"/>
                  </a:srgbClr>
                </a:solidFill>
              </a:rPr>
              <a:t>WHO, </a:t>
            </a:r>
            <a:r>
              <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rPr>
              <a:t>and PATH. Last updated: April 2024</a:t>
            </a:r>
          </a:p>
        </p:txBody>
      </p:sp>
      <p:sp>
        <p:nvSpPr>
          <p:cNvPr id="7" name="Rectangle 6">
            <a:extLst>
              <a:ext uri="{FF2B5EF4-FFF2-40B4-BE49-F238E27FC236}">
                <a16:creationId xmlns:a16="http://schemas.microsoft.com/office/drawing/2014/main" id="{89558BC1-E07E-AF4F-77D6-506DD47565C9}"/>
              </a:ext>
            </a:extLst>
          </p:cNvPr>
          <p:cNvSpPr/>
          <p:nvPr/>
        </p:nvSpPr>
        <p:spPr>
          <a:xfrm>
            <a:off x="7409596" y="3518340"/>
            <a:ext cx="4782404" cy="1478751"/>
          </a:xfrm>
          <a:prstGeom prst="rect">
            <a:avLst/>
          </a:prstGeom>
          <a:gradFill>
            <a:gsLst>
              <a:gs pos="75000">
                <a:srgbClr val="F3BCD0"/>
              </a:gs>
              <a:gs pos="30000">
                <a:srgbClr val="EFAAC3"/>
              </a:gs>
              <a:gs pos="8000">
                <a:schemeClr val="bg1"/>
              </a:gs>
              <a:gs pos="50000">
                <a:schemeClr val="accent5"/>
              </a:gs>
              <a:gs pos="92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bject 10">
            <a:extLst>
              <a:ext uri="{FF2B5EF4-FFF2-40B4-BE49-F238E27FC236}">
                <a16:creationId xmlns:a16="http://schemas.microsoft.com/office/drawing/2014/main" id="{F267443E-B809-49AA-DBBD-1856EDCF0F2C}"/>
              </a:ext>
            </a:extLst>
          </p:cNvPr>
          <p:cNvSpPr txBox="1"/>
          <p:nvPr/>
        </p:nvSpPr>
        <p:spPr>
          <a:xfrm>
            <a:off x="7047870" y="4000853"/>
            <a:ext cx="1118658" cy="646331"/>
          </a:xfrm>
          <a:prstGeom prst="rect">
            <a:avLst/>
          </a:prstGeom>
          <a:solidFill>
            <a:schemeClr val="accent5"/>
          </a:solidFill>
        </p:spPr>
        <p:txBody>
          <a:bodyPr vert="horz" wrap="square" lIns="91440" tIns="91440" rIns="91440" bIns="91440" rtlCol="0">
            <a:spAutoFit/>
          </a:bodyPr>
          <a:lstStyle/>
          <a:p>
            <a:pPr marL="529" algn="ctr">
              <a:lnSpc>
                <a:spcPts val="1187"/>
              </a:lnSpc>
              <a:spcBef>
                <a:spcPts val="108"/>
              </a:spcBef>
            </a:pPr>
            <a:r>
              <a:rPr lang="en-US" sz="900" b="1" spc="-8">
                <a:solidFill>
                  <a:srgbClr val="FFFFFF"/>
                </a:solidFill>
                <a:latin typeface="Montserrat"/>
                <a:cs typeface="Montserrat"/>
              </a:rPr>
              <a:t>LOWER RESPIRATORY TRACT</a:t>
            </a:r>
            <a:endParaRPr lang="en-US" sz="900">
              <a:latin typeface="Montserrat"/>
              <a:cs typeface="Montserrat"/>
            </a:endParaRPr>
          </a:p>
        </p:txBody>
      </p:sp>
      <p:pic>
        <p:nvPicPr>
          <p:cNvPr id="10" name="Picture 9">
            <a:extLst>
              <a:ext uri="{FF2B5EF4-FFF2-40B4-BE49-F238E27FC236}">
                <a16:creationId xmlns:a16="http://schemas.microsoft.com/office/drawing/2014/main" id="{D6360DBD-520F-9557-A808-123EE5FEC9B0}"/>
              </a:ext>
            </a:extLst>
          </p:cNvPr>
          <p:cNvPicPr>
            <a:picLocks noChangeAspect="1"/>
          </p:cNvPicPr>
          <p:nvPr/>
        </p:nvPicPr>
        <p:blipFill>
          <a:blip r:embed="rId4">
            <a:extLst>
              <a:ext uri="{28A0092B-C50C-407E-A947-70E740481C1C}">
                <a14:useLocalDpi xmlns:a14="http://schemas.microsoft.com/office/drawing/2010/main" val="0"/>
              </a:ext>
            </a:extLst>
          </a:blip>
          <a:srcRect l="6301" r="6301"/>
          <a:stretch/>
        </p:blipFill>
        <p:spPr>
          <a:xfrm>
            <a:off x="8422250" y="1263628"/>
            <a:ext cx="3075952" cy="4128827"/>
          </a:xfrm>
          <a:prstGeom prst="rect">
            <a:avLst/>
          </a:prstGeom>
        </p:spPr>
      </p:pic>
    </p:spTree>
    <p:extLst>
      <p:ext uri="{BB962C8B-B14F-4D97-AF65-F5344CB8AC3E}">
        <p14:creationId xmlns:p14="http://schemas.microsoft.com/office/powerpoint/2010/main" val="32557030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ADB5E-0571-8C10-695E-4B6718DBE7B5}"/>
              </a:ext>
            </a:extLst>
          </p:cNvPr>
          <p:cNvSpPr>
            <a:spLocks noGrp="1"/>
          </p:cNvSpPr>
          <p:nvPr>
            <p:ph type="title"/>
          </p:nvPr>
        </p:nvSpPr>
        <p:spPr/>
        <p:txBody>
          <a:bodyPr/>
          <a:lstStyle/>
          <a:p>
            <a:r>
              <a:rPr lang="en-US"/>
              <a:t>Underlying medical conditions associated with increased risk of severe disease</a:t>
            </a:r>
            <a:endParaRPr lang="en-US" sz="1400"/>
          </a:p>
        </p:txBody>
      </p:sp>
      <p:sp>
        <p:nvSpPr>
          <p:cNvPr id="62" name="TextBox 61">
            <a:extLst>
              <a:ext uri="{FF2B5EF4-FFF2-40B4-BE49-F238E27FC236}">
                <a16:creationId xmlns:a16="http://schemas.microsoft.com/office/drawing/2014/main" id="{6CD74733-52DF-E474-0224-AE3B2C3F0E1D}"/>
              </a:ext>
            </a:extLst>
          </p:cNvPr>
          <p:cNvSpPr txBox="1"/>
          <p:nvPr/>
        </p:nvSpPr>
        <p:spPr>
          <a:xfrm>
            <a:off x="1203114" y="6553710"/>
            <a:ext cx="4861669" cy="423193"/>
          </a:xfrm>
          <a:prstGeom prst="rect">
            <a:avLst/>
          </a:prstGeom>
          <a:noFill/>
        </p:spPr>
        <p:txBody>
          <a:bodyPr wrap="square">
            <a:spAutoFit/>
          </a:bodyPr>
          <a:lstStyle/>
          <a:p>
            <a:r>
              <a:rPr lang="en-US" sz="1050" b="1" dirty="0">
                <a:latin typeface="Corbel" panose="020B0503020204020204" pitchFamily="34" charset="0"/>
              </a:rPr>
              <a:t>Reference: </a:t>
            </a:r>
            <a:r>
              <a:rPr lang="en-US" sz="1050" dirty="0">
                <a:latin typeface="Corbel" panose="020B0503020204020204" pitchFamily="34" charset="0"/>
                <a:hlinkClick r:id="rId3"/>
              </a:rPr>
              <a:t>Melgar M, et al. </a:t>
            </a:r>
            <a:r>
              <a:rPr lang="en-US" sz="1050" i="1" dirty="0">
                <a:latin typeface="Corbel" panose="020B0503020204020204" pitchFamily="34" charset="0"/>
                <a:hlinkClick r:id="rId3"/>
              </a:rPr>
              <a:t>MMWR </a:t>
            </a:r>
            <a:r>
              <a:rPr lang="en-US" sz="1050" i="1" dirty="0" err="1">
                <a:latin typeface="Corbel" panose="020B0503020204020204" pitchFamily="34" charset="0"/>
                <a:hlinkClick r:id="rId3"/>
              </a:rPr>
              <a:t>Morb</a:t>
            </a:r>
            <a:r>
              <a:rPr lang="en-US" sz="1050" i="1" dirty="0">
                <a:latin typeface="Corbel" panose="020B0503020204020204" pitchFamily="34" charset="0"/>
                <a:hlinkClick r:id="rId3"/>
              </a:rPr>
              <a:t> Mortal </a:t>
            </a:r>
            <a:r>
              <a:rPr lang="en-US" sz="1050" i="1" dirty="0" err="1">
                <a:latin typeface="Corbel" panose="020B0503020204020204" pitchFamily="34" charset="0"/>
                <a:hlinkClick r:id="rId3"/>
              </a:rPr>
              <a:t>Wkly</a:t>
            </a:r>
            <a:r>
              <a:rPr lang="en-US" sz="1050" i="1" dirty="0">
                <a:latin typeface="Corbel" panose="020B0503020204020204" pitchFamily="34" charset="0"/>
                <a:hlinkClick r:id="rId3"/>
              </a:rPr>
              <a:t> Rep. </a:t>
            </a:r>
            <a:r>
              <a:rPr lang="en-US" sz="1050" dirty="0">
                <a:latin typeface="Corbel" panose="020B0503020204020204" pitchFamily="34" charset="0"/>
                <a:hlinkClick r:id="rId3"/>
              </a:rPr>
              <a:t>2023;72(29). </a:t>
            </a:r>
            <a:br>
              <a:rPr lang="en-US" sz="1050" dirty="0"/>
            </a:br>
            <a:endParaRPr lang="en-US" sz="1000" dirty="0">
              <a:solidFill>
                <a:srgbClr val="C00000"/>
              </a:solidFill>
            </a:endParaRPr>
          </a:p>
        </p:txBody>
      </p:sp>
      <p:sp>
        <p:nvSpPr>
          <p:cNvPr id="4" name="Footer Placeholder 2">
            <a:extLst>
              <a:ext uri="{FF2B5EF4-FFF2-40B4-BE49-F238E27FC236}">
                <a16:creationId xmlns:a16="http://schemas.microsoft.com/office/drawing/2014/main" id="{0A6E85C3-CCC9-6D67-E11E-47E9F74481AD}"/>
              </a:ext>
            </a:extLst>
          </p:cNvPr>
          <p:cNvSpPr>
            <a:spLocks noGrp="1"/>
          </p:cNvSpPr>
          <p:nvPr>
            <p:ph type="ftr" sz="quarter" idx="3"/>
          </p:nvPr>
        </p:nvSpPr>
        <p:spPr>
          <a:xfrm>
            <a:off x="6583682" y="6591118"/>
            <a:ext cx="5371353" cy="207716"/>
          </a:xfrm>
        </p:spPr>
        <p:txBody>
          <a:bodyPr/>
          <a:lstStyle/>
          <a:p>
            <a:pPr lvl="0">
              <a:defRPr/>
            </a:pPr>
            <a:r>
              <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rPr>
              <a:t>Original slide developed by US Centers for Disease Control and Prevention, </a:t>
            </a:r>
            <a:r>
              <a:rPr lang="en-US" dirty="0">
                <a:solidFill>
                  <a:srgbClr val="000000">
                    <a:tint val="75000"/>
                  </a:srgbClr>
                </a:solidFill>
              </a:rPr>
              <a:t>WHO, </a:t>
            </a:r>
            <a:r>
              <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rPr>
              <a:t>and PATH. Last updated: April 2024</a:t>
            </a:r>
          </a:p>
        </p:txBody>
      </p:sp>
      <p:graphicFrame>
        <p:nvGraphicFramePr>
          <p:cNvPr id="3" name="object 4">
            <a:extLst>
              <a:ext uri="{FF2B5EF4-FFF2-40B4-BE49-F238E27FC236}">
                <a16:creationId xmlns:a16="http://schemas.microsoft.com/office/drawing/2014/main" id="{F8D48DF4-B24E-27E3-92A2-784EF25D41E7}"/>
              </a:ext>
            </a:extLst>
          </p:cNvPr>
          <p:cNvGraphicFramePr>
            <a:graphicFrameLocks noGrp="1"/>
          </p:cNvGraphicFramePr>
          <p:nvPr>
            <p:extLst>
              <p:ext uri="{D42A27DB-BD31-4B8C-83A1-F6EECF244321}">
                <p14:modId xmlns:p14="http://schemas.microsoft.com/office/powerpoint/2010/main" val="2930497852"/>
              </p:ext>
            </p:extLst>
          </p:nvPr>
        </p:nvGraphicFramePr>
        <p:xfrm>
          <a:off x="1203114" y="1049651"/>
          <a:ext cx="10545762" cy="5238221"/>
        </p:xfrm>
        <a:graphic>
          <a:graphicData uri="http://schemas.openxmlformats.org/drawingml/2006/table">
            <a:tbl>
              <a:tblPr firstRow="1" bandRow="1">
                <a:tableStyleId>{2D5ABB26-0587-4C30-8999-92F81FD0307C}</a:tableStyleId>
              </a:tblPr>
              <a:tblGrid>
                <a:gridCol w="4954058">
                  <a:extLst>
                    <a:ext uri="{9D8B030D-6E8A-4147-A177-3AD203B41FA5}">
                      <a16:colId xmlns:a16="http://schemas.microsoft.com/office/drawing/2014/main" val="20000"/>
                    </a:ext>
                  </a:extLst>
                </a:gridCol>
                <a:gridCol w="5591704">
                  <a:extLst>
                    <a:ext uri="{9D8B030D-6E8A-4147-A177-3AD203B41FA5}">
                      <a16:colId xmlns:a16="http://schemas.microsoft.com/office/drawing/2014/main" val="20001"/>
                    </a:ext>
                  </a:extLst>
                </a:gridCol>
              </a:tblGrid>
              <a:tr h="1047750">
                <a:tc>
                  <a:txBody>
                    <a:bodyPr/>
                    <a:lstStyle/>
                    <a:p>
                      <a:pPr marL="942340" marR="243204" lvl="0" indent="0" algn="l" defTabSz="914400" rtl="0" eaLnBrk="1" fontAlgn="auto" latinLnBrk="0" hangingPunct="1">
                        <a:lnSpc>
                          <a:spcPts val="3000"/>
                        </a:lnSpc>
                        <a:spcBef>
                          <a:spcPts val="2200"/>
                        </a:spcBef>
                        <a:spcAft>
                          <a:spcPts val="0"/>
                        </a:spcAft>
                        <a:buClrTx/>
                        <a:buSzTx/>
                        <a:buFontTx/>
                        <a:buNone/>
                        <a:tabLst/>
                        <a:defRPr/>
                      </a:pPr>
                      <a:r>
                        <a:rPr kumimoji="0" lang="en-US" sz="2500" b="0" i="0" u="none" strike="noStrike" kern="1200" cap="none" spc="0" normalizeH="0" baseline="0" noProof="0">
                          <a:ln>
                            <a:noFill/>
                          </a:ln>
                          <a:solidFill>
                            <a:schemeClr val="accent3"/>
                          </a:solidFill>
                          <a:effectLst/>
                          <a:uLnTx/>
                          <a:uFillTx/>
                          <a:latin typeface="Corbel" panose="020B0503020204020204" pitchFamily="34" charset="0"/>
                          <a:ea typeface="+mn-ea"/>
                          <a:cs typeface="Montserrat-Light"/>
                        </a:rPr>
                        <a:t>Lung disease</a:t>
                      </a:r>
                    </a:p>
                  </a:txBody>
                  <a:tcPr anchor="ctr">
                    <a:lnR w="6350">
                      <a:solidFill>
                        <a:srgbClr val="0093D5"/>
                      </a:solidFill>
                      <a:prstDash val="solid"/>
                    </a:lnR>
                    <a:lnB w="6350">
                      <a:solidFill>
                        <a:srgbClr val="0093D5"/>
                      </a:solidFill>
                      <a:prstDash val="solid"/>
                    </a:lnB>
                  </a:tcPr>
                </a:tc>
                <a:tc>
                  <a:txBody>
                    <a:bodyPr/>
                    <a:lstStyle/>
                    <a:p>
                      <a:pPr marL="966469">
                        <a:lnSpc>
                          <a:spcPct val="100000"/>
                        </a:lnSpc>
                        <a:spcBef>
                          <a:spcPts val="3100"/>
                        </a:spcBef>
                      </a:pPr>
                      <a:r>
                        <a:rPr lang="en-US" sz="2500">
                          <a:solidFill>
                            <a:schemeClr val="accent2"/>
                          </a:solidFill>
                          <a:latin typeface="Corbel" panose="020B0503020204020204" pitchFamily="34" charset="0"/>
                          <a:cs typeface="Montserrat-Light"/>
                        </a:rPr>
                        <a:t>Neurologic or neuromuscular conditions</a:t>
                      </a:r>
                    </a:p>
                  </a:txBody>
                  <a:tcPr anchor="ctr">
                    <a:lnL w="6350">
                      <a:solidFill>
                        <a:srgbClr val="0093D5"/>
                      </a:solidFill>
                      <a:prstDash val="solid"/>
                    </a:lnL>
                    <a:lnB w="6350">
                      <a:solidFill>
                        <a:srgbClr val="0093D5"/>
                      </a:solidFill>
                      <a:prstDash val="solid"/>
                    </a:lnB>
                  </a:tcPr>
                </a:tc>
                <a:extLst>
                  <a:ext uri="{0D108BD9-81ED-4DB2-BD59-A6C34878D82A}">
                    <a16:rowId xmlns:a16="http://schemas.microsoft.com/office/drawing/2014/main" val="10000"/>
                  </a:ext>
                </a:extLst>
              </a:tr>
              <a:tr h="1047750">
                <a:tc>
                  <a:txBody>
                    <a:bodyPr/>
                    <a:lstStyle/>
                    <a:p>
                      <a:pPr marL="942340" marR="243204" lvl="0" indent="0" algn="l" defTabSz="914400" rtl="0" eaLnBrk="1" fontAlgn="auto" latinLnBrk="0" hangingPunct="1">
                        <a:lnSpc>
                          <a:spcPts val="3000"/>
                        </a:lnSpc>
                        <a:spcBef>
                          <a:spcPts val="2200"/>
                        </a:spcBef>
                        <a:spcAft>
                          <a:spcPts val="0"/>
                        </a:spcAft>
                        <a:buClrTx/>
                        <a:buSzTx/>
                        <a:buFontTx/>
                        <a:buNone/>
                        <a:tabLst/>
                        <a:defRPr/>
                      </a:pPr>
                      <a:r>
                        <a:rPr kumimoji="0" lang="en-US" sz="2500" b="0" i="0" u="none" strike="noStrike" kern="1200" cap="none" spc="0" normalizeH="0" baseline="0" noProof="0">
                          <a:ln>
                            <a:noFill/>
                          </a:ln>
                          <a:solidFill>
                            <a:schemeClr val="accent4"/>
                          </a:solidFill>
                          <a:effectLst/>
                          <a:uLnTx/>
                          <a:uFillTx/>
                          <a:latin typeface="Corbel" panose="020B0503020204020204" pitchFamily="34" charset="0"/>
                          <a:ea typeface="+mn-ea"/>
                          <a:cs typeface="Montserrat-Light"/>
                        </a:rPr>
                        <a:t>Cardiovascular disease</a:t>
                      </a:r>
                    </a:p>
                  </a:txBody>
                  <a:tcPr anchor="ctr">
                    <a:lnR w="6350">
                      <a:solidFill>
                        <a:srgbClr val="0093D5"/>
                      </a:solidFill>
                      <a:prstDash val="solid"/>
                    </a:lnR>
                    <a:lnT w="6350">
                      <a:solidFill>
                        <a:srgbClr val="0093D5"/>
                      </a:solidFill>
                      <a:prstDash val="solid"/>
                    </a:lnT>
                    <a:lnB w="6350">
                      <a:solidFill>
                        <a:srgbClr val="0093D5"/>
                      </a:solidFill>
                      <a:prstDash val="solid"/>
                    </a:lnB>
                  </a:tcPr>
                </a:tc>
                <a:tc>
                  <a:txBody>
                    <a:bodyPr/>
                    <a:lstStyle/>
                    <a:p>
                      <a:pPr marL="966469">
                        <a:lnSpc>
                          <a:spcPct val="100000"/>
                        </a:lnSpc>
                        <a:spcBef>
                          <a:spcPts val="3100"/>
                        </a:spcBef>
                      </a:pPr>
                      <a:r>
                        <a:rPr lang="en-US" sz="2500" spc="-20">
                          <a:solidFill>
                            <a:schemeClr val="accent1"/>
                          </a:solidFill>
                          <a:latin typeface="Corbel" panose="020B0503020204020204" pitchFamily="34" charset="0"/>
                          <a:cs typeface="Montserrat-Light"/>
                        </a:rPr>
                        <a:t>Kidney disorders</a:t>
                      </a:r>
                      <a:endParaRPr sz="2500">
                        <a:solidFill>
                          <a:schemeClr val="accent1"/>
                        </a:solidFill>
                        <a:latin typeface="Corbel" panose="020B0503020204020204" pitchFamily="34" charset="0"/>
                        <a:cs typeface="Montserrat-Light"/>
                      </a:endParaRPr>
                    </a:p>
                  </a:txBody>
                  <a:tcPr anchor="ctr">
                    <a:lnL w="6350">
                      <a:solidFill>
                        <a:srgbClr val="0093D5"/>
                      </a:solidFill>
                      <a:prstDash val="solid"/>
                    </a:lnL>
                    <a:lnT w="6350">
                      <a:solidFill>
                        <a:srgbClr val="0093D5"/>
                      </a:solidFill>
                      <a:prstDash val="solid"/>
                    </a:lnT>
                    <a:lnB w="6350">
                      <a:solidFill>
                        <a:srgbClr val="0093D5"/>
                      </a:solidFill>
                      <a:prstDash val="solid"/>
                    </a:lnB>
                  </a:tcPr>
                </a:tc>
                <a:extLst>
                  <a:ext uri="{0D108BD9-81ED-4DB2-BD59-A6C34878D82A}">
                    <a16:rowId xmlns:a16="http://schemas.microsoft.com/office/drawing/2014/main" val="10001"/>
                  </a:ext>
                </a:extLst>
              </a:tr>
              <a:tr h="1047221">
                <a:tc>
                  <a:txBody>
                    <a:bodyPr/>
                    <a:lstStyle/>
                    <a:p>
                      <a:pPr marL="942340">
                        <a:lnSpc>
                          <a:spcPct val="100000"/>
                        </a:lnSpc>
                        <a:spcBef>
                          <a:spcPts val="3100"/>
                        </a:spcBef>
                      </a:pPr>
                      <a:r>
                        <a:rPr lang="en-US" sz="2500">
                          <a:solidFill>
                            <a:srgbClr val="314FA1"/>
                          </a:solidFill>
                          <a:latin typeface="Corbel" panose="020B0503020204020204" pitchFamily="34" charset="0"/>
                          <a:cs typeface="Montserrat-Light"/>
                        </a:rPr>
                        <a:t>Moderate or severe immune compromise</a:t>
                      </a:r>
                      <a:endParaRPr sz="2500">
                        <a:latin typeface="Corbel" panose="020B0503020204020204" pitchFamily="34" charset="0"/>
                        <a:cs typeface="Montserrat-Light"/>
                      </a:endParaRPr>
                    </a:p>
                  </a:txBody>
                  <a:tcPr anchor="ctr">
                    <a:lnR w="6350">
                      <a:solidFill>
                        <a:srgbClr val="0093D5"/>
                      </a:solidFill>
                      <a:prstDash val="solid"/>
                    </a:lnR>
                    <a:lnT w="6350">
                      <a:solidFill>
                        <a:srgbClr val="0093D5"/>
                      </a:solidFill>
                      <a:prstDash val="solid"/>
                    </a:lnT>
                    <a:lnB w="6350">
                      <a:solidFill>
                        <a:srgbClr val="0093D5"/>
                      </a:solidFill>
                      <a:prstDash val="solid"/>
                    </a:lnB>
                  </a:tcPr>
                </a:tc>
                <a:tc>
                  <a:txBody>
                    <a:bodyPr/>
                    <a:lstStyle/>
                    <a:p>
                      <a:pPr marL="966469">
                        <a:lnSpc>
                          <a:spcPct val="100000"/>
                        </a:lnSpc>
                        <a:spcBef>
                          <a:spcPts val="3100"/>
                        </a:spcBef>
                      </a:pPr>
                      <a:r>
                        <a:rPr lang="en-US" sz="2500" spc="-10">
                          <a:solidFill>
                            <a:schemeClr val="accent4"/>
                          </a:solidFill>
                          <a:latin typeface="Corbel" panose="020B0503020204020204" pitchFamily="34" charset="0"/>
                          <a:cs typeface="Montserrat-Light"/>
                        </a:rPr>
                        <a:t>Liver disorders</a:t>
                      </a:r>
                      <a:endParaRPr sz="2500">
                        <a:solidFill>
                          <a:schemeClr val="accent4"/>
                        </a:solidFill>
                        <a:latin typeface="Corbel" panose="020B0503020204020204" pitchFamily="34" charset="0"/>
                        <a:cs typeface="Montserrat-Light"/>
                      </a:endParaRPr>
                    </a:p>
                  </a:txBody>
                  <a:tcPr anchor="ctr">
                    <a:lnL w="6350">
                      <a:solidFill>
                        <a:srgbClr val="0093D5"/>
                      </a:solidFill>
                      <a:prstDash val="solid"/>
                    </a:lnL>
                    <a:lnT w="6350">
                      <a:solidFill>
                        <a:srgbClr val="0093D5"/>
                      </a:solidFill>
                      <a:prstDash val="solid"/>
                    </a:lnT>
                    <a:lnB w="6350">
                      <a:solidFill>
                        <a:srgbClr val="0093D5"/>
                      </a:solidFill>
                      <a:prstDash val="solid"/>
                    </a:lnB>
                  </a:tcPr>
                </a:tc>
                <a:extLst>
                  <a:ext uri="{0D108BD9-81ED-4DB2-BD59-A6C34878D82A}">
                    <a16:rowId xmlns:a16="http://schemas.microsoft.com/office/drawing/2014/main" val="10002"/>
                  </a:ext>
                </a:extLst>
              </a:tr>
              <a:tr h="1047750">
                <a:tc>
                  <a:txBody>
                    <a:bodyPr/>
                    <a:lstStyle/>
                    <a:p>
                      <a:pPr marL="942340" marR="243204">
                        <a:lnSpc>
                          <a:spcPts val="3000"/>
                        </a:lnSpc>
                        <a:spcBef>
                          <a:spcPts val="2200"/>
                        </a:spcBef>
                      </a:pPr>
                      <a:r>
                        <a:rPr lang="en-US" sz="2500">
                          <a:solidFill>
                            <a:schemeClr val="accent3"/>
                          </a:solidFill>
                          <a:latin typeface="Corbel" panose="020B0503020204020204" pitchFamily="34" charset="0"/>
                          <a:cs typeface="Montserrat-Light"/>
                        </a:rPr>
                        <a:t>Diabetes</a:t>
                      </a:r>
                      <a:endParaRPr sz="2500">
                        <a:solidFill>
                          <a:schemeClr val="accent3"/>
                        </a:solidFill>
                        <a:latin typeface="Corbel" panose="020B0503020204020204" pitchFamily="34" charset="0"/>
                        <a:cs typeface="Montserrat-Light"/>
                      </a:endParaRPr>
                    </a:p>
                  </a:txBody>
                  <a:tcPr anchor="ctr">
                    <a:lnR w="6350">
                      <a:solidFill>
                        <a:srgbClr val="0093D5"/>
                      </a:solidFill>
                      <a:prstDash val="solid"/>
                    </a:lnR>
                    <a:lnT w="6350">
                      <a:solidFill>
                        <a:srgbClr val="0093D5"/>
                      </a:solidFill>
                      <a:prstDash val="solid"/>
                    </a:lnT>
                    <a:lnB w="6350" cap="flat" cmpd="sng" algn="ctr">
                      <a:solidFill>
                        <a:srgbClr val="0093D5"/>
                      </a:solidFill>
                      <a:prstDash val="solid"/>
                      <a:round/>
                      <a:headEnd type="none" w="med" len="med"/>
                      <a:tailEnd type="none" w="med" len="med"/>
                    </a:lnB>
                  </a:tcPr>
                </a:tc>
                <a:tc>
                  <a:txBody>
                    <a:bodyPr/>
                    <a:lstStyle/>
                    <a:p>
                      <a:pPr marL="966469">
                        <a:lnSpc>
                          <a:spcPct val="100000"/>
                        </a:lnSpc>
                        <a:spcBef>
                          <a:spcPts val="3100"/>
                        </a:spcBef>
                      </a:pPr>
                      <a:r>
                        <a:rPr lang="en-US" sz="2500">
                          <a:solidFill>
                            <a:schemeClr val="accent5"/>
                          </a:solidFill>
                          <a:latin typeface="Corbel" panose="020B0503020204020204" pitchFamily="34" charset="0"/>
                          <a:cs typeface="Montserrat-Light"/>
                        </a:rPr>
                        <a:t>Blood disorders</a:t>
                      </a:r>
                      <a:endParaRPr sz="2500">
                        <a:solidFill>
                          <a:schemeClr val="accent5"/>
                        </a:solidFill>
                        <a:latin typeface="Corbel" panose="020B0503020204020204" pitchFamily="34" charset="0"/>
                        <a:cs typeface="Montserrat-Light"/>
                      </a:endParaRPr>
                    </a:p>
                  </a:txBody>
                  <a:tcPr anchor="ctr">
                    <a:lnL w="6350">
                      <a:solidFill>
                        <a:srgbClr val="0093D5"/>
                      </a:solidFill>
                      <a:prstDash val="solid"/>
                    </a:lnL>
                    <a:lnT w="6350">
                      <a:solidFill>
                        <a:srgbClr val="0093D5"/>
                      </a:solidFill>
                      <a:prstDash val="solid"/>
                    </a:lnT>
                    <a:lnB w="6350" cap="flat" cmpd="sng" algn="ctr">
                      <a:solidFill>
                        <a:srgbClr val="0093D5"/>
                      </a:solidFill>
                      <a:prstDash val="solid"/>
                      <a:round/>
                      <a:headEnd type="none" w="med" len="med"/>
                      <a:tailEnd type="none" w="med" len="med"/>
                    </a:lnB>
                  </a:tcPr>
                </a:tc>
                <a:extLst>
                  <a:ext uri="{0D108BD9-81ED-4DB2-BD59-A6C34878D82A}">
                    <a16:rowId xmlns:a16="http://schemas.microsoft.com/office/drawing/2014/main" val="10003"/>
                  </a:ext>
                </a:extLst>
              </a:tr>
              <a:tr h="1047750">
                <a:tc gridSpan="2">
                  <a:txBody>
                    <a:bodyPr/>
                    <a:lstStyle/>
                    <a:p>
                      <a:pPr marL="942340" marR="243204">
                        <a:lnSpc>
                          <a:spcPts val="3000"/>
                        </a:lnSpc>
                        <a:spcBef>
                          <a:spcPts val="2200"/>
                        </a:spcBef>
                      </a:pPr>
                      <a:r>
                        <a:rPr lang="en-US" sz="2500" dirty="0">
                          <a:solidFill>
                            <a:schemeClr val="accent1"/>
                          </a:solidFill>
                          <a:latin typeface="Corbel" panose="020B0503020204020204" pitchFamily="34" charset="0"/>
                          <a:cs typeface="Montserrat-Light"/>
                        </a:rPr>
                        <a:t>Other conditions that might increase the risk for severe disease</a:t>
                      </a:r>
                      <a:endParaRPr sz="2500" dirty="0">
                        <a:solidFill>
                          <a:schemeClr val="accent1"/>
                        </a:solidFill>
                        <a:latin typeface="Corbel" panose="020B0503020204020204" pitchFamily="34" charset="0"/>
                        <a:cs typeface="Montserrat-Light"/>
                      </a:endParaRPr>
                    </a:p>
                  </a:txBody>
                  <a:tcPr anchor="ctr">
                    <a:lnT w="6350">
                      <a:solidFill>
                        <a:srgbClr val="0093D5"/>
                      </a:solidFill>
                      <a:prstDash val="solid"/>
                    </a:lnT>
                  </a:tcPr>
                </a:tc>
                <a:tc hMerge="1">
                  <a:txBody>
                    <a:bodyPr/>
                    <a:lstStyle/>
                    <a:p>
                      <a:pPr marL="966469">
                        <a:lnSpc>
                          <a:spcPct val="100000"/>
                        </a:lnSpc>
                        <a:spcBef>
                          <a:spcPts val="3100"/>
                        </a:spcBef>
                      </a:pPr>
                      <a:endParaRPr sz="2500">
                        <a:latin typeface="Corbel" panose="020B0503020204020204" pitchFamily="34" charset="0"/>
                        <a:cs typeface="Montserrat-Light"/>
                      </a:endParaRPr>
                    </a:p>
                  </a:txBody>
                  <a:tcPr anchor="ctr">
                    <a:lnL w="6350" cap="flat" cmpd="sng" algn="ctr">
                      <a:solidFill>
                        <a:srgbClr val="0093D5"/>
                      </a:solidFill>
                      <a:prstDash val="solid"/>
                      <a:round/>
                      <a:headEnd type="none" w="med" len="med"/>
                      <a:tailEnd type="none" w="med" len="med"/>
                    </a:lnL>
                    <a:lnT w="6350">
                      <a:solidFill>
                        <a:srgbClr val="0093D5"/>
                      </a:solidFill>
                      <a:prstDash val="solid"/>
                    </a:lnT>
                  </a:tcPr>
                </a:tc>
                <a:extLst>
                  <a:ext uri="{0D108BD9-81ED-4DB2-BD59-A6C34878D82A}">
                    <a16:rowId xmlns:a16="http://schemas.microsoft.com/office/drawing/2014/main" val="4066859124"/>
                  </a:ext>
                </a:extLst>
              </a:tr>
            </a:tbl>
          </a:graphicData>
        </a:graphic>
      </p:graphicFrame>
      <p:pic>
        <p:nvPicPr>
          <p:cNvPr id="11" name="Picture 10" descr="A pink and black logo&#10;&#10;Description automatically generated">
            <a:extLst>
              <a:ext uri="{FF2B5EF4-FFF2-40B4-BE49-F238E27FC236}">
                <a16:creationId xmlns:a16="http://schemas.microsoft.com/office/drawing/2014/main" id="{B2CFE688-9ACA-49E0-1B23-1146449514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24143" y="4435400"/>
            <a:ext cx="368300" cy="520700"/>
          </a:xfrm>
          <a:prstGeom prst="rect">
            <a:avLst/>
          </a:prstGeom>
        </p:spPr>
      </p:pic>
      <p:pic>
        <p:nvPicPr>
          <p:cNvPr id="15" name="Picture 14" descr="A green and black logo&#10;&#10;Description automatically generated">
            <a:extLst>
              <a:ext uri="{FF2B5EF4-FFF2-40B4-BE49-F238E27FC236}">
                <a16:creationId xmlns:a16="http://schemas.microsoft.com/office/drawing/2014/main" id="{1746D9BA-3A64-950B-03AD-2F1B1B30D17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24575" y="2373425"/>
            <a:ext cx="584200" cy="571500"/>
          </a:xfrm>
          <a:prstGeom prst="rect">
            <a:avLst/>
          </a:prstGeom>
        </p:spPr>
      </p:pic>
      <p:pic>
        <p:nvPicPr>
          <p:cNvPr id="19" name="Picture 18" descr="A purple and black logo&#10;&#10;Description automatically generated">
            <a:extLst>
              <a:ext uri="{FF2B5EF4-FFF2-40B4-BE49-F238E27FC236}">
                <a16:creationId xmlns:a16="http://schemas.microsoft.com/office/drawing/2014/main" id="{66C72BCB-8B34-72F4-1E6B-976297536D8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0125" y="4484537"/>
            <a:ext cx="673100" cy="622300"/>
          </a:xfrm>
          <a:prstGeom prst="rect">
            <a:avLst/>
          </a:prstGeom>
        </p:spPr>
      </p:pic>
      <p:pic>
        <p:nvPicPr>
          <p:cNvPr id="25" name="Picture 24" descr="A blue shield with a cross&#10;&#10;Description automatically generated">
            <a:extLst>
              <a:ext uri="{FF2B5EF4-FFF2-40B4-BE49-F238E27FC236}">
                <a16:creationId xmlns:a16="http://schemas.microsoft.com/office/drawing/2014/main" id="{F51AEE1A-801F-15CB-B1AF-F9E19299B9D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69025" y="3374956"/>
            <a:ext cx="495300" cy="596900"/>
          </a:xfrm>
          <a:prstGeom prst="rect">
            <a:avLst/>
          </a:prstGeom>
        </p:spPr>
      </p:pic>
      <p:pic>
        <p:nvPicPr>
          <p:cNvPr id="27" name="Picture 26" descr="Blue footprints on a black background&#10;&#10;Description automatically generated">
            <a:extLst>
              <a:ext uri="{FF2B5EF4-FFF2-40B4-BE49-F238E27FC236}">
                <a16:creationId xmlns:a16="http://schemas.microsoft.com/office/drawing/2014/main" id="{7207B4C7-99E2-F0B2-70C5-816BE76E50E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28893" y="2504365"/>
            <a:ext cx="558800" cy="406400"/>
          </a:xfrm>
          <a:prstGeom prst="rect">
            <a:avLst/>
          </a:prstGeom>
        </p:spPr>
      </p:pic>
      <p:pic>
        <p:nvPicPr>
          <p:cNvPr id="29" name="Picture 28" descr="A green liver on a black background&#10;&#10;Description automatically generated">
            <a:extLst>
              <a:ext uri="{FF2B5EF4-FFF2-40B4-BE49-F238E27FC236}">
                <a16:creationId xmlns:a16="http://schemas.microsoft.com/office/drawing/2014/main" id="{2A2D7862-9466-DE19-706B-71BB72D1F26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441593" y="3578276"/>
            <a:ext cx="533400" cy="381000"/>
          </a:xfrm>
          <a:prstGeom prst="rect">
            <a:avLst/>
          </a:prstGeom>
        </p:spPr>
      </p:pic>
      <p:pic>
        <p:nvPicPr>
          <p:cNvPr id="33" name="Picture 32" descr="Purple horns on a black background&#10;&#10;Description automatically generated">
            <a:extLst>
              <a:ext uri="{FF2B5EF4-FFF2-40B4-BE49-F238E27FC236}">
                <a16:creationId xmlns:a16="http://schemas.microsoft.com/office/drawing/2014/main" id="{A628268E-8691-344B-A697-1DD19A626B9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449975" y="1295156"/>
            <a:ext cx="533400" cy="520700"/>
          </a:xfrm>
          <a:prstGeom prst="rect">
            <a:avLst/>
          </a:prstGeom>
        </p:spPr>
      </p:pic>
      <p:pic>
        <p:nvPicPr>
          <p:cNvPr id="35" name="Picture 34" descr="A blue brain with black lines&#10;&#10;Description automatically generated">
            <a:extLst>
              <a:ext uri="{FF2B5EF4-FFF2-40B4-BE49-F238E27FC236}">
                <a16:creationId xmlns:a16="http://schemas.microsoft.com/office/drawing/2014/main" id="{96028A79-8945-FC53-DF89-1681471D875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22543" y="1322630"/>
            <a:ext cx="571500" cy="469900"/>
          </a:xfrm>
          <a:prstGeom prst="rect">
            <a:avLst/>
          </a:prstGeom>
        </p:spPr>
      </p:pic>
      <p:pic>
        <p:nvPicPr>
          <p:cNvPr id="37" name="Picture 36" descr="A blue and black logo&#10;&#10;Description automatically generated">
            <a:extLst>
              <a:ext uri="{FF2B5EF4-FFF2-40B4-BE49-F238E27FC236}">
                <a16:creationId xmlns:a16="http://schemas.microsoft.com/office/drawing/2014/main" id="{57086E5A-7CF8-14EE-E2DB-26DCD9354F72}"/>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469025" y="5459099"/>
            <a:ext cx="558800" cy="490376"/>
          </a:xfrm>
          <a:prstGeom prst="rect">
            <a:avLst/>
          </a:prstGeom>
        </p:spPr>
      </p:pic>
    </p:spTree>
    <p:extLst>
      <p:ext uri="{BB962C8B-B14F-4D97-AF65-F5344CB8AC3E}">
        <p14:creationId xmlns:p14="http://schemas.microsoft.com/office/powerpoint/2010/main" val="19757890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4">
            <a:extLst>
              <a:ext uri="{FF2B5EF4-FFF2-40B4-BE49-F238E27FC236}">
                <a16:creationId xmlns:a16="http://schemas.microsoft.com/office/drawing/2014/main" id="{1DB0D3C8-48FA-28B7-C722-07C460A54B42}"/>
              </a:ext>
            </a:extLst>
          </p:cNvPr>
          <p:cNvGraphicFramePr>
            <a:graphicFrameLocks noGrp="1"/>
          </p:cNvGraphicFramePr>
          <p:nvPr>
            <p:extLst>
              <p:ext uri="{D42A27DB-BD31-4B8C-83A1-F6EECF244321}">
                <p14:modId xmlns:p14="http://schemas.microsoft.com/office/powerpoint/2010/main" val="1546247930"/>
              </p:ext>
            </p:extLst>
          </p:nvPr>
        </p:nvGraphicFramePr>
        <p:xfrm>
          <a:off x="1256205" y="1755662"/>
          <a:ext cx="10609480" cy="3284220"/>
        </p:xfrm>
        <a:graphic>
          <a:graphicData uri="http://schemas.openxmlformats.org/drawingml/2006/table">
            <a:tbl>
              <a:tblPr firstRow="1" bandRow="1">
                <a:tableStyleId>{2D5ABB26-0587-4C30-8999-92F81FD0307C}</a:tableStyleId>
              </a:tblPr>
              <a:tblGrid>
                <a:gridCol w="5847692">
                  <a:extLst>
                    <a:ext uri="{9D8B030D-6E8A-4147-A177-3AD203B41FA5}">
                      <a16:colId xmlns:a16="http://schemas.microsoft.com/office/drawing/2014/main" val="20000"/>
                    </a:ext>
                  </a:extLst>
                </a:gridCol>
                <a:gridCol w="4761788">
                  <a:extLst>
                    <a:ext uri="{9D8B030D-6E8A-4147-A177-3AD203B41FA5}">
                      <a16:colId xmlns:a16="http://schemas.microsoft.com/office/drawing/2014/main" val="1975075850"/>
                    </a:ext>
                  </a:extLst>
                </a:gridCol>
              </a:tblGrid>
              <a:tr h="1047750">
                <a:tc>
                  <a:txBody>
                    <a:bodyPr/>
                    <a:lstStyle/>
                    <a:p>
                      <a:pPr marL="942340" marR="243204" lvl="0" indent="0" algn="l" defTabSz="914400" rtl="0" eaLnBrk="1" fontAlgn="auto" latinLnBrk="0" hangingPunct="1">
                        <a:lnSpc>
                          <a:spcPts val="3000"/>
                        </a:lnSpc>
                        <a:spcBef>
                          <a:spcPts val="2200"/>
                        </a:spcBef>
                        <a:spcAft>
                          <a:spcPts val="0"/>
                        </a:spcAft>
                        <a:buClrTx/>
                        <a:buSzTx/>
                        <a:buFontTx/>
                        <a:buNone/>
                        <a:tabLst/>
                        <a:defRPr/>
                      </a:pPr>
                      <a:r>
                        <a:rPr kumimoji="0" lang="en-US" sz="2500" b="0" i="0" u="none" strike="noStrike" kern="1200" cap="none" spc="0" normalizeH="0" baseline="0" noProof="0">
                          <a:ln>
                            <a:noFill/>
                          </a:ln>
                          <a:solidFill>
                            <a:schemeClr val="accent3"/>
                          </a:solidFill>
                          <a:effectLst/>
                          <a:uLnTx/>
                          <a:uFillTx/>
                          <a:latin typeface="Corbel" panose="020B0503020204020204" pitchFamily="34" charset="0"/>
                          <a:ea typeface="+mn-ea"/>
                          <a:cs typeface="Montserrat-Light"/>
                        </a:rPr>
                        <a:t>Frailty</a:t>
                      </a:r>
                    </a:p>
                  </a:txBody>
                  <a:tcPr anchor="ctr">
                    <a:lnB w="6350">
                      <a:solidFill>
                        <a:srgbClr val="0093D5"/>
                      </a:solidFill>
                      <a:prstDash val="solid"/>
                    </a:lnB>
                  </a:tcPr>
                </a:tc>
                <a:tc>
                  <a:txBody>
                    <a:bodyPr/>
                    <a:lstStyle/>
                    <a:p>
                      <a:pPr marL="12700" marR="243204" lvl="0" indent="0" algn="l" defTabSz="914400" rtl="0" eaLnBrk="1" fontAlgn="auto" latinLnBrk="0" hangingPunct="1">
                        <a:lnSpc>
                          <a:spcPct val="100000"/>
                        </a:lnSpc>
                        <a:spcBef>
                          <a:spcPts val="2200"/>
                        </a:spcBef>
                        <a:spcAft>
                          <a:spcPts val="300"/>
                        </a:spcAft>
                        <a:buClrTx/>
                        <a:buSzTx/>
                        <a:buFontTx/>
                        <a:buNone/>
                        <a:tabLst/>
                        <a:defRPr/>
                      </a:pPr>
                      <a:r>
                        <a:rPr lang="en-US" sz="1800"/>
                        <a:t>No consensus definition; however, common features include weight loss, weakness, and trouble walking.</a:t>
                      </a:r>
                    </a:p>
                  </a:txBody>
                  <a:tcPr anchor="ctr">
                    <a:lnR w="12700" cap="flat" cmpd="sng" algn="ctr">
                      <a:noFill/>
                      <a:prstDash val="solid"/>
                      <a:round/>
                      <a:headEnd type="none" w="med" len="med"/>
                      <a:tailEnd type="none" w="med" len="med"/>
                    </a:lnR>
                    <a:lnB w="6350" cap="flat" cmpd="sng" algn="ctr">
                      <a:solidFill>
                        <a:srgbClr val="0093D5"/>
                      </a:solidFill>
                      <a:prstDash val="solid"/>
                      <a:round/>
                      <a:headEnd type="none" w="med" len="med"/>
                      <a:tailEnd type="none" w="med" len="med"/>
                    </a:lnB>
                  </a:tcPr>
                </a:tc>
                <a:extLst>
                  <a:ext uri="{0D108BD9-81ED-4DB2-BD59-A6C34878D82A}">
                    <a16:rowId xmlns:a16="http://schemas.microsoft.com/office/drawing/2014/main" val="10000"/>
                  </a:ext>
                </a:extLst>
              </a:tr>
              <a:tr h="1047750">
                <a:tc>
                  <a:txBody>
                    <a:bodyPr/>
                    <a:lstStyle/>
                    <a:p>
                      <a:pPr marL="942340" marR="243204" lvl="0" indent="0" algn="l" defTabSz="914400" rtl="0" eaLnBrk="1" fontAlgn="auto" latinLnBrk="0" hangingPunct="1">
                        <a:lnSpc>
                          <a:spcPts val="3000"/>
                        </a:lnSpc>
                        <a:spcBef>
                          <a:spcPts val="2200"/>
                        </a:spcBef>
                        <a:spcAft>
                          <a:spcPts val="0"/>
                        </a:spcAft>
                        <a:buClrTx/>
                        <a:buSzTx/>
                        <a:buFontTx/>
                        <a:buNone/>
                        <a:tabLst/>
                        <a:defRPr/>
                      </a:pPr>
                      <a:r>
                        <a:rPr kumimoji="0" lang="en-US" sz="2500" b="0" i="0" u="none" strike="noStrike" kern="1200" cap="none" spc="0" normalizeH="0" baseline="0" noProof="0">
                          <a:ln>
                            <a:noFill/>
                          </a:ln>
                          <a:solidFill>
                            <a:schemeClr val="accent4"/>
                          </a:solidFill>
                          <a:effectLst/>
                          <a:uLnTx/>
                          <a:uFillTx/>
                          <a:latin typeface="Corbel" panose="020B0503020204020204" pitchFamily="34" charset="0"/>
                          <a:ea typeface="+mn-ea"/>
                          <a:cs typeface="Montserrat-Light"/>
                        </a:rPr>
                        <a:t>Advanced age</a:t>
                      </a:r>
                    </a:p>
                  </a:txBody>
                  <a:tcPr anchor="ctr">
                    <a:lnT w="6350">
                      <a:solidFill>
                        <a:srgbClr val="0093D5"/>
                      </a:solidFill>
                      <a:prstDash val="solid"/>
                    </a:lnT>
                    <a:lnB w="6350">
                      <a:solidFill>
                        <a:srgbClr val="0093D5"/>
                      </a:solidFill>
                      <a:prstDash val="solid"/>
                    </a:lnB>
                  </a:tcPr>
                </a:tc>
                <a:tc>
                  <a:txBody>
                    <a:bodyPr/>
                    <a:lstStyle/>
                    <a:p>
                      <a:pPr marL="12700" marR="243204" lvl="0" indent="0" algn="l" defTabSz="914400" rtl="0" eaLnBrk="1" fontAlgn="auto" latinLnBrk="0" hangingPunct="1">
                        <a:lnSpc>
                          <a:spcPct val="100000"/>
                        </a:lnSpc>
                        <a:spcBef>
                          <a:spcPts val="2200"/>
                        </a:spcBef>
                        <a:spcAft>
                          <a:spcPts val="300"/>
                        </a:spcAft>
                        <a:buClrTx/>
                        <a:buSzTx/>
                        <a:buFontTx/>
                        <a:buNone/>
                        <a:tabLst/>
                        <a:defRPr/>
                      </a:pPr>
                      <a:r>
                        <a:rPr lang="en-US" sz="1800"/>
                        <a:t>Definitions can vary by country; however commonly defined as 65+ or 70+ years of age.</a:t>
                      </a:r>
                    </a:p>
                  </a:txBody>
                  <a:tcPr anchor="ctr">
                    <a:lnR w="12700" cap="flat" cmpd="sng" algn="ctr">
                      <a:noFill/>
                      <a:prstDash val="solid"/>
                      <a:round/>
                      <a:headEnd type="none" w="med" len="med"/>
                      <a:tailEnd type="none" w="med" len="med"/>
                    </a:lnR>
                    <a:lnT w="6350" cap="flat" cmpd="sng" algn="ctr">
                      <a:solidFill>
                        <a:srgbClr val="0093D5"/>
                      </a:solidFill>
                      <a:prstDash val="solid"/>
                      <a:round/>
                      <a:headEnd type="none" w="med" len="med"/>
                      <a:tailEnd type="none" w="med" len="med"/>
                    </a:lnT>
                    <a:lnB w="6350" cap="flat" cmpd="sng" algn="ctr">
                      <a:solidFill>
                        <a:srgbClr val="0093D5"/>
                      </a:solidFill>
                      <a:prstDash val="solid"/>
                      <a:round/>
                      <a:headEnd type="none" w="med" len="med"/>
                      <a:tailEnd type="none" w="med" len="med"/>
                    </a:lnB>
                  </a:tcPr>
                </a:tc>
                <a:extLst>
                  <a:ext uri="{0D108BD9-81ED-4DB2-BD59-A6C34878D82A}">
                    <a16:rowId xmlns:a16="http://schemas.microsoft.com/office/drawing/2014/main" val="10001"/>
                  </a:ext>
                </a:extLst>
              </a:tr>
              <a:tr h="1047221">
                <a:tc>
                  <a:txBody>
                    <a:bodyPr/>
                    <a:lstStyle/>
                    <a:p>
                      <a:pPr marL="942340">
                        <a:lnSpc>
                          <a:spcPct val="100000"/>
                        </a:lnSpc>
                        <a:spcBef>
                          <a:spcPts val="3100"/>
                        </a:spcBef>
                      </a:pPr>
                      <a:r>
                        <a:rPr lang="en-US" sz="2500">
                          <a:solidFill>
                            <a:schemeClr val="accent2"/>
                          </a:solidFill>
                          <a:latin typeface="Corbel" panose="020B0503020204020204" pitchFamily="34" charset="0"/>
                          <a:cs typeface="Montserrat-Light"/>
                        </a:rPr>
                        <a:t>Residence in a nursing home or other long-term care facility</a:t>
                      </a:r>
                      <a:endParaRPr sz="2500">
                        <a:solidFill>
                          <a:schemeClr val="accent2"/>
                        </a:solidFill>
                        <a:latin typeface="Corbel" panose="020B0503020204020204" pitchFamily="34" charset="0"/>
                        <a:cs typeface="Montserrat-Light"/>
                      </a:endParaRPr>
                    </a:p>
                  </a:txBody>
                  <a:tcPr anchor="ctr">
                    <a:lnT w="6350">
                      <a:solidFill>
                        <a:srgbClr val="0093D5"/>
                      </a:solidFill>
                      <a:prstDash val="solid"/>
                    </a:lnT>
                    <a:lnB w="12700" cap="flat" cmpd="sng" algn="ctr">
                      <a:noFill/>
                      <a:prstDash val="solid"/>
                      <a:round/>
                      <a:headEnd type="none" w="med" len="med"/>
                      <a:tailEnd type="none" w="med" len="med"/>
                    </a:lnB>
                  </a:tcPr>
                </a:tc>
                <a:tc>
                  <a:txBody>
                    <a:bodyPr/>
                    <a:lstStyle/>
                    <a:p>
                      <a:pPr marL="0" indent="0">
                        <a:spcAft>
                          <a:spcPts val="300"/>
                        </a:spcAft>
                        <a:buFont typeface="Arial" panose="020B0604020202020204" pitchFamily="34" charset="0"/>
                        <a:buNone/>
                      </a:pPr>
                      <a:r>
                        <a:rPr lang="en-US" sz="1800"/>
                        <a:t>Long term care facilities  house a high concentration of people who are frail, advanced in age, and have multiple chronic medical conditions.</a:t>
                      </a:r>
                    </a:p>
                  </a:txBody>
                  <a:tcPr anchor="ctr">
                    <a:lnR w="12700" cap="flat" cmpd="sng" algn="ctr">
                      <a:noFill/>
                      <a:prstDash val="solid"/>
                      <a:round/>
                      <a:headEnd type="none" w="med" len="med"/>
                      <a:tailEnd type="none" w="med" len="med"/>
                    </a:lnR>
                    <a:lnT w="6350" cap="flat" cmpd="sng" algn="ctr">
                      <a:solidFill>
                        <a:srgbClr val="0093D5"/>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2" name="Title 1">
            <a:extLst>
              <a:ext uri="{FF2B5EF4-FFF2-40B4-BE49-F238E27FC236}">
                <a16:creationId xmlns:a16="http://schemas.microsoft.com/office/drawing/2014/main" id="{F3406ED7-F375-AFAF-7599-A05470B30752}"/>
              </a:ext>
            </a:extLst>
          </p:cNvPr>
          <p:cNvSpPr>
            <a:spLocks noGrp="1"/>
          </p:cNvSpPr>
          <p:nvPr>
            <p:ph type="title"/>
          </p:nvPr>
        </p:nvSpPr>
        <p:spPr/>
        <p:txBody>
          <a:bodyPr/>
          <a:lstStyle/>
          <a:p>
            <a:r>
              <a:rPr lang="en-US"/>
              <a:t>Other factors associated with increased risk of severe RSV disease</a:t>
            </a:r>
          </a:p>
        </p:txBody>
      </p:sp>
      <p:sp>
        <p:nvSpPr>
          <p:cNvPr id="16" name="Footer Placeholder 2">
            <a:extLst>
              <a:ext uri="{FF2B5EF4-FFF2-40B4-BE49-F238E27FC236}">
                <a16:creationId xmlns:a16="http://schemas.microsoft.com/office/drawing/2014/main" id="{93C0B851-4C3E-3988-1EB0-5580203D0B49}"/>
              </a:ext>
            </a:extLst>
          </p:cNvPr>
          <p:cNvSpPr>
            <a:spLocks noGrp="1"/>
          </p:cNvSpPr>
          <p:nvPr>
            <p:ph type="ftr" sz="quarter" idx="3"/>
          </p:nvPr>
        </p:nvSpPr>
        <p:spPr>
          <a:xfrm>
            <a:off x="6583682" y="6569602"/>
            <a:ext cx="5371353" cy="207716"/>
          </a:xfrm>
        </p:spPr>
        <p:txBody>
          <a:bodyPr/>
          <a:lstStyle/>
          <a:p>
            <a:pPr lvl="0">
              <a:defRPr/>
            </a:pPr>
            <a:r>
              <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rPr>
              <a:t>Original slide developed by US Centers for Disease Control and Prevention, </a:t>
            </a:r>
            <a:r>
              <a:rPr lang="en-US" dirty="0">
                <a:solidFill>
                  <a:srgbClr val="000000">
                    <a:tint val="75000"/>
                  </a:srgbClr>
                </a:solidFill>
              </a:rPr>
              <a:t>WHO, </a:t>
            </a:r>
            <a:r>
              <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rPr>
              <a:t>and PATH. Last updated: </a:t>
            </a:r>
            <a:r>
              <a:rPr lang="en-US" dirty="0">
                <a:solidFill>
                  <a:srgbClr val="000000">
                    <a:tint val="75000"/>
                  </a:srgbClr>
                </a:solidFill>
              </a:rPr>
              <a:t>April</a:t>
            </a:r>
            <a:r>
              <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rPr>
              <a:t> 2024</a:t>
            </a:r>
          </a:p>
        </p:txBody>
      </p:sp>
      <p:pic>
        <p:nvPicPr>
          <p:cNvPr id="17" name="Picture 16" descr="A green outline of a person with a cane&#10;&#10;Description automatically generated">
            <a:extLst>
              <a:ext uri="{FF2B5EF4-FFF2-40B4-BE49-F238E27FC236}">
                <a16:creationId xmlns:a16="http://schemas.microsoft.com/office/drawing/2014/main" id="{0AE31009-76C4-38C5-F85E-8B652D4E04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1084" y="2972294"/>
            <a:ext cx="523362" cy="779912"/>
          </a:xfrm>
          <a:prstGeom prst="rect">
            <a:avLst/>
          </a:prstGeom>
        </p:spPr>
      </p:pic>
      <p:pic>
        <p:nvPicPr>
          <p:cNvPr id="18" name="Picture 17" descr="A purple icon of a person lying on a bed&#10;&#10;Description automatically generated">
            <a:extLst>
              <a:ext uri="{FF2B5EF4-FFF2-40B4-BE49-F238E27FC236}">
                <a16:creationId xmlns:a16="http://schemas.microsoft.com/office/drawing/2014/main" id="{E85A3292-744E-5495-4D64-458A8CEA71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4363" y="2033492"/>
            <a:ext cx="749300" cy="444500"/>
          </a:xfrm>
          <a:prstGeom prst="rect">
            <a:avLst/>
          </a:prstGeom>
        </p:spPr>
      </p:pic>
      <p:pic>
        <p:nvPicPr>
          <p:cNvPr id="19" name="Picture 18" descr="A blue and black building with a cross&#10;&#10;Description automatically generated">
            <a:extLst>
              <a:ext uri="{FF2B5EF4-FFF2-40B4-BE49-F238E27FC236}">
                <a16:creationId xmlns:a16="http://schemas.microsoft.com/office/drawing/2014/main" id="{D3D324C9-17CF-F068-0A3F-C52585F9774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62939" y="4302666"/>
            <a:ext cx="648229" cy="444500"/>
          </a:xfrm>
          <a:prstGeom prst="rect">
            <a:avLst/>
          </a:prstGeom>
        </p:spPr>
      </p:pic>
    </p:spTree>
    <p:extLst>
      <p:ext uri="{BB962C8B-B14F-4D97-AF65-F5344CB8AC3E}">
        <p14:creationId xmlns:p14="http://schemas.microsoft.com/office/powerpoint/2010/main" val="6806447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EBE07-13DC-A2DC-E532-5B06AF3732EA}"/>
              </a:ext>
            </a:extLst>
          </p:cNvPr>
          <p:cNvSpPr>
            <a:spLocks noGrp="1"/>
          </p:cNvSpPr>
          <p:nvPr>
            <p:ph type="title"/>
          </p:nvPr>
        </p:nvSpPr>
        <p:spPr/>
        <p:txBody>
          <a:bodyPr/>
          <a:lstStyle/>
          <a:p>
            <a:r>
              <a:rPr lang="en-US"/>
              <a:t>Clinical laboratory testing to confirm RSV diagnosis</a:t>
            </a:r>
          </a:p>
        </p:txBody>
      </p:sp>
      <p:sp>
        <p:nvSpPr>
          <p:cNvPr id="3" name="Content Placeholder 2">
            <a:extLst>
              <a:ext uri="{FF2B5EF4-FFF2-40B4-BE49-F238E27FC236}">
                <a16:creationId xmlns:a16="http://schemas.microsoft.com/office/drawing/2014/main" id="{68BCC562-95F9-606B-26BA-8DAD5FF55EA9}"/>
              </a:ext>
            </a:extLst>
          </p:cNvPr>
          <p:cNvSpPr>
            <a:spLocks noGrp="1"/>
          </p:cNvSpPr>
          <p:nvPr>
            <p:ph idx="1"/>
          </p:nvPr>
        </p:nvSpPr>
        <p:spPr>
          <a:xfrm>
            <a:off x="4451573" y="1506361"/>
            <a:ext cx="6295315" cy="4785043"/>
          </a:xfrm>
        </p:spPr>
        <p:txBody>
          <a:bodyPr/>
          <a:lstStyle/>
          <a:p>
            <a:pPr marL="287338" marR="0" lvl="0" indent="-287338" algn="l" defTabSz="914400" rtl="0" eaLnBrk="1" fontAlgn="auto" latinLnBrk="0" hangingPunct="1">
              <a:lnSpc>
                <a:spcPts val="2933"/>
              </a:lnSpc>
              <a:spcBef>
                <a:spcPts val="1000"/>
              </a:spcBef>
              <a:spcAft>
                <a:spcPts val="0"/>
              </a:spcAft>
              <a:buClr>
                <a:schemeClr val="accent2"/>
              </a:buClr>
              <a:buSzTx/>
              <a:buFont typeface="Arial" panose="020B0604020202020204" pitchFamily="34" charset="0"/>
              <a:buChar char="•"/>
              <a:tabLst/>
              <a:defRPr/>
            </a:pPr>
            <a:r>
              <a:rPr kumimoji="0" lang="en-US" b="1" i="0" u="none" strike="noStrike" kern="1200" cap="none" spc="0" normalizeH="0" baseline="0" noProof="0">
                <a:ln>
                  <a:noFill/>
                </a:ln>
                <a:solidFill>
                  <a:schemeClr val="accent1"/>
                </a:solidFill>
                <a:effectLst/>
                <a:uLnTx/>
                <a:uFillTx/>
                <a:latin typeface="Corbel" panose="020B0503020204020204"/>
                <a:ea typeface="+mn-ea"/>
                <a:cs typeface="+mn-cs"/>
              </a:rPr>
              <a:t>Clinical symptoms of RSV </a:t>
            </a:r>
            <a:r>
              <a:rPr lang="en-US" b="1">
                <a:solidFill>
                  <a:schemeClr val="accent1"/>
                </a:solidFill>
                <a:latin typeface="Corbel" panose="020B0503020204020204"/>
              </a:rPr>
              <a:t>disease are hard to discern from</a:t>
            </a:r>
            <a:r>
              <a:rPr kumimoji="0" lang="en-US" b="1" i="0" u="none" strike="noStrike" kern="1200" cap="none" spc="0" normalizeH="0" baseline="0" noProof="0">
                <a:ln>
                  <a:noFill/>
                </a:ln>
                <a:solidFill>
                  <a:schemeClr val="accent1"/>
                </a:solidFill>
                <a:effectLst/>
                <a:uLnTx/>
                <a:uFillTx/>
                <a:latin typeface="Corbel" panose="020B0503020204020204"/>
                <a:ea typeface="+mn-ea"/>
                <a:cs typeface="+mn-cs"/>
              </a:rPr>
              <a:t> other respiratory infections</a:t>
            </a:r>
            <a:r>
              <a:rPr kumimoji="0" lang="en-US" b="0" i="0" u="none" strike="noStrike" kern="1200" cap="none" spc="0" normalizeH="0" baseline="0" noProof="0">
                <a:ln>
                  <a:noFill/>
                </a:ln>
                <a:solidFill>
                  <a:srgbClr val="1D1D1D"/>
                </a:solidFill>
                <a:effectLst/>
                <a:uLnTx/>
                <a:uFillTx/>
                <a:latin typeface="Corbel" panose="020B0503020204020204"/>
                <a:ea typeface="+mn-ea"/>
                <a:cs typeface="+mn-cs"/>
              </a:rPr>
              <a:t>—underscoring the need for testing to confirm RSV diagnosis</a:t>
            </a:r>
          </a:p>
          <a:p>
            <a:pPr marL="287338" marR="0" lvl="0" indent="-287338" algn="l" defTabSz="914400" rtl="0" eaLnBrk="1" fontAlgn="auto" latinLnBrk="0" hangingPunct="1">
              <a:lnSpc>
                <a:spcPts val="2933"/>
              </a:lnSpc>
              <a:spcBef>
                <a:spcPts val="1000"/>
              </a:spcBef>
              <a:spcAft>
                <a:spcPts val="0"/>
              </a:spcAft>
              <a:buClr>
                <a:schemeClr val="accent2"/>
              </a:buClr>
              <a:buSzTx/>
              <a:buFont typeface="Arial" panose="020B0604020202020204" pitchFamily="34" charset="0"/>
              <a:buChar char="•"/>
              <a:tabLst/>
              <a:defRPr/>
            </a:pPr>
            <a:endParaRPr kumimoji="0" lang="en-US" b="0" i="0" u="none" strike="noStrike" kern="1200" cap="none" spc="0" normalizeH="0" baseline="0" noProof="0">
              <a:ln>
                <a:noFill/>
              </a:ln>
              <a:solidFill>
                <a:srgbClr val="1D1D1D"/>
              </a:solidFill>
              <a:effectLst/>
              <a:uLnTx/>
              <a:uFillTx/>
              <a:latin typeface="Corbel" panose="020B0503020204020204"/>
              <a:ea typeface="+mn-ea"/>
              <a:cs typeface="+mn-cs"/>
            </a:endParaRPr>
          </a:p>
          <a:p>
            <a:pPr marL="287338" marR="0" lvl="0" indent="-287338" algn="l" defTabSz="914400" rtl="0" eaLnBrk="1" fontAlgn="auto" latinLnBrk="0" hangingPunct="1">
              <a:lnSpc>
                <a:spcPts val="2933"/>
              </a:lnSpc>
              <a:spcBef>
                <a:spcPts val="1000"/>
              </a:spcBef>
              <a:spcAft>
                <a:spcPts val="0"/>
              </a:spcAft>
              <a:buClr>
                <a:schemeClr val="accent2"/>
              </a:buClr>
              <a:buSzTx/>
              <a:buFont typeface="Arial" panose="020B0604020202020204" pitchFamily="34" charset="0"/>
              <a:buChar char="•"/>
              <a:tabLst/>
              <a:defRPr/>
            </a:pPr>
            <a:r>
              <a:rPr kumimoji="0" lang="en-US" b="0" i="0" u="none" strike="noStrike" kern="1200" cap="none" spc="0" normalizeH="0" baseline="0" noProof="0">
                <a:ln>
                  <a:noFill/>
                </a:ln>
                <a:solidFill>
                  <a:srgbClr val="1D1D1D"/>
                </a:solidFill>
                <a:effectLst/>
                <a:uLnTx/>
                <a:uFillTx/>
                <a:latin typeface="Corbel" panose="020B0503020204020204"/>
                <a:ea typeface="+mn-ea"/>
                <a:cs typeface="+mn-cs"/>
              </a:rPr>
              <a:t>Laboratory tests are available for diagnosis</a:t>
            </a:r>
          </a:p>
          <a:p>
            <a:pPr marL="744538" lvl="1" indent="-287338">
              <a:lnSpc>
                <a:spcPts val="2933"/>
              </a:lnSpc>
              <a:spcBef>
                <a:spcPts val="1000"/>
              </a:spcBef>
              <a:buClr>
                <a:schemeClr val="accent1"/>
              </a:buClr>
              <a:defRPr/>
            </a:pPr>
            <a:r>
              <a:rPr kumimoji="0" lang="en-US" sz="2000" b="0" i="0" u="none" strike="noStrike" kern="1200" cap="none" spc="0" normalizeH="0" baseline="0" noProof="0">
                <a:ln>
                  <a:noFill/>
                </a:ln>
                <a:solidFill>
                  <a:srgbClr val="1D1D1D"/>
                </a:solidFill>
                <a:effectLst/>
                <a:uLnTx/>
                <a:uFillTx/>
                <a:latin typeface="Corbel" panose="020B0503020204020204"/>
                <a:ea typeface="+mn-ea"/>
                <a:cs typeface="+mn-cs"/>
              </a:rPr>
              <a:t>Use </a:t>
            </a:r>
            <a:r>
              <a:rPr kumimoji="0" lang="en-US" sz="2000" b="1" i="0" u="none" strike="noStrike" kern="1200" cap="none" spc="0" normalizeH="0" baseline="0" noProof="0">
                <a:ln>
                  <a:noFill/>
                </a:ln>
                <a:solidFill>
                  <a:schemeClr val="accent2"/>
                </a:solidFill>
                <a:effectLst/>
                <a:uLnTx/>
                <a:uFillTx/>
                <a:latin typeface="Corbel" panose="020B0503020204020204"/>
                <a:ea typeface="+mn-ea"/>
                <a:cs typeface="+mn-cs"/>
              </a:rPr>
              <a:t>real-time reverse transcriptase-polymerase chain reaction </a:t>
            </a:r>
            <a:r>
              <a:rPr kumimoji="0" lang="en-US" sz="2000" b="0" i="0" u="none" strike="noStrike" kern="1200" cap="none" spc="0" normalizeH="0" baseline="0" noProof="0">
                <a:ln>
                  <a:noFill/>
                </a:ln>
                <a:solidFill>
                  <a:srgbClr val="1D1D1D"/>
                </a:solidFill>
                <a:effectLst/>
                <a:uLnTx/>
                <a:uFillTx/>
                <a:latin typeface="Corbel" panose="020B0503020204020204"/>
                <a:ea typeface="+mn-ea"/>
                <a:cs typeface="+mn-cs"/>
              </a:rPr>
              <a:t>(</a:t>
            </a:r>
            <a:r>
              <a:rPr kumimoji="0" lang="en-US" sz="2000" b="0" i="0" u="none" strike="noStrike" kern="1200" cap="none" spc="0" normalizeH="0" baseline="0" noProof="0" err="1">
                <a:ln>
                  <a:noFill/>
                </a:ln>
                <a:solidFill>
                  <a:srgbClr val="1D1D1D"/>
                </a:solidFill>
                <a:effectLst/>
                <a:uLnTx/>
                <a:uFillTx/>
                <a:latin typeface="Corbel" panose="020B0503020204020204"/>
                <a:ea typeface="+mn-ea"/>
                <a:cs typeface="+mn-cs"/>
              </a:rPr>
              <a:t>rRT</a:t>
            </a:r>
            <a:r>
              <a:rPr kumimoji="0" lang="en-US" sz="2000" b="0" i="0" u="none" strike="noStrike" kern="1200" cap="none" spc="0" normalizeH="0" baseline="0" noProof="0">
                <a:ln>
                  <a:noFill/>
                </a:ln>
                <a:solidFill>
                  <a:srgbClr val="1D1D1D"/>
                </a:solidFill>
                <a:effectLst/>
                <a:uLnTx/>
                <a:uFillTx/>
                <a:latin typeface="Corbel" panose="020B0503020204020204"/>
                <a:ea typeface="+mn-ea"/>
                <a:cs typeface="+mn-cs"/>
              </a:rPr>
              <a:t>-PCR) assays for adults</a:t>
            </a:r>
          </a:p>
          <a:p>
            <a:pPr marL="744538" lvl="1" indent="-287338">
              <a:lnSpc>
                <a:spcPts val="2933"/>
              </a:lnSpc>
              <a:spcBef>
                <a:spcPts val="1000"/>
              </a:spcBef>
              <a:buClr>
                <a:schemeClr val="accent1"/>
              </a:buClr>
              <a:defRPr/>
            </a:pPr>
            <a:r>
              <a:rPr kumimoji="0" lang="en-US" sz="2000" b="0" i="0" u="none" strike="noStrike" kern="1200" cap="none" spc="0" normalizeH="0" baseline="0" noProof="0">
                <a:ln>
                  <a:noFill/>
                </a:ln>
                <a:solidFill>
                  <a:srgbClr val="1D1D1D"/>
                </a:solidFill>
                <a:effectLst/>
                <a:uLnTx/>
                <a:uFillTx/>
                <a:latin typeface="Corbel" panose="020B0503020204020204"/>
                <a:ea typeface="+mn-ea"/>
                <a:cs typeface="+mn-cs"/>
              </a:rPr>
              <a:t>Antigen tests are commonly used for children to diagnose RSV, but </a:t>
            </a:r>
            <a:r>
              <a:rPr kumimoji="0" lang="en-US" sz="2000" b="1" i="0" u="none" strike="noStrike" kern="1200" cap="none" spc="0" normalizeH="0" baseline="0" noProof="0">
                <a:ln>
                  <a:noFill/>
                </a:ln>
                <a:solidFill>
                  <a:schemeClr val="accent2"/>
                </a:solidFill>
                <a:effectLst/>
                <a:uLnTx/>
                <a:uFillTx/>
                <a:latin typeface="Corbel" panose="020B0503020204020204"/>
                <a:ea typeface="+mn-ea"/>
                <a:cs typeface="+mn-cs"/>
              </a:rPr>
              <a:t>not sensitive </a:t>
            </a:r>
            <a:r>
              <a:rPr kumimoji="0" lang="en-US" sz="2000" b="0" i="0" u="none" strike="noStrike" kern="1200" cap="none" spc="0" normalizeH="0" baseline="0" noProof="0">
                <a:ln>
                  <a:noFill/>
                </a:ln>
                <a:solidFill>
                  <a:srgbClr val="1D1D1D"/>
                </a:solidFill>
                <a:effectLst/>
                <a:uLnTx/>
                <a:uFillTx/>
                <a:latin typeface="Corbel" panose="020B0503020204020204"/>
                <a:ea typeface="+mn-ea"/>
                <a:cs typeface="+mn-cs"/>
              </a:rPr>
              <a:t>for use in adults</a:t>
            </a:r>
          </a:p>
          <a:p>
            <a:pPr marL="287338" marR="0" lvl="0" indent="-287338" algn="l" defTabSz="914400" rtl="0" eaLnBrk="1" fontAlgn="auto" latinLnBrk="0" hangingPunct="1">
              <a:lnSpc>
                <a:spcPts val="2933"/>
              </a:lnSpc>
              <a:spcBef>
                <a:spcPts val="1000"/>
              </a:spcBef>
              <a:spcAft>
                <a:spcPts val="0"/>
              </a:spcAft>
              <a:buClr>
                <a:srgbClr val="B2A97E"/>
              </a:buClr>
              <a:buSzTx/>
              <a:buFont typeface="Arial" panose="020B0604020202020204" pitchFamily="34" charset="0"/>
              <a:buChar char="•"/>
              <a:tabLst/>
              <a:defRPr/>
            </a:pPr>
            <a:endParaRPr kumimoji="0" lang="en-US" b="0" i="0" u="none" strike="noStrike" kern="1200" cap="none" spc="0" normalizeH="0" baseline="0" noProof="0">
              <a:ln>
                <a:noFill/>
              </a:ln>
              <a:solidFill>
                <a:srgbClr val="1D1D1D"/>
              </a:solidFill>
              <a:effectLst/>
              <a:uLnTx/>
              <a:uFillTx/>
              <a:latin typeface="Corbel" panose="020B0503020204020204"/>
              <a:ea typeface="+mn-ea"/>
              <a:cs typeface="+mn-cs"/>
            </a:endParaRPr>
          </a:p>
          <a:p>
            <a:endParaRPr lang="en-US" sz="1600"/>
          </a:p>
        </p:txBody>
      </p:sp>
      <p:sp>
        <p:nvSpPr>
          <p:cNvPr id="6" name="Footer Placeholder 2">
            <a:extLst>
              <a:ext uri="{FF2B5EF4-FFF2-40B4-BE49-F238E27FC236}">
                <a16:creationId xmlns:a16="http://schemas.microsoft.com/office/drawing/2014/main" id="{017B9A16-903A-30CD-E563-0DF31C069B61}"/>
              </a:ext>
            </a:extLst>
          </p:cNvPr>
          <p:cNvSpPr>
            <a:spLocks noGrp="1"/>
          </p:cNvSpPr>
          <p:nvPr>
            <p:ph type="ftr" sz="quarter" idx="3"/>
          </p:nvPr>
        </p:nvSpPr>
        <p:spPr>
          <a:xfrm>
            <a:off x="6583682" y="6569602"/>
            <a:ext cx="5371353" cy="207716"/>
          </a:xfrm>
        </p:spPr>
        <p:txBody>
          <a:bodyPr/>
          <a:lstStyle/>
          <a:p>
            <a:pPr lvl="0">
              <a:defRPr/>
            </a:pPr>
            <a:r>
              <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rPr>
              <a:t>Original slide developed by US Centers for Disease Control and Prevention, </a:t>
            </a:r>
            <a:r>
              <a:rPr lang="en-US" dirty="0">
                <a:solidFill>
                  <a:srgbClr val="000000">
                    <a:tint val="75000"/>
                  </a:srgbClr>
                </a:solidFill>
              </a:rPr>
              <a:t>WHO, </a:t>
            </a:r>
            <a:r>
              <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rPr>
              <a:t>and PATH. Last updated: </a:t>
            </a:r>
            <a:r>
              <a:rPr lang="en-US" dirty="0">
                <a:solidFill>
                  <a:srgbClr val="000000">
                    <a:tint val="75000"/>
                  </a:srgbClr>
                </a:solidFill>
              </a:rPr>
              <a:t>April</a:t>
            </a:r>
            <a:r>
              <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rPr>
              <a:t> 2024</a:t>
            </a:r>
          </a:p>
        </p:txBody>
      </p:sp>
      <p:pic>
        <p:nvPicPr>
          <p:cNvPr id="4" name="Picture 3" descr="Icon&#10;&#10;Description automatically generated">
            <a:extLst>
              <a:ext uri="{FF2B5EF4-FFF2-40B4-BE49-F238E27FC236}">
                <a16:creationId xmlns:a16="http://schemas.microsoft.com/office/drawing/2014/main" id="{5436A72C-213F-8B6E-1FE1-EB6B3F5D0B97}"/>
              </a:ext>
            </a:extLst>
          </p:cNvPr>
          <p:cNvPicPr>
            <a:picLocks noChangeAspect="1"/>
          </p:cNvPicPr>
          <p:nvPr/>
        </p:nvPicPr>
        <p:blipFill>
          <a:blip r:embed="rId3"/>
          <a:stretch>
            <a:fillRect/>
          </a:stretch>
        </p:blipFill>
        <p:spPr>
          <a:xfrm>
            <a:off x="2345219" y="1572236"/>
            <a:ext cx="1325834" cy="1325834"/>
          </a:xfrm>
          <a:prstGeom prst="rect">
            <a:avLst/>
          </a:prstGeom>
        </p:spPr>
      </p:pic>
      <p:pic>
        <p:nvPicPr>
          <p:cNvPr id="7" name="Picture 6" descr="A blue and black test tubes&#10;&#10;Description automatically generated">
            <a:extLst>
              <a:ext uri="{FF2B5EF4-FFF2-40B4-BE49-F238E27FC236}">
                <a16:creationId xmlns:a16="http://schemas.microsoft.com/office/drawing/2014/main" id="{48E21FDB-DC22-6F5C-CC40-0B8B1F6C5B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56939" y="3660452"/>
            <a:ext cx="1744439" cy="1147657"/>
          </a:xfrm>
          <a:prstGeom prst="rect">
            <a:avLst/>
          </a:prstGeom>
        </p:spPr>
      </p:pic>
      <p:pic>
        <p:nvPicPr>
          <p:cNvPr id="9" name="Picture 8" descr="A blue line on a black background&#10;&#10;Description automatically generated">
            <a:extLst>
              <a:ext uri="{FF2B5EF4-FFF2-40B4-BE49-F238E27FC236}">
                <a16:creationId xmlns:a16="http://schemas.microsoft.com/office/drawing/2014/main" id="{69D828B8-982E-201B-7008-C7FFA1E7EF5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31137" y="3270249"/>
            <a:ext cx="826313" cy="1928064"/>
          </a:xfrm>
          <a:prstGeom prst="rect">
            <a:avLst/>
          </a:prstGeom>
        </p:spPr>
      </p:pic>
    </p:spTree>
    <p:extLst>
      <p:ext uri="{BB962C8B-B14F-4D97-AF65-F5344CB8AC3E}">
        <p14:creationId xmlns:p14="http://schemas.microsoft.com/office/powerpoint/2010/main" val="37561073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7A26967-62EE-8B8A-3914-19A066A8188E}"/>
              </a:ext>
            </a:extLst>
          </p:cNvPr>
          <p:cNvSpPr>
            <a:spLocks noGrp="1"/>
          </p:cNvSpPr>
          <p:nvPr>
            <p:ph type="title"/>
          </p:nvPr>
        </p:nvSpPr>
        <p:spPr>
          <a:xfrm>
            <a:off x="838200" y="1925923"/>
            <a:ext cx="10515600" cy="2852737"/>
          </a:xfrm>
        </p:spPr>
        <p:txBody>
          <a:bodyPr/>
          <a:lstStyle/>
          <a:p>
            <a:r>
              <a:rPr lang="en-US" sz="6500"/>
              <a:t>RSV disease burden in </a:t>
            </a:r>
            <a:br>
              <a:rPr lang="en-US" sz="6500"/>
            </a:br>
            <a:r>
              <a:rPr lang="en-US" sz="6500"/>
              <a:t>older adults</a:t>
            </a:r>
          </a:p>
        </p:txBody>
      </p:sp>
    </p:spTree>
    <p:extLst>
      <p:ext uri="{BB962C8B-B14F-4D97-AF65-F5344CB8AC3E}">
        <p14:creationId xmlns:p14="http://schemas.microsoft.com/office/powerpoint/2010/main" val="987603466"/>
      </p:ext>
    </p:extLst>
  </p:cSld>
  <p:clrMapOvr>
    <a:masterClrMapping/>
  </p:clrMapOvr>
</p:sld>
</file>

<file path=ppt/theme/theme1.xml><?xml version="1.0" encoding="utf-8"?>
<a:theme xmlns:a="http://schemas.openxmlformats.org/drawingml/2006/main" name="Disease Burden Section">
  <a:themeElements>
    <a:clrScheme name="RSV">
      <a:dk1>
        <a:srgbClr val="000000"/>
      </a:dk1>
      <a:lt1>
        <a:srgbClr val="FFFFFF"/>
      </a:lt1>
      <a:dk2>
        <a:srgbClr val="25245B"/>
      </a:dk2>
      <a:lt2>
        <a:srgbClr val="E7E6E6"/>
      </a:lt2>
      <a:accent1>
        <a:srgbClr val="0092D4"/>
      </a:accent1>
      <a:accent2>
        <a:srgbClr val="304FA1"/>
      </a:accent2>
      <a:accent3>
        <a:srgbClr val="672572"/>
      </a:accent3>
      <a:accent4>
        <a:srgbClr val="51A847"/>
      </a:accent4>
      <a:accent5>
        <a:srgbClr val="D61E62"/>
      </a:accent5>
      <a:accent6>
        <a:srgbClr val="0A4747"/>
      </a:accent6>
      <a:hlink>
        <a:srgbClr val="304FA1"/>
      </a:hlink>
      <a:folHlink>
        <a:srgbClr val="672572"/>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aster">
  <a:themeElements>
    <a:clrScheme name="Custom 2">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9952B104857424A87BBFB9CC8A08B46" ma:contentTypeVersion="16" ma:contentTypeDescription="Create a new document." ma:contentTypeScope="" ma:versionID="1673d5a135baa9d6917355abdd77145a">
  <xsd:schema xmlns:xsd="http://www.w3.org/2001/XMLSchema" xmlns:xs="http://www.w3.org/2001/XMLSchema" xmlns:p="http://schemas.microsoft.com/office/2006/metadata/properties" xmlns:ns2="e1afc643-ac0b-41eb-b8c7-a9040709ab58" xmlns:ns3="bddf4301-b463-4223-aa39-01c36584f48b" targetNamespace="http://schemas.microsoft.com/office/2006/metadata/properties" ma:root="true" ma:fieldsID="7e2df3a2adf3651cce2bb335d9da8c8a" ns2:_="" ns3:_="">
    <xsd:import namespace="e1afc643-ac0b-41eb-b8c7-a9040709ab58"/>
    <xsd:import namespace="bddf4301-b463-4223-aa39-01c36584f4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lcf76f155ced4ddcb4097134ff3c332f" minOccurs="0"/>
                <xsd:element ref="ns3:TaxCatchAll"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afc643-ac0b-41eb-b8c7-a9040709ab5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9353dbe8-8260-4ccf-8219-3d2995e6fa15" ma:termSetId="09814cd3-568e-fe90-9814-8d621ff8fb84" ma:anchorId="fba54fb3-c3e1-fe81-a776-ca4b69148c4d" ma:open="true" ma:isKeyword="false">
      <xsd:complexType>
        <xsd:sequence>
          <xsd:element ref="pc:Terms" minOccurs="0" maxOccurs="1"/>
        </xsd:sequence>
      </xsd:complex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ddf4301-b463-4223-aa39-01c36584f48b"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63715684-57ef-4d6f-a775-1dc2651c4c50}" ma:internalName="TaxCatchAll" ma:showField="CatchAllData" ma:web="bddf4301-b463-4223-aa39-01c36584f4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bddf4301-b463-4223-aa39-01c36584f48b" xsi:nil="true"/>
    <lcf76f155ced4ddcb4097134ff3c332f xmlns="e1afc643-ac0b-41eb-b8c7-a9040709ab58">
      <Terms xmlns="http://schemas.microsoft.com/office/infopath/2007/PartnerControls"/>
    </lcf76f155ced4ddcb4097134ff3c332f>
    <SharedWithUsers xmlns="bddf4301-b463-4223-aa39-01c36584f48b">
      <UserInfo>
        <DisplayName>Melgar, Michael (CDC/DDID/NCIRD/CORVD)</DisplayName>
        <AccountId>879</AccountId>
        <AccountType/>
      </UserInfo>
      <UserInfo>
        <DisplayName>Havers, Fiona (CDC/DDID/NCIRD/CORVD)</DisplayName>
        <AccountId>526</AccountId>
        <AccountType/>
      </UserInfo>
      <UserInfo>
        <DisplayName>Leidman, Eva (CDC/DDID/NCIRD/CORVD)</DisplayName>
        <AccountId>491</AccountId>
        <AccountType/>
      </UserInfo>
      <UserInfo>
        <DisplayName>Patel, Neha (CDC/DDID/NCIRD/CORVD)</DisplayName>
        <AccountId>20</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0D25EF1-0006-4822-A210-E9E8F602DBE3}">
  <ds:schemaRefs>
    <ds:schemaRef ds:uri="bddf4301-b463-4223-aa39-01c36584f48b"/>
    <ds:schemaRef ds:uri="e1afc643-ac0b-41eb-b8c7-a9040709ab5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7F4BECB-AC5E-45FE-A7D0-6DC479C32F75}">
  <ds:schemaRefs>
    <ds:schemaRef ds:uri="bddf4301-b463-4223-aa39-01c36584f48b"/>
    <ds:schemaRef ds:uri="e1afc643-ac0b-41eb-b8c7-a9040709ab5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8C8D353B-4F94-485D-88C8-A1271766035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4918</Words>
  <Application>Microsoft Office PowerPoint</Application>
  <PresentationFormat>Widescreen</PresentationFormat>
  <Paragraphs>385</Paragraphs>
  <Slides>24</Slides>
  <Notes>22</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24</vt:i4>
      </vt:variant>
    </vt:vector>
  </HeadingPairs>
  <TitlesOfParts>
    <vt:vector size="37" baseType="lpstr">
      <vt:lpstr>Arial</vt:lpstr>
      <vt:lpstr>Calibri</vt:lpstr>
      <vt:lpstr>Cambria</vt:lpstr>
      <vt:lpstr>Corbel</vt:lpstr>
      <vt:lpstr>Courier New</vt:lpstr>
      <vt:lpstr>Montserrat</vt:lpstr>
      <vt:lpstr>Myriad Web Pro</vt:lpstr>
      <vt:lpstr>Segoe UI</vt:lpstr>
      <vt:lpstr>Symbol</vt:lpstr>
      <vt:lpstr>Times New Roman</vt:lpstr>
      <vt:lpstr>Wingdings</vt:lpstr>
      <vt:lpstr>Disease Burden Section</vt:lpstr>
      <vt:lpstr>Master</vt:lpstr>
      <vt:lpstr>Respiratory syncytial virus (RSV) prevention in older adults</vt:lpstr>
      <vt:lpstr>Agenda</vt:lpstr>
      <vt:lpstr>RSV clinical presentation in older adults</vt:lpstr>
      <vt:lpstr>What is respiratory syncytial virus (RSV)?</vt:lpstr>
      <vt:lpstr>Clinical presentation of RSV in adults</vt:lpstr>
      <vt:lpstr>Underlying medical conditions associated with increased risk of severe disease</vt:lpstr>
      <vt:lpstr>Other factors associated with increased risk of severe RSV disease</vt:lpstr>
      <vt:lpstr>Clinical laboratory testing to confirm RSV diagnosis</vt:lpstr>
      <vt:lpstr>RSV disease burden in  older adults</vt:lpstr>
      <vt:lpstr>The risk of severe illness increases with age</vt:lpstr>
      <vt:lpstr>RSV disease burden in older adults</vt:lpstr>
      <vt:lpstr>RSV prevention measures in older adults</vt:lpstr>
      <vt:lpstr>RSV vaccine development</vt:lpstr>
      <vt:lpstr>Approved RSV vaccines for older adults</vt:lpstr>
      <vt:lpstr>Both vaccines could prevent considerable RSV disease morbidity among older adults</vt:lpstr>
      <vt:lpstr>Both vaccines demonstrated high efficacy against RSV lower respiratory tract disease (LRTD) in Phase 3 clinical trials Ŧ</vt:lpstr>
      <vt:lpstr>Both RSV vaccines have an acceptable safety profile</vt:lpstr>
      <vt:lpstr>Vaccine handling and administration</vt:lpstr>
      <vt:lpstr>Vaccine storage and handling</vt:lpstr>
      <vt:lpstr>Vaccine presentation and packaging </vt:lpstr>
      <vt:lpstr>PowerPoint Presentation</vt:lpstr>
      <vt:lpstr>Vaccine delivery considerations</vt:lpstr>
      <vt:lpstr>Vaccine pathway to LMIC markets </vt:lpstr>
      <vt:lpstr>Considerations for broadening access to RSV vaccines for older adults </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Respiratory Syncytial Virus in Older Adults</dc:title>
  <dc:creator/>
  <cp:lastModifiedBy/>
  <cp:revision>13</cp:revision>
  <dcterms:created xsi:type="dcterms:W3CDTF">2023-08-30T20:16:22Z</dcterms:created>
  <dcterms:modified xsi:type="dcterms:W3CDTF">2024-04-25T22:04:46Z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b94a7b8-f06c-4dfe-bdcc-9b548fd58c31_Enabled">
    <vt:lpwstr>true</vt:lpwstr>
  </property>
  <property fmtid="{D5CDD505-2E9C-101B-9397-08002B2CF9AE}" pid="3" name="MSIP_Label_7b94a7b8-f06c-4dfe-bdcc-9b548fd58c31_SetDate">
    <vt:lpwstr>2023-08-30T22:57:06Z</vt:lpwstr>
  </property>
  <property fmtid="{D5CDD505-2E9C-101B-9397-08002B2CF9AE}" pid="4" name="MSIP_Label_7b94a7b8-f06c-4dfe-bdcc-9b548fd58c31_Method">
    <vt:lpwstr>Privileged</vt:lpwstr>
  </property>
  <property fmtid="{D5CDD505-2E9C-101B-9397-08002B2CF9AE}" pid="5" name="MSIP_Label_7b94a7b8-f06c-4dfe-bdcc-9b548fd58c31_Name">
    <vt:lpwstr>7b94a7b8-f06c-4dfe-bdcc-9b548fd58c31</vt:lpwstr>
  </property>
  <property fmtid="{D5CDD505-2E9C-101B-9397-08002B2CF9AE}" pid="6" name="MSIP_Label_7b94a7b8-f06c-4dfe-bdcc-9b548fd58c31_SiteId">
    <vt:lpwstr>9ce70869-60db-44fd-abe8-d2767077fc8f</vt:lpwstr>
  </property>
  <property fmtid="{D5CDD505-2E9C-101B-9397-08002B2CF9AE}" pid="7" name="MSIP_Label_7b94a7b8-f06c-4dfe-bdcc-9b548fd58c31_ActionId">
    <vt:lpwstr>aad602b3-793c-448a-ac62-f13391e69c83</vt:lpwstr>
  </property>
  <property fmtid="{D5CDD505-2E9C-101B-9397-08002B2CF9AE}" pid="8" name="MSIP_Label_7b94a7b8-f06c-4dfe-bdcc-9b548fd58c31_ContentBits">
    <vt:lpwstr>0</vt:lpwstr>
  </property>
  <property fmtid="{D5CDD505-2E9C-101B-9397-08002B2CF9AE}" pid="9" name="ContentTypeId">
    <vt:lpwstr>0x01010039952B104857424A87BBFB9CC8A08B46</vt:lpwstr>
  </property>
  <property fmtid="{D5CDD505-2E9C-101B-9397-08002B2CF9AE}" pid="10" name="MediaServiceImageTags">
    <vt:lpwstr/>
  </property>
</Properties>
</file>