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media/image12.jpg" ContentType="image/jpg"/>
  <Override PartName="/ppt/media/image14.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sldIdLst>
    <p:sldId id="2147375717" r:id="rId2"/>
    <p:sldId id="258" r:id="rId3"/>
    <p:sldId id="2147478201" r:id="rId4"/>
    <p:sldId id="2147478172" r:id="rId5"/>
    <p:sldId id="2147478173" r:id="rId6"/>
    <p:sldId id="261" r:id="rId7"/>
    <p:sldId id="2147478198" r:id="rId8"/>
    <p:sldId id="2147478191" r:id="rId9"/>
    <p:sldId id="2147478194" r:id="rId10"/>
    <p:sldId id="2147478193" r:id="rId11"/>
    <p:sldId id="2147478185" r:id="rId12"/>
    <p:sldId id="2147478187" r:id="rId13"/>
    <p:sldId id="2147375755" r:id="rId14"/>
    <p:sldId id="2147478195" r:id="rId15"/>
    <p:sldId id="2147478164" r:id="rId16"/>
    <p:sldId id="2147474369" r:id="rId17"/>
    <p:sldId id="2147478168" r:id="rId18"/>
    <p:sldId id="2147478180" r:id="rId19"/>
    <p:sldId id="2147478188" r:id="rId20"/>
    <p:sldId id="2147478200" r:id="rId21"/>
    <p:sldId id="2147375759" r:id="rId22"/>
    <p:sldId id="2147478196" r:id="rId23"/>
    <p:sldId id="2147478167" r:id="rId24"/>
    <p:sldId id="2147375761" r:id="rId25"/>
    <p:sldId id="21474781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qnBNBkccADH+jhebvlOUw==" hashData="14oMU1BwhhOnXyfehUy8CFeTKBcUZudz+BciY5L0z2Vn69/UnJjJiC/CboyaM+BDX1A2RAGc06HI0tDVqc+5t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1FA"/>
    <a:srgbClr val="ECF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F0AE7-2AD0-4ACF-843B-56750BB3A653}" v="13" dt="2024-01-03T21:00:16.296"/>
    <p1510:client id="{A3E64560-92E2-4288-ABED-C91766E1205E}" v="5" dt="2024-01-03T21:48:41.571"/>
    <p1510:client id="{C312CA4A-A815-42C0-B5E5-1557D211DC1A}" v="594" dt="2024-01-02T10:35:43.852"/>
    <p1510:client id="{D7A6D8DA-F61C-4AE5-87A7-6751DBAC7367}" v="594" dt="2023-12-16T05:47:05.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2"/>
    <p:restoredTop sz="73946" autoAdjust="0"/>
  </p:normalViewPr>
  <p:slideViewPr>
    <p:cSldViewPr snapToGrid="0">
      <p:cViewPr varScale="1">
        <p:scale>
          <a:sx n="80" d="100"/>
          <a:sy n="80" d="100"/>
        </p:scale>
        <p:origin x="21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0"/>
    </inkml:context>
    <inkml:brush xml:id="br0">
      <inkml:brushProperty name="width" value="0.05" units="cm"/>
      <inkml:brushProperty name="height" value="0.05" units="cm"/>
      <inkml:brushProperty name="color" value="#FFFFFF"/>
    </inkml:brush>
  </inkml:definitions>
  <inkml:trace contextRef="#ctx0" brushRef="#br0">46 676 24575,'16'2'0,"0"0"0,0 0 0,-1 2 0,1 0 0,18 8 0,29 6 0,-7-3 0,98 40 0,-103-34 0,1-2 0,56 11 0,-102-29 0,0 0 0,1-1 0,-1 0 0,1 0 0,10-2 0,-16 2 0,-1 0 0,1 0 0,0-1 0,-1 1 0,1 0 0,0 0 0,-1 0 0,1-1 0,0 1 0,-1 0 0,1-1 0,-1 1 0,1 0 0,0-1 0,-1 1 0,1-1 0,-1 1 0,1-1 0,-1 1 0,0-1 0,1 1 0,-1-1 0,1-1 0,-1 1 0,0 0 0,-1 0 0,1 0 0,-1 0 0,1 0 0,-1 0 0,1 0 0,-1 0 0,1 0 0,-1 0 0,0 0 0,1 1 0,-1-1 0,0 0 0,0 0 0,0 1 0,0-1 0,0 0 0,0 1 0,-2-2 0,-23-13 0,0 0 0,-43-16 0,37 18 0,-56-33 0,-59-67 0,27 19 0,119 92 0,-1 1 0,1 0 0,0 0 0,-1 0 0,0 0 0,1 0 0,-1 0 0,1 1 0,-1-1 0,0 0 0,0 1 0,1-1 0,-1 1 0,0 0 0,-2-1 0,4 2 0,-1-1 0,1 1 0,0-1 0,0 1 0,-1 0 0,1-1 0,0 1 0,0-1 0,0 1 0,0 0 0,0-1 0,0 1 0,0-1 0,0 1 0,0 0 0,0-1 0,0 1 0,0 0 0,0-1 0,1 1 0,-1-1 0,0 1 0,0-1 0,1 1 0,-1-1 0,0 1 0,1 0 0,35 56 0,20 9 0,2-2 0,3-4 0,3-1 0,74 50 0,-125-94 0,-26-12 0,-44-12 0,31 4 0,19 5 0,0 0 0,-1 1 0,1-1 0,0 1 0,0 1 0,-13 3 0,19-4 0,0-1 0,0 0 0,0 0 0,0 0 0,0 1 0,0-1 0,0 0 0,0 1 0,0-1 0,0 1 0,0-1 0,0 1 0,1-1 0,-1 1 0,0 0 0,0 0 0,1-1 0,-1 1 0,0 0 0,1 0 0,-1 0 0,1-1 0,-1 1 0,1 0 0,-1 0 0,1 0 0,-1 0 0,1 0 0,0 0 0,0 0 0,0 0 0,0 0 0,-1 0 0,1 0 0,0 0 0,1 0 0,-1 1 0,0-1 0,0 0 0,0 0 0,1 0 0,-1 0 0,0 0 0,1-1 0,-1 1 0,1 0 0,-1 0 0,1 0 0,-1 0 0,1 0 0,0-1 0,0 1 0,-1 0 0,1 0 0,0-1 0,1 2 0,3 2 0,0 0 0,1 0 0,-1-1 0,1 1 0,0-1 0,0 0 0,0-1 0,0 0 0,1 0 0,-1 0 0,10 1 0,81 7 0,-56-7 0,-38-3 0,0 1 0,0-1 0,-1 0 0,1 0 0,0 0 0,-1 0 0,1 0 0,0-1 0,-1 1 0,1-1 0,0 0 0,-1 0 0,1 0 0,-1 0 0,1 0 0,-1 0 0,0-1 0,1 1 0,-1-1 0,3-3 0,-2 1 0,0-1 0,0 0 0,0 1 0,-1-1 0,0 0 0,0-1 0,-1 1 0,1 0 0,1-10 0,5-45 0,-7 31 0,-2 30 0,0-1 0,0 1 0,0 0 0,-1 0 0,1 0 0,0 0 0,0 0 0,0 0 0,0 0 0,1 0 0,-1 0 0,0 0 0,0 1 0,1-1 0,-1 0 0,1 1 0,-1-1 0,0 3 0,-55 109 0,38-72 0,-2 0 0,-1-2 0,-36 48 0,53-82 0,0-1 0,0 0 0,0 0 0,0 0 0,-1 0 0,-7 4 0,11-7 0,-1 0 0,1 0 0,-1-1 0,0 1 0,1-1 0,-1 1 0,0-1 0,1 1 0,-1-1 0,0 0 0,1 0 0,-1 0 0,0 0 0,1 0 0,-1 0 0,-3-1 0,2-1 0,0 0 0,0 0 0,0 0 0,1-1 0,-1 1 0,1-1 0,0 1 0,-1-1 0,1 0 0,0 0 0,1 0 0,-1 0 0,0 0 0,1-1 0,0 1 0,0 0 0,0-1 0,0 1 0,0-1 0,1 1 0,-1-6 0,-2-21 0,0 0 0,2 0 0,5-56 0,20-97 0,40-154 0,-57 285 0,-8 52 0,1 1 0,0-1 0,0 0 0,0 0 0,0 0 0,0 0 0,0 0 0,-1 1 0,1-1 0,0 0 0,0 0 0,0 0 0,0 0 0,0 0 0,-1 0 0,1 0 0,0 0 0,0 0 0,0 0 0,-1 1 0,1-1 0,0 0 0,0 0 0,0 0 0,0 0 0,-1 0 0,1 0 0,0 0 0,0 0 0,0-1 0,-1 1 0,1 0 0,0 0 0,0 0 0,0 0 0,0 0 0,-1 0 0,1 0 0,0 0 0,0 0 0,0 0 0,0-1 0,-1 1 0,1 0 0,0 0 0,0 0 0,0 0 0,0 0 0,0-1 0,0 1 0,0 0 0,0 0 0,0 0 0,-1-1 0,1 1 0,0 0 0,0 0 0,0 0 0,0 0 0,0-1 0,0 1 0,-7 12 0,0 1 0,1-1 0,-6 18 0,-48 124 0,42-123 0,18-31 0,-1 0 0,1 0 0,0 0 0,-1 0 0,1 0 0,0 0 0,0 0 0,-1 0 0,1 0 0,0 0 0,-1 0 0,1 0 0,0 0 0,0 0 0,-1-1 0,1 1 0,0 0 0,0 0 0,-1 0 0,1 0 0,0 0 0,0-1 0,0 1 0,-1 0 0,1 0 0,0 0 0,0-1 0,0 1 0,0 0 0,-1 0 0,1-1 0,0 1 0,0 0 0,0 0 0,0-1 0,0 1 0,0 0 0,0-1 0,0 1 0,0 0 0,0 0 0,0-1 0,0 1 0,0 0 0,0-1 0,0 1 0,0 0 0,0 0 0,0-1 0,0 1 0,3-70 0,-3 66 0,34-552 0,-34 554 0,-2-32 0,-3 29 0,-4 20 0,-66 164 0,32-71 0,-69 127 0,109-231 0,1 1 0,-1-1 0,0 0 0,0 0 0,0 0 0,0 0 0,-1 0 0,0 0 0,-4 2 0,7-5 0,-1-1 0,1 1 0,-1-1 0,1 0 0,-1 1 0,1-1 0,-1 0 0,1 0 0,-1 0 0,1 0 0,-1 0 0,1-1 0,0 1 0,-1 0 0,1-1 0,-1 1 0,1-1 0,-1 1 0,1-1 0,0 0 0,0 1 0,-1-1 0,1 0 0,0 0 0,0 0 0,0 0 0,0 0 0,0 0 0,0-1 0,0 1 0,0 0 0,0 0 0,1-1 0,-2-1 0,-11-19-227,1 0-1,1-1 1,1 0-1,2-1 1,-9-32-1,-8-39-6598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3"/>
    </inkml:context>
    <inkml:brush xml:id="br0">
      <inkml:brushProperty name="width" value="0.35" units="cm"/>
      <inkml:brushProperty name="height" value="0.35" units="cm"/>
      <inkml:brushProperty name="color" value="#FFFFFF"/>
    </inkml:brush>
  </inkml:definitions>
  <inkml:trace contextRef="#ctx0" brushRef="#br0">1 803 24575,'1218'-19'0,"-725"30"0,-469-9 0,1-2 0,0 0 0,-1-2 0,0 0 0,38-9 0,-49 7 0,-1 0 0,0 0 0,1-1 0,-1-1 0,-1 0 0,1-1 0,-1 0 0,0-1 0,-1 0 0,0 0 0,17-19 0,-11 8 0,0-1 0,-1-1 0,-1 0 0,-1-1 0,-1-1 0,-1 1 0,-1-2 0,-1 0 0,-1 0 0,-1 0 0,-2-1 0,0 0 0,-1 0 0,-2 0 0,0-41 0,-3 45 0,1 3 0,0 1 0,-2-1 0,0 1 0,-6-25 0,6 36 0,0 0 0,0 0 0,-1 1 0,0-1 0,0 1 0,-1-1 0,0 1 0,1 0 0,-2 1 0,1-1 0,0 1 0,-1-1 0,0 1 0,0 1 0,0-1 0,-7-3 0,-7-2 0,0 0 0,-1 2 0,0 0 0,0 1 0,0 1 0,-1 1 0,-28-2 0,-155 1 0,159 5 0,-299 15 0,282-8 0,0 3 0,1 2 0,-91 31 0,126-32 0,0 1 0,1 0 0,1 2 0,0 1 0,1 1 0,0 1 0,2 1 0,-29 30 0,42-42 0,0 0 0,0 0 0,-1-1 0,0 0 0,0-1 0,0 0 0,0-1 0,-1 1 0,0-2 0,0 1 0,1-2 0,-1 1 0,0-1 0,0-1 0,-1 1 0,1-2 0,0 1 0,-11-4 0,60 4 0,803 13 0,-579 5 0,314 63 0,-500-65 0,-2 3 0,141 56 0,-166-52 0,-1 2 0,-1 2 0,-1 2 0,75 62 0,-20 5 0,-66-59 0,49 38 0,-83-73 0,0-1 0,0 1 0,1 0 0,-1-1 0,0 1 0,1-1 0,-1 0 0,1 1 0,-1-1 0,1-1 0,0 1 0,-1 0 0,1-1 0,0 1 0,0-1 0,-1 0 0,1 1 0,0-2 0,0 1 0,0 0 0,2-1 0,-3 0 0,0 0 0,0-1 0,0 1 0,0-1 0,0 1 0,-1-1 0,1 0 0,-1 0 0,1 0 0,-1 0 0,1 0 0,-1 0 0,0 0 0,0 0 0,0 0 0,0 0 0,-1-1 0,1 1 0,0 0 0,-1-1 0,0 1 0,1-5 0,1-16-227,-1 0-1,-1 0 1,-1 0-1,-1 0 1,-10-44-1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4"/>
    </inkml:context>
    <inkml:brush xml:id="br0">
      <inkml:brushProperty name="width" value="0.35" units="cm"/>
      <inkml:brushProperty name="height" value="0.35" units="cm"/>
      <inkml:brushProperty name="color" value="#FFFFFF"/>
    </inkml:brush>
  </inkml:definitions>
  <inkml:trace contextRef="#ctx0" brushRef="#br0">135 150 24575,'0'-6'0,"-1"0"0,0 0 0,0 0 0,-1 0 0,0 0 0,0 0 0,0 0 0,0 0 0,-1 1 0,0-1 0,-1 1 0,1 0 0,-5-5 0,2 2 0,0 1 0,-1 0 0,0 0 0,-1 1 0,0 0 0,0 0 0,-11-6 0,17 11 0,1 0 0,0 1 0,0-1 0,0 1 0,0-1 0,-1 1 0,1-1 0,0 1 0,0 0 0,-1 0 0,1-1 0,0 1 0,-1 0 0,1 0 0,0 0 0,-2 1 0,2-1 0,1 0 0,-1 1 0,1-1 0,-1 1 0,1-1 0,-1 0 0,1 1 0,-1-1 0,1 1 0,0-1 0,-1 1 0,1-1 0,-1 1 0,1-1 0,0 1 0,0-1 0,-1 1 0,1-1 0,0 1 0,0 0 0,0-1 0,0 1 0,0-1 0,0 2 0,0 2 0,0 1 0,0-1 0,1 0 0,0 0 0,0 1 0,0-1 0,0 0 0,4 7 0,4 7 0,1-1 0,1 0 0,0 0 0,1-1 0,1-1 0,25 24 0,103 77 0,-54-48 0,140 129-1365,-171-144-5461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5"/>
    </inkml:context>
    <inkml:brush xml:id="br0">
      <inkml:brushProperty name="width" value="0.35" units="cm"/>
      <inkml:brushProperty name="height" value="0.35" units="cm"/>
      <inkml:brushProperty name="color" value="#FFFFFF"/>
    </inkml:brush>
  </inkml:definitions>
  <inkml:trace contextRef="#ctx0" brushRef="#br0">1 135 24575,'5'-6'0,"2"-6"0,5-8 0,1-5 0,-3-4 0,-2-2 0,13 20 0,26 23 0,14 20 0,3 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7"/>
    </inkml:context>
    <inkml:brush xml:id="br0">
      <inkml:brushProperty name="width" value="0.35" units="cm"/>
      <inkml:brushProperty name="height" value="0.35" units="cm"/>
      <inkml:brushProperty name="color" value="#FFFFFF"/>
    </inkml:brush>
  </inkml:definitions>
  <inkml:trace contextRef="#ctx0" brushRef="#br0">1 1 24575,'11'5'0,"3"8"0,5 6 0,-1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8"/>
    </inkml:context>
    <inkml:brush xml:id="br0">
      <inkml:brushProperty name="width" value="0.35" units="cm"/>
      <inkml:brushProperty name="height" value="0.35" units="cm"/>
      <inkml:brushProperty name="color" value="#FFFFFF"/>
    </inkml:brush>
  </inkml:definitions>
  <inkml:trace contextRef="#ctx0" brushRef="#br0">0 1 24575,'0'5'0,"5"8"0,2 6 0,6 11 0,-1 6 0,-6-3 0,-11-13 0,-9-9 0,-8-13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2"/>
    </inkml:context>
    <inkml:brush xml:id="br0">
      <inkml:brushProperty name="width" value="0.35" units="cm"/>
      <inkml:brushProperty name="height" value="0.35" units="cm"/>
      <inkml:brushProperty name="color" value="#FFFFFF"/>
    </inkml:brush>
  </inkml:definitions>
  <inkml:trace contextRef="#ctx0" brushRef="#br0">1 1253 24575,'9'-2'0,"-1"0"0,1 0 0,0-1 0,-1 0 0,1-1 0,-1 0 0,0 0 0,11-9 0,-8 7 0,0-1 0,-4 2 0,1 1 0,0 0 0,0 0 0,0 0 0,0 1 0,9-2 0,-14 4 0,0 1 0,1 0 0,-1 0 0,0 0 0,1 0 0,-1 0 0,0 1 0,0-1 0,1 1 0,-1 0 0,0 0 0,0 0 0,0 1 0,0-1 0,0 1 0,0-1 0,-1 1 0,1 0 0,-1 0 0,1 0 0,2 3 0,6 7 0,0 0 0,-1 0 0,-1 1 0,0 1 0,-1-1 0,10 22 0,36 104 0,-49-126 0,144 466 0,24 64 0,-168-528 0,8 21 0,25 46 0,-35-75 0,1 0 0,-1-1 0,2 0 0,-1 0 0,1 0 0,0 0 0,0-1 0,0 1 0,1-1 0,0-1 0,0 1 0,0-1 0,7 4 0,-9-7 0,-1 0 0,0 0 0,1-1 0,-1 1 0,1-1 0,-1 0 0,1 0 0,-1 0 0,1 0 0,-1 0 0,1-1 0,-1 0 0,0 1 0,1-1 0,-1-1 0,0 1 0,0 0 0,0-1 0,0 1 0,0-1 0,0 0 0,0 0 0,3-3 0,6-6 0,-1 0 0,0 0 0,17-24 0,4-10 0,-3 0 0,-2-3 0,24-54 0,54-161 0,-7 14 0,-93 237 0,1 0 0,1 1 0,-1 0 0,2 0 0,-1 0 0,1 1 0,1 0 0,0 1 0,1 0 0,-1 0 0,2 1 0,-1 0 0,1 1 0,0 0 0,1 1 0,-1 0 0,1 1 0,1 0 0,16-4 0,23-5 0,1 2 0,0 3 0,71-4 0,159 9 0,-215 5 0,-43 0 0,-1 0 0,1 2 0,-1 1 0,0 1 0,0 1 0,0 1 0,-1 1 0,0 0 0,-1 2 0,1 1 0,-2 1 0,0 1 0,0 1 0,18 16 0,-4-2 0,-2 2 0,-1 2 0,-1 1 0,-2 1 0,-1 1 0,36 61 0,-35-44 0,-2 1 0,-3 1 0,-2 1 0,23 87 0,-39-106 0,-1-1 0,-2 1 0,-1 0 0,-2 0 0,-5 40 0,3-38 0,0-3 0,2 5 0,-2-1 0,-2 0 0,-2 1 0,-1-2 0,-20 64 0,25-98 0,0 1 0,0-1 0,0 1 0,0-1 0,-1 1 0,0-1 0,0 0 0,0 0 0,0-1 0,0 1 0,-1-1 0,0 1 0,0-1 0,0 0 0,0-1 0,0 1 0,0-1 0,-1 1 0,1-1 0,-1-1 0,0 1 0,0-1 0,1 1 0,-1-1 0,0-1 0,0 1 0,0-1 0,0 0 0,0 0 0,0 0 0,0-1 0,0 1 0,-8-3 0,0-1 0,0-1 0,1 0 0,-1 0 0,1-1 0,0-1 0,0 0 0,1-1 0,0 0 0,0 0 0,1-1 0,-11-13 0,-51-71 0,-18-21 0,81 104 0,-1 0 0,-1 0 0,0 1 0,0 0 0,-1 1 0,0 0 0,-21-10 0,1 9 0,28 8 0,0 1 0,0-1 0,0 0 0,0 0 0,0-1 0,0 1 0,0-1 0,1 0 0,-1 0 0,1 0 0,-1-1 0,1 1 0,0-1 0,-4-4 0,3 1 0,0 0 0,1 0 0,0-1 0,0 0 0,0 1 0,1-1 0,0 0 0,-2-12 0,-5-66 0,8 70 0,0-583 0,8 295 0,10 86 0,-1-7 0,-16 189 0,2-1 0,1 1 0,13-62 0,-12 82 0,1 1 0,0 0 0,1-1 0,0 2 0,1-1 0,1 1 0,0 0 0,1 1 0,0 0 0,1 0 0,17-16 0,178-138 0,-154 130 0,1 2 0,3 3 0,97-42 0,-105 51 0,50-32 0,-25 13 0,-45 27 0,0 0 0,-1-2 0,-1-1 0,-1-1 0,0-1 0,-2-1 0,0-1 0,-1-1 0,25-34 0,-45 54 0,50-69 0,-47 66 0,1 0 0,-1 1 0,1-1 0,0 1 0,0 0 0,0 0 0,1 1 0,-1 0 0,1 0 0,0 0 0,7-2 0,-11 4 0,-1 1 0,1 0 0,0-1 0,-1 1 0,1 0 0,0 0 0,0 0 0,-1 1 0,1-1 0,0 0 0,0 1 0,-1-1 0,1 1 0,-1-1 0,1 1 0,0 0 0,-1-1 0,1 1 0,-1 0 0,1 0 0,-1 0 0,0 1 0,1-1 0,-1 0 0,0 0 0,0 1 0,0-1 0,0 1 0,0-1 0,0 1 0,0-1 0,-1 1 0,1-1 0,0 1 0,-1 0 0,1 1 0,2 9 0,0-1 0,-1 1 0,0 0 0,0 12 0,-1-18 0,2 36 0,-1 1 0,-5 55 0,0-77 0,0 0 0,-1-1 0,-1 0 0,-1 0 0,0 0 0,-17 32 0,4-15 0,2 0 0,1 1 0,2 1 0,1 1 0,2 0 0,3 0 0,0 1 0,3 0 0,-1 67 0,7-104 0,-1 0 0,0-1 0,0 1 0,0 0 0,0-1 0,-1 1 0,1 0 0,-1-1 0,0 1 0,-2 4 0,1-6 0,1 1 0,-1-1 0,0 0 0,0-1 0,0 1 0,0 0 0,0 0 0,0-1 0,0 0 0,-1 1 0,1-1 0,0 0 0,-1 0 0,1 0 0,-5 1 0,-61 16 0,-73 11 0,57-13 0,84-16 0,-1 0 0,1 0 0,-1 1 0,0-1 0,1 0 0,-1 0 0,1 1 0,-1-1 0,1 0 0,-1 0 0,0 0 0,1 0 0,-1 0 0,0 0 0,1 0 0,-1 0 0,1 0 0,-1 0 0,0 0 0,1 0 0,-1-1 0,1 1 0,-1 0 0,1 0 0,-1-1 0,1 1 0,-1 0 0,1-1 0,-1 1 0,1 0 0,-1-1 0,1 1 0,-1-1 0,1 1 0,0-1 0,-1 1 0,1-1 0,0 1 0,-1-1 0,1 1 0,0-1 0,0 1 0,-1-1 0,1 0 0,0 1 0,0-1 0,0 1 0,0-1 0,0 0 0,0 1 0,0-1 0,0 0 0,13-34 0,-10 28 0,12-27 0,-1-1 0,-2 0 0,-1-1 0,7-47 0,-14 59 0,-2 0 0,0 0 0,-2 0 0,-1 0 0,0 0 0,-2 0 0,-8-35 0,10 55 0,0 0 0,0 0 0,0 0 0,-1 0 0,1 0 0,-1 0 0,0 0 0,0 1 0,-1-1 0,1 1 0,-1 0 0,1-1 0,-1 1 0,0 0 0,-4-2 0,5 3 0,-1 1 0,0 0 0,0 0 0,1 1 0,-1-1 0,0 0 0,0 1 0,0 0 0,0 0 0,0 0 0,0 0 0,0 0 0,0 0 0,0 1 0,1 0 0,-1-1 0,0 1 0,0 0 0,0 0 0,1 1 0,-5 1 0,-11 7 0,0 1 0,0 0 0,1 1 0,1 1 0,0 1 0,0 0 0,2 1 0,0 1 0,0 0 0,2 1 0,-17 28 0,11-11 0,0 0 0,2 2 0,2 0 0,1 1 0,-11 54 0,20-71 0,-30 115 0,29-120 0,0 0 0,-1-1 0,-1 1 0,-1-1 0,0 0 0,-14 18 0,19-28 0,-1 0 0,0-1 0,0 1 0,0-1 0,0 0 0,-1-1 0,1 1 0,-1-1 0,0 1 0,1-1 0,-1-1 0,0 1 0,0-1 0,0 0 0,0 0 0,-1 0 0,1-1 0,0 0 0,-9 0 0,-33 5 0,46-5 0,1 0 0,-1 0 0,1 0 0,-1 0 0,1 0 0,-1 1 0,0-1 0,1 0 0,-1 0 0,1 1 0,-1-1 0,1 0 0,-1 1 0,1-1 0,0 0 0,-1 1 0,1-1 0,-1 0 0,1 1 0,0-1 0,-1 1 0,1-1 0,0 1 0,0-1 0,-1 1 0,1-1 0,0 1 0,0 0 0,0-1 0,-1 1 0,1-1 0,0 1 0,0-1 0,0 1 0,0 0 0,0-1 0,0 1 0,0-1 0,1 1 0,-1-1 0,0 1 0,0-1 0,0 1 0,0 0 0,1-1 0,-1 1 0,0-1 0,1 1 0,-1-1 0,0 0 0,1 1 0,-1-1 0,0 1 0,1-1 0,0 1 0,25 22 0,-12-18 0,-1 0 0,1-2 0,0 1 0,0-2 0,27 2 0,3 1 0,-11 0 0,205 37 0,-206-34 0,0 1 0,0 2 0,0 1 0,-2 1 0,36 21 0,-58-29 0,0 1 0,0 0 0,-1 0 0,1 1 0,-1 0 0,-1 0 0,1 0 0,-1 1 0,-1 0 0,1 0 0,-1 1 0,-1 0 0,0-1 0,0 2 0,0-1 0,1 11 0,1 7 0,-2 0 0,-1 0 0,-2 1 0,-2 42 0,2-40 0,7 52 0,-4-53 0,1 48 0,-5-76 0,0 1 0,0-1 0,0 1 0,0-1 0,0 1 0,-1-1 0,1 1 0,0-1 0,-1 0 0,1 1 0,-1-1 0,1 1 0,-1-1 0,0 0 0,0 1 0,1-1 0,-1 0 0,0 0 0,0 0 0,0 0 0,0 0 0,-1 0 0,1 0 0,-2 1 0,1-1 0,0 0 0,0-1 0,0 1 0,-1-1 0,1 0 0,0 0 0,-1 0 0,1 0 0,0 0 0,0 0 0,-1-1 0,1 1 0,0-1 0,-3 0 0,-8-4 0,0-1 0,1 0 0,0-1 0,-14-9 0,6 3 0,1-1 0,0-1 0,1-1 0,-24-27 0,33 32 0,1 0 0,1 0 0,-1 0 0,2-1 0,0 0 0,0 0 0,1-1 0,1 0 0,-5-20 0,-8-22 0,13 44 0,0 0 0,1-1 0,0 1 0,1-1 0,-2-17 0,4 27 0,1 0 0,-1 1 0,0-1 0,1 1 0,-1-1 0,1 0 0,-1 1 0,1-1 0,0 1 0,0-1 0,0 1 0,-1-1 0,1 1 0,1 0 0,-1 0 0,0-1 0,0 1 0,0 0 0,1 0 0,-1 0 0,0 0 0,1 0 0,-1 1 0,1-1 0,-1 0 0,1 1 0,0-1 0,-1 1 0,4-1 0,54-5 0,-51 6 0,89 1 0,-69 1 0,0-1 0,0-2 0,1-1 0,-1-1 0,0-1 0,27-8 0,-38 7 0,0-1 0,-1-1 0,0-1 0,0 0 0,-1-1 0,26-20 0,-34 23 0,0 0 0,-1 0 0,1-1 0,-2 0 0,1 0 0,-1 0 0,0-1 0,-1 0 0,1 0 0,-2 0 0,1 0 0,-1-1 0,0 1 0,-1-1 0,2-10 0,-4 16 0,1 0 0,-1-1 0,0 1 0,0 0 0,0-1 0,0 1 0,-1 0 0,1-1 0,-1 1 0,0 0 0,1 0 0,-2 0 0,-1-6 0,2 8 0,-1-1 0,1 1 0,0-1 0,-1 1 0,1 0 0,0 0 0,-1 0 0,0 0 0,1 0 0,-1 0 0,1 0 0,-1 0 0,0 0 0,0 1 0,0-1 0,1 1 0,-1 0 0,0-1 0,0 1 0,0 0 0,0 0 0,0 0 0,1 0 0,-1 0 0,-3 1 0,-40 9 0,36-7 0,-1-1 0,1 1 0,-1-2 0,0 0 0,0 0 0,-11 0 0,18-2 0,0 1 0,0-1 0,0 0 0,0 0 0,0 0 0,0 0 0,0 0 0,1-1 0,-1 1 0,0-1 0,1 0 0,-1 0 0,1 0 0,0 0 0,-1 0 0,1 0 0,0-1 0,0 1 0,0-1 0,1 1 0,-1-1 0,1 0 0,-1 0 0,0-3 0,-3-8 0,1 0 0,1 0 0,0 0 0,1 0 0,0-1 0,1-27 0,2 9 0,2 1 0,6-33 0,-8 61 0,-1 1 0,1-1 0,0 0 0,0 0 0,0 1 0,0-1 0,1 1 0,0-1 0,-1 1 0,1 0 0,0-1 0,1 1 0,-1 0 0,1 0 0,-1 1 0,1-1 0,0 0 0,0 1 0,0 0 0,4-3 0,-4 4 0,1 0 0,0 0 0,0 0 0,0 0 0,0 0 0,0 1 0,1 0 0,-1 0 0,0 0 0,0 0 0,0 1 0,0 0 0,0-1 0,0 2 0,7 1 0,0 2 0,1 1 0,-1-1 0,0 2 0,0 0 0,-1 0 0,0 1 0,0 0 0,-1 1 0,0 0 0,0 0 0,7 11 0,26 48 0,-30-46 0,0-2 0,1 0 0,2 0 0,-1-2 0,2 1 0,36 30 0,-38-38 0,0 0 0,1-2 0,0 0 0,0 0 0,1-2 0,0 0 0,1 0 0,0-2 0,0 0 0,0-1 0,23 2 0,-38-5 0,1-1 0,0 0 0,0 0 0,-1 0 0,1-1 0,0 1 0,-1-1 0,1 1 0,0-1 0,-1 0 0,1 0 0,-1 0 0,1 0 0,-1-1 0,0 1 0,1 0 0,-1-1 0,0 0 0,0 0 0,0 1 0,0-1 0,-1 0 0,1-1 0,0 1 0,-1 0 0,1 0 0,-1-1 0,0 1 0,0-1 0,0 1 0,0-1 0,1-4 0,0-7 0,0 0 0,0 0 0,-2 0 0,0 0 0,-2-16 0,1 12 0,0 10 0,0 1 0,-1-1 0,0 1 0,0-1 0,-1 1 0,0 0 0,0 0 0,0 0 0,-1 1 0,0-1 0,-1 1 0,1 0 0,-1 0 0,-1 1 0,1-1 0,-1 1 0,-11-8 0,9 6 0,-1 2 0,1-1 0,-1 1 0,0 1 0,0 0 0,-1 0 0,1 0 0,-1 2 0,1-1 0,-1 1 0,0 0 0,0 1 0,-13 0 0,23 1 0,-1-1 0,1 1 0,-1 0 0,1 0 0,-1 0 0,1 0 0,-1 0 0,1 0 0,-1 0 0,1 0 0,-1 0 0,1 0 0,-1 1 0,1-1 0,-1 0 0,1 0 0,-1 0 0,1 1 0,-1-1 0,1 0 0,-1 0 0,1 1 0,0-1 0,-1 0 0,1 1 0,-1-1 0,1 1 0,0-1 0,0 0 0,-1 1 0,1-1 0,0 1 0,0-1 0,-1 1 0,12 15 0,33 14 0,-40-28 0,140 104 0,-100-70 0,73 44 0,-63-52 0,-30-17 0,-1 2 0,24 16 0,-41-25 0,-1 0 0,0 1 0,0-1 0,0 1 0,0 0 0,-1 0 0,0 1 0,0-1 0,0 1 0,-1 0 0,0 0 0,5 13 0,67 284 0,-66-268 0,-2 1 0,-2 0 0,2 50 0,-8 112 0,-2-68 0,5-41 0,1-54 0,-2 1 0,-1 0 0,-2 0 0,-1 0 0,-17 69 0,17-97 0,-1 1 0,0-1 0,-1 0 0,1 0 0,-2-1 0,1 1 0,-1-1 0,0-1 0,0 1 0,-1-1 0,0 0 0,0 0 0,-1-1 0,0 0 0,1 0 0,-1-1 0,-1 0 0,-12 4 0,-16 5 0,-1-3 0,-1-1 0,-42 5 0,12-3 0,-21 8 0,-123 42 0,22 8 0,157-55 0,-3 3 0,-1-3 0,0 0 0,-1-3 0,-67 12 0,101-23 0,0 0 0,0 0 0,0 0 0,-1-1 0,1 0 0,0 0 0,0 0 0,0 0 0,0-1 0,0 0 0,1 0 0,-1 0 0,1-1 0,-1 0 0,1 1 0,-4-5 0,0 0 0,1 0 0,0 0 0,1-1 0,0 0 0,0 0 0,1 0 0,-9-18 0,3-1 0,1-1 0,1 0 0,1 0 0,-6-53 0,-16-488 0,28 451 0,1 287 0,4 119 0,15-177 0,-8-59 0,-9-49 0,8 32 0,-9-35 0,1 1 0,-1-1 0,0 1 0,0-1 0,1 1 0,-1-1 0,0 1 0,1-1 0,-1 1 0,0-1 0,1 0 0,-1 1 0,1-1 0,-1 0 0,1 1 0,-1-1 0,1 0 0,-1 1 0,1-1 0,-1 0 0,1 0 0,-1 0 0,1 0 0,0 0 0,-1 1 0,1-1 0,-1 0 0,1 0 0,-1 0 0,1 0 0,0-1 0,-1 1 0,1 0 0,-1 0 0,1 0 0,-1 0 0,1 0 0,-1-1 0,1 1 0,-1 0 0,1-1 0,-1 1 0,1 0 0,-1-1 0,1 1 0,-1 0 0,1-1 0,-1 1 0,0-1 0,1 1 0,-1-1 0,0 1 0,0-1 0,1 1 0,-1-1 0,0 1 0,0-2 0,12-14 0,-1 0 0,-1-1 0,-1 0 0,14-38 0,22-86 0,-32 99 0,-3 1 0,-1 0 0,-2 0 0,3-59 0,-9-122 0,-2 178 0,2 26 0,3 39 0,24 299 0,12 78 0,-30-351 0,-2-35 0,1-16 0,7-25 0,-15 27 0,31-83 0,-4-1 0,18-98 0,-11 42 0,155-511 0,-176 578 0,-12 58 0,1 1 0,0 0 0,1-1 0,0 1 0,1 1 0,8-17 0,-12 31 0,-1 1 0,0-1 0,0 0 0,1 1 0,-1-1 0,1 0 0,-1 1 0,0-1 0,1 0 0,-1 1 0,1-1 0,0 1 0,-1-1 0,1 1 0,-1-1 0,1 1 0,0-1 0,-1 1 0,1 0 0,0-1 0,-1 1 0,1 0 0,0 0 0,0-1 0,-1 1 0,1 0 0,0 0 0,0 0 0,-1 0 0,1 0 0,0 0 0,0 0 0,0 0 0,-1 0 0,1 1 0,1-1 0,0 2 0,0-1 0,0 1 0,0 0 0,0 0 0,0 0 0,0 0 0,0 0 0,0 0 0,1 5 0,11 16 0,-2 1 0,-1 1 0,0 0 0,11 44 0,18 117 0,-26-117 0,3 19 0,-3-11 0,29 89 0,23 72 119,0 4-1603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3"/>
    </inkml:context>
    <inkml:brush xml:id="br0">
      <inkml:brushProperty name="width" value="0.35" units="cm"/>
      <inkml:brushProperty name="height" value="0.35" units="cm"/>
      <inkml:brushProperty name="color" value="#FFFFFF"/>
    </inkml:brush>
  </inkml:definitions>
  <inkml:trace contextRef="#ctx0" brushRef="#br0">1 803 24575,'1218'-19'0,"-725"30"0,-469-9 0,1-2 0,0 0 0,-1-2 0,0 0 0,38-9 0,-49 7 0,-1 0 0,0 0 0,1-1 0,-1-1 0,-1 0 0,1-1 0,-1 0 0,0-1 0,-1 0 0,0 0 0,17-19 0,-11 8 0,0-1 0,-1-1 0,-1 0 0,-1-1 0,-1-1 0,-1 1 0,-1-2 0,-1 0 0,-1 0 0,-1 0 0,-2-1 0,0 0 0,-1 0 0,-2 0 0,0-41 0,-3 45 0,1 3 0,0 1 0,-2-1 0,0 1 0,-6-25 0,6 36 0,0 0 0,0 0 0,-1 1 0,0-1 0,0 1 0,-1-1 0,0 1 0,1 0 0,-2 1 0,1-1 0,0 1 0,-1-1 0,0 1 0,0 1 0,0-1 0,-7-3 0,-7-2 0,0 0 0,-1 2 0,0 0 0,0 1 0,0 1 0,-1 1 0,-28-2 0,-155 1 0,159 5 0,-299 15 0,282-8 0,0 3 0,1 2 0,-91 31 0,126-32 0,0 1 0,1 0 0,1 2 0,0 1 0,1 1 0,0 1 0,2 1 0,-29 30 0,42-42 0,0 0 0,0 0 0,-1-1 0,0 0 0,0-1 0,0 0 0,0-1 0,-1 1 0,0-2 0,0 1 0,1-2 0,-1 1 0,0-1 0,0-1 0,-1 1 0,1-2 0,0 1 0,-11-4 0,60 4 0,803 13 0,-579 5 0,314 63 0,-500-65 0,-2 3 0,141 56 0,-166-52 0,-1 2 0,-1 2 0,-1 2 0,75 62 0,-20 5 0,-66-59 0,49 38 0,-83-73 0,0-1 0,0 1 0,1 0 0,-1-1 0,0 1 0,1-1 0,-1 0 0,1 1 0,-1-1 0,1-1 0,0 1 0,-1 0 0,1-1 0,0 1 0,0-1 0,-1 0 0,1 1 0,0-2 0,0 1 0,0 0 0,2-1 0,-3 0 0,0 0 0,0-1 0,0 1 0,0-1 0,0 1 0,-1-1 0,1 0 0,-1 0 0,1 0 0,-1 0 0,1 0 0,-1 0 0,0 0 0,0 0 0,0 0 0,0 0 0,-1-1 0,1 1 0,0 0 0,-1-1 0,0 1 0,1-5 0,1-16-227,-1 0-1,-1 0 1,-1 0-1,-1 0 1,-10-44-1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4"/>
    </inkml:context>
    <inkml:brush xml:id="br0">
      <inkml:brushProperty name="width" value="0.35" units="cm"/>
      <inkml:brushProperty name="height" value="0.35" units="cm"/>
      <inkml:brushProperty name="color" value="#FFFFFF"/>
    </inkml:brush>
  </inkml:definitions>
  <inkml:trace contextRef="#ctx0" brushRef="#br0">135 150 24575,'0'-6'0,"-1"0"0,0 0 0,0 0 0,-1 0 0,0 0 0,0 0 0,0 0 0,0 0 0,-1 1 0,0-1 0,-1 1 0,1 0 0,-5-5 0,2 2 0,0 1 0,-1 0 0,0 0 0,-1 1 0,0 0 0,0 0 0,-11-6 0,17 11 0,1 0 0,0 1 0,0-1 0,0 1 0,0-1 0,-1 1 0,1-1 0,0 1 0,0 0 0,-1 0 0,1-1 0,0 1 0,-1 0 0,1 0 0,0 0 0,-2 1 0,2-1 0,1 0 0,-1 1 0,1-1 0,-1 1 0,1-1 0,-1 0 0,1 1 0,-1-1 0,1 1 0,0-1 0,-1 1 0,1-1 0,-1 1 0,1-1 0,0 1 0,0-1 0,-1 1 0,1-1 0,0 1 0,0 0 0,0-1 0,0 1 0,0-1 0,0 2 0,0 2 0,0 1 0,0-1 0,1 0 0,0 0 0,0 1 0,0-1 0,0 0 0,4 7 0,4 7 0,1-1 0,1 0 0,0 0 0,1-1 0,1-1 0,25 24 0,103 77 0,-54-48 0,140 129-1365,-171-144-5461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5"/>
    </inkml:context>
    <inkml:brush xml:id="br0">
      <inkml:brushProperty name="width" value="0.35" units="cm"/>
      <inkml:brushProperty name="height" value="0.35" units="cm"/>
      <inkml:brushProperty name="color" value="#FFFFFF"/>
    </inkml:brush>
  </inkml:definitions>
  <inkml:trace contextRef="#ctx0" brushRef="#br0">1 135 24575,'5'-6'0,"2"-6"0,5-8 0,1-5 0,-3-4 0,-2-2 0,13 20 0,26 23 0,14 20 0,3 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7"/>
    </inkml:context>
    <inkml:brush xml:id="br0">
      <inkml:brushProperty name="width" value="0.35" units="cm"/>
      <inkml:brushProperty name="height" value="0.35" units="cm"/>
      <inkml:brushProperty name="color" value="#FFFFFF"/>
    </inkml:brush>
  </inkml:definitions>
  <inkml:trace contextRef="#ctx0" brushRef="#br0">1 1 24575,'11'5'0,"3"8"0,5 6 0,-1 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8"/>
    </inkml:context>
    <inkml:brush xml:id="br0">
      <inkml:brushProperty name="width" value="0.35" units="cm"/>
      <inkml:brushProperty name="height" value="0.35" units="cm"/>
      <inkml:brushProperty name="color" value="#FFFFFF"/>
    </inkml:brush>
  </inkml:definitions>
  <inkml:trace contextRef="#ctx0" brushRef="#br0">0 1 24575,'0'5'0,"5"8"0,2 6 0,6 11 0,-1 6 0,-6-3 0,-11-13 0,-9-9 0,-8-13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0"/>
    </inkml:context>
    <inkml:brush xml:id="br0">
      <inkml:brushProperty name="width" value="0.05" units="cm"/>
      <inkml:brushProperty name="height" value="0.05" units="cm"/>
      <inkml:brushProperty name="color" value="#FFFFFF"/>
    </inkml:brush>
  </inkml:definitions>
  <inkml:trace contextRef="#ctx0" brushRef="#br0">46 676 24575,'16'2'0,"0"0"0,0 0 0,-1 2 0,1 0 0,18 8 0,29 6 0,-7-3 0,98 40 0,-103-34 0,1-2 0,56 11 0,-102-29 0,0 0 0,1-1 0,-1 0 0,1 0 0,10-2 0,-16 2 0,-1 0 0,1 0 0,0-1 0,-1 1 0,1 0 0,0 0 0,-1 0 0,1-1 0,0 1 0,-1 0 0,1-1 0,-1 1 0,1 0 0,0-1 0,-1 1 0,1-1 0,-1 1 0,1-1 0,-1 1 0,0-1 0,1 1 0,-1-1 0,1-1 0,-1 1 0,0 0 0,-1 0 0,1 0 0,-1 0 0,1 0 0,-1 0 0,1 0 0,-1 0 0,1 0 0,-1 0 0,0 0 0,1 1 0,-1-1 0,0 0 0,0 0 0,0 1 0,0-1 0,0 0 0,0 1 0,-2-2 0,-23-13 0,0 0 0,-43-16 0,37 18 0,-56-33 0,-59-67 0,27 19 0,119 92 0,-1 1 0,1 0 0,0 0 0,-1 0 0,0 0 0,1 0 0,-1 0 0,1 1 0,-1-1 0,0 0 0,0 1 0,1-1 0,-1 1 0,0 0 0,-2-1 0,4 2 0,-1-1 0,1 1 0,0-1 0,0 1 0,-1 0 0,1-1 0,0 1 0,0-1 0,0 1 0,0 0 0,0-1 0,0 1 0,0-1 0,0 1 0,0 0 0,0-1 0,0 1 0,0 0 0,0-1 0,1 1 0,-1-1 0,0 1 0,0-1 0,1 1 0,-1-1 0,0 1 0,1 0 0,35 56 0,20 9 0,2-2 0,3-4 0,3-1 0,74 50 0,-125-94 0,-26-12 0,-44-12 0,31 4 0,19 5 0,0 0 0,-1 1 0,1-1 0,0 1 0,0 1 0,-13 3 0,19-4 0,0-1 0,0 0 0,0 0 0,0 0 0,0 1 0,0-1 0,0 0 0,0 1 0,0-1 0,0 1 0,0-1 0,0 1 0,1-1 0,-1 1 0,0 0 0,0 0 0,1-1 0,-1 1 0,0 0 0,1 0 0,-1 0 0,1-1 0,-1 1 0,1 0 0,-1 0 0,1 0 0,-1 0 0,1 0 0,0 0 0,0 0 0,0 0 0,0 0 0,-1 0 0,1 0 0,0 0 0,1 0 0,-1 1 0,0-1 0,0 0 0,0 0 0,1 0 0,-1 0 0,0 0 0,1-1 0,-1 1 0,1 0 0,-1 0 0,1 0 0,-1 0 0,1 0 0,0-1 0,0 1 0,-1 0 0,1 0 0,0-1 0,1 2 0,3 2 0,0 0 0,1 0 0,-1-1 0,1 1 0,0-1 0,0 0 0,0-1 0,0 0 0,1 0 0,-1 0 0,10 1 0,81 7 0,-56-7 0,-38-3 0,0 1 0,0-1 0,-1 0 0,1 0 0,0 0 0,-1 0 0,1 0 0,0-1 0,-1 1 0,1-1 0,0 0 0,-1 0 0,1 0 0,-1 0 0,1 0 0,-1 0 0,0-1 0,1 1 0,-1-1 0,3-3 0,-2 1 0,0-1 0,0 0 0,0 1 0,-1-1 0,0 0 0,0-1 0,-1 1 0,1 0 0,1-10 0,5-45 0,-7 31 0,-2 30 0,0-1 0,0 1 0,0 0 0,-1 0 0,1 0 0,0 0 0,0 0 0,0 0 0,0 0 0,1 0 0,-1 0 0,0 0 0,0 1 0,1-1 0,-1 0 0,1 1 0,-1-1 0,0 3 0,-55 109 0,38-72 0,-2 0 0,-1-2 0,-36 48 0,53-82 0,0-1 0,0 0 0,0 0 0,0 0 0,-1 0 0,-7 4 0,11-7 0,-1 0 0,1 0 0,-1-1 0,0 1 0,1-1 0,-1 1 0,0-1 0,1 1 0,-1-1 0,0 0 0,1 0 0,-1 0 0,0 0 0,1 0 0,-1 0 0,-3-1 0,2-1 0,0 0 0,0 0 0,0 0 0,1-1 0,-1 1 0,1-1 0,0 1 0,-1-1 0,1 0 0,0 0 0,1 0 0,-1 0 0,0 0 0,1-1 0,0 1 0,0 0 0,0-1 0,0 1 0,0-1 0,1 1 0,-1-6 0,-2-21 0,0 0 0,2 0 0,5-56 0,20-97 0,40-154 0,-57 285 0,-8 52 0,1 1 0,0-1 0,0 0 0,0 0 0,0 0 0,0 0 0,0 0 0,-1 1 0,1-1 0,0 0 0,0 0 0,0 0 0,0 0 0,0 0 0,-1 0 0,1 0 0,0 0 0,0 0 0,0 0 0,-1 1 0,1-1 0,0 0 0,0 0 0,0 0 0,0 0 0,-1 0 0,1 0 0,0 0 0,0 0 0,0-1 0,-1 1 0,1 0 0,0 0 0,0 0 0,0 0 0,0 0 0,-1 0 0,1 0 0,0 0 0,0 0 0,0 0 0,0-1 0,-1 1 0,1 0 0,0 0 0,0 0 0,0 0 0,0 0 0,0-1 0,0 1 0,0 0 0,0 0 0,0 0 0,-1-1 0,1 1 0,0 0 0,0 0 0,0 0 0,0 0 0,0-1 0,0 1 0,-7 12 0,0 1 0,1-1 0,-6 18 0,-48 124 0,42-123 0,18-31 0,-1 0 0,1 0 0,0 0 0,-1 0 0,1 0 0,0 0 0,0 0 0,-1 0 0,1 0 0,0 0 0,-1 0 0,1 0 0,0 0 0,0 0 0,-1-1 0,1 1 0,0 0 0,0 0 0,-1 0 0,1 0 0,0 0 0,0-1 0,0 1 0,-1 0 0,1 0 0,0 0 0,0-1 0,0 1 0,0 0 0,-1 0 0,1-1 0,0 1 0,0 0 0,0 0 0,0-1 0,0 1 0,0 0 0,0-1 0,0 1 0,0 0 0,0 0 0,0-1 0,0 1 0,0 0 0,0-1 0,0 1 0,0 0 0,0 0 0,0-1 0,0 1 0,3-70 0,-3 66 0,34-552 0,-34 554 0,-2-32 0,-3 29 0,-4 20 0,-66 164 0,32-71 0,-69 127 0,109-231 0,1 1 0,-1-1 0,0 0 0,0 0 0,0 0 0,0 0 0,-1 0 0,0 0 0,-4 2 0,7-5 0,-1-1 0,1 1 0,-1-1 0,1 0 0,-1 1 0,1-1 0,-1 0 0,1 0 0,-1 0 0,1 0 0,-1 0 0,1-1 0,0 1 0,-1 0 0,1-1 0,-1 1 0,1-1 0,-1 1 0,1-1 0,0 0 0,0 1 0,-1-1 0,1 0 0,0 0 0,0 0 0,0 0 0,0 0 0,0 0 0,0-1 0,0 1 0,0 0 0,0 0 0,1-1 0,-2-1 0,-11-19-227,1 0-1,1-1 1,1 0-1,2-1 1,-9-32-1,-8-39-6598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1"/>
    </inkml:context>
    <inkml:brush xml:id="br0">
      <inkml:brushProperty name="width" value="0.35" units="cm"/>
      <inkml:brushProperty name="height" value="0.35" units="cm"/>
      <inkml:brushProperty name="color" value="#FFFFFF"/>
    </inkml:brush>
  </inkml:definitions>
  <inkml:trace contextRef="#ctx0" brushRef="#br0">69 67 24575,'6'8'0,"0"0"0,0 1 0,0 0 0,-1 0 0,0 1 0,6 19 0,0-4 0,129 290 0,-128-283 0,-1 0 0,-2 0 0,-1 1 0,4 44 0,0 134 0,-11-175 0,0-25 0,-1 0 0,1 0 0,1 0 0,0-1 0,6 19 0,-7-27 0,0 1 0,-1-1 0,1 0 0,1 0 0,-1 0 0,0 0 0,0 0 0,1 0 0,-1 0 0,1 0 0,0 0 0,-1-1 0,1 1 0,0-1 0,0 1 0,0-1 0,0 0 0,0 0 0,1 0 0,-1 0 0,0 0 0,0 0 0,1 0 0,-1-1 0,0 0 0,1 1 0,-1-1 0,0 0 0,1 0 0,-1 0 0,1 0 0,2-1 0,1-1 0,1 0 0,0 0 0,-1 0 0,1-1 0,-1 0 0,0-1 0,0 1 0,0-1 0,-1 0 0,11-10 0,51-58 0,-60 63 0,57-69 0,64-101 0,-102 137 0,-2-1 0,-2-1 0,-1-1 0,22-75 0,-39 103 0,0-1 0,-1-1 0,-1 1 0,-1 0 0,-1-1 0,0 1 0,-1 0 0,-1 0 0,-1-1 0,0 1 0,-2 0 0,-7-20 0,9 30 0,0 0 0,0 0 0,-1 1 0,0 0 0,0 0 0,-1 0 0,0 0 0,0 1 0,-1-1 0,0 1 0,0 1 0,0-1 0,0 1 0,-1 0 0,0 1 0,0-1 0,0 1 0,-1 1 0,1-1 0,-1 1 0,0 1 0,0 0 0,0 0 0,0 0 0,0 1 0,-1 0 0,1 0 0,-14 2 0,16 0 0,-1 0 0,1 0 0,0 1 0,-1 0 0,1 0 0,0 1 0,0-1 0,0 1 0,1 1 0,-1-1 0,1 1 0,-1 0 0,1 0 0,1 1 0,-1-1 0,1 1 0,-1 0 0,1 1 0,1-1 0,-1 0 0,1 1 0,0 0 0,0 0 0,0 0 0,-1 8 0,-5 13 0,1 0 0,1 1 0,2 0 0,-3 40 0,5-35 0,3-18 0,-1 1 0,-1-1 0,0 1 0,-1-1 0,-1 0 0,0 0 0,-1 0 0,-1-1 0,-11 22 0,-31 39 0,18-30 0,-36 74 0,-39 136 0,40-89 0,56-151 0,3-20 0,2-43 0,3 47 0,-4-717 0,6 673 0,-1 21 0,1 32 0,-1 35 0,-14 150 0,-3 64 0,17-218 0,2 558 0,13-420 0,1 46 0,-16-161 0,-10 70 0,6-105 0,-1 0 0,-2-1 0,0 0 0,-2 0 0,-12 25 0,-4-3 0,17-35 0,0 1 0,1 1 0,1 0 0,-9 27 0,15-40 0,0-1 0,-1 0 0,1 1 0,0-1 0,0 0 0,1 0 0,-1 1 0,0-1 0,0 0 0,1 0 0,-1 0 0,0 1 0,1-1 0,-1 0 0,1 0 0,0 0 0,-1 0 0,1 0 0,0 0 0,0 0 0,0 0 0,-1 0 0,1 0 0,0 0 0,0-1 0,0 1 0,0 0 0,1-1 0,-1 1 0,0 0 0,0-1 0,0 1 0,0-1 0,1 0 0,-1 0 0,0 1 0,0-1 0,1 0 0,-1 0 0,0 0 0,0 0 0,2 0 0,7 0 0,0 0 0,0-1 0,0 0 0,11-2 0,82-25 0,-69 17 0,2 2 0,-1 1 0,43-3 0,-69 10 0,1 0 0,0 2 0,-1-1 0,1 1 0,0 0 0,-1 1 0,1 0 0,-1 1 0,1-1 0,-1 2 0,0 0 0,-1 0 0,1 0 0,0 1 0,-1 0 0,11 10 0,32 30 0,-2 2 0,-2 2 0,-3 3 0,49 71 0,-89-117 0,0 0 0,1 0 0,0-1 0,0 0 0,0 0 0,0 0 0,1 0 0,0-1 0,0 0 0,0 0 0,0-1 0,1 0 0,-1 0 0,12 3 0,2-1 0,-1-2 0,1 0 0,37 0 0,-18-2 0,-33 0 0,-1-1 0,1 1 0,0 0 0,-1 0 0,1 1 0,0 0 0,-1 0 0,0 0 0,1 0 0,-1 1 0,0 0 0,0 0 0,6 6 0,-9-7 0,0 0 0,0 0 0,0 0 0,0 1 0,-1-1 0,1 1 0,-1-1 0,1 1 0,-1 0 0,0 0 0,0-1 0,0 1 0,0 0 0,-1 0 0,1 0 0,-1 0 0,0 0 0,0 0 0,0 0 0,0 0 0,0 0 0,-1 0 0,1 0 0,-1 0 0,0 0 0,0 0 0,-1 3 0,0-3 0,0 0 0,0 0 0,0 0 0,-1 0 0,1 0 0,-1 0 0,0-1 0,0 1 0,0-1 0,0 0 0,0 0 0,0 0 0,0 0 0,-1 0 0,1-1 0,-1 0 0,1 0 0,-1 0 0,1 0 0,-1 0 0,0 0 0,-4-1 0,-15 2 0,0 0 0,-35-4 0,31 1 0,-21 2 0,31 0 0,-1 0 0,1-1 0,-1-1 0,1-1 0,0 0 0,-26-7 0,39 7 0,1 0 0,-1 0 0,1 0 0,0-1 0,0 1 0,0-1 0,0 0 0,0 0 0,0 0 0,1 0 0,-1 0 0,1-1 0,0 1 0,0-1 0,0 1 0,1-1 0,-1 0 0,1 0 0,0 0 0,0 0 0,0 0 0,1 0 0,-1-5 0,-1-13 0,1-1 0,2 1 0,3-25 0,-2 16 0,-2-6 0,-2 0 0,-12-67 0,4 30 0,8 61 0,1 1 0,-1 0 0,-1-1 0,0 1 0,-1 0 0,-6-13 0,8 21 0,-1 0 0,1 1 0,-1-1 0,1 1 0,-1 0 0,0-1 0,0 1 0,-1 0 0,1 1 0,-1-1 0,1 1 0,-1-1 0,0 1 0,0 0 0,0 1 0,0-1 0,0 1 0,0-1 0,0 1 0,-1 1 0,-5-2 0,-6 1 0,0 0 0,0 2 0,0-1 0,1 2 0,-1 0 0,-25 7 0,30-6 0,0 0 0,0 1 0,0 1 0,0 0 0,0 0 0,1 1 0,0 0 0,0 1 0,-13 11 0,22-16 0,-1-1 0,1 0 0,0 1 0,-1-1 0,1 1 0,0 0 0,0-1 0,0 1 0,0 0 0,0 0 0,0 0 0,1-1 0,-1 1 0,0 0 0,1 0 0,0 0 0,-1 0 0,1 0 0,0 0 0,0 0 0,0 0 0,0 0 0,1 0 0,-1 0 0,0 0 0,1 0 0,-1 0 0,1 0 0,0 0 0,0 0 0,0 0 0,0 0 0,0-1 0,0 1 0,0-1 0,1 1 0,-1 0 0,0-1 0,1 0 0,-1 1 0,1-1 0,2 2 0,0 0 0,1 0 0,-1 0 0,1-1 0,-1 1 0,1-1 0,0 0 0,0 0 0,0-1 0,0 0 0,0 1 0,0-2 0,0 1 0,1 0 0,-1-1 0,8-1 0,-5-1 0,0-1 0,-1 0 0,0-1 0,1 0 0,-1 0 0,-1 0 0,1-1 0,-1 0 0,1 0 0,-2-1 0,1 0 0,0 0 0,-1 0 0,8-13 0,7-12 0,29-60 0,-47 88 0,149-283 0,-118 230 0,4 2 0,1 1 0,47-48 0,-54 73 0,1 0 0,2 2 0,0 2 0,57-30 0,50-36 0,-123 76 0,0 0 0,-1-1 0,-1-1 0,0-1 0,16-22 0,-27 32 0,-1 0 0,0 0 0,0 0 0,-1 0 0,0-1 0,-1 1 0,1-1 0,-1 0 0,-1 0 0,0 1 0,1-14 0,-2 7 0,-1 0 0,0 0 0,-1-1 0,0 1 0,-10-26 0,-1 5 0,-1 1 0,-3 0 0,0 2 0,-24-33 0,3 7 0,-45-96 0,77 142 0,-1-7 0,-2 2 0,0-1 0,0 1 0,-2 0 0,0 1 0,-21-24 0,31 39 0,0 0 0,0 0 0,-1 0 0,1 0 0,0 0 0,0 0 0,-1 1 0,1-1 0,0 0 0,-1 1 0,1-1 0,0 1 0,-1-1 0,1 1 0,-1 0 0,1-1 0,-1 1 0,-2 0 0,3 0 0,0 1 0,0-1 0,1 0 0,-1 1 0,0-1 0,0 1 0,0 0 0,0-1 0,1 1 0,-1-1 0,0 1 0,0 0 0,1 0 0,-1-1 0,1 1 0,-1 0 0,1 0 0,-1 0 0,1 0 0,-1 1 0,-1 3 0,1 0 0,0 0 0,0 0 0,0 0 0,0 0 0,1 0 0,0 0 0,0 0 0,2 8 0,1 3 0,2-1 0,0 0 0,1 0 0,0 0 0,1 0 0,16 22 0,3 2 0,33 36 0,-44-58 0,-6-8 0,-1 1 0,-1 0 0,1 0 0,9 20 0,-15-25 0,0-1 0,-1 1 0,1-1 0,-1 1 0,-1 0 0,1-1 0,-1 1 0,1 0 0,-1 0 0,-1-1 0,1 1 0,-1 0 0,0-1 0,0 1 0,0 0 0,-3 6 0,0-2 0,0-1 0,0 1 0,-1-1 0,0 0 0,-1 0 0,0 0 0,0-1 0,-1 0 0,0 0 0,0-1 0,0 0 0,-1 0 0,0-1 0,0 1 0,0-2 0,-1 1 0,0-1 0,0-1 0,0 0 0,-17 4 0,-1-1 0,-1-1 0,0-2 0,0-1 0,-1-1 0,-51-5 0,77 4 0,0 0 0,1 0 0,-1-1 0,0 1 0,0-1 0,1 1 0,-1-1 0,0 0 0,1 0 0,-1 0 0,1 0 0,-1 0 0,1-1 0,0 1 0,-1-1 0,1 0 0,0 1 0,0-1 0,0 0 0,0 0 0,1-1 0,-1 1 0,0 0 0,1 0 0,-3-5 0,4 4 0,0 0 0,-1 0 0,1-1 0,1 1 0,-1 0 0,0 0 0,1 0 0,-1 0 0,1 0 0,0 0 0,0 1 0,0-1 0,0 0 0,1 0 0,-1 1 0,1-1 0,-1 0 0,1 1 0,0 0 0,0-1 0,0 1 0,5-3 0,17-17 0,2 2 0,56-32 0,9-8 0,-57 31 0,55-57 0,-44 39 0,-40 41 0,1 1 0,-1 0 0,1 1 0,0-1 0,0 1 0,0 0 0,1 1 0,-1-1 0,1 1 0,0 1 0,0-1 0,0 1 0,0 0 0,11-1 0,-13 3 0,1 0 0,-1 1 0,0 0 0,0 0 0,0 0 0,0 0 0,0 1 0,0 0 0,0 0 0,0 0 0,0 0 0,-1 1 0,0 0 0,1 0 0,-1 0 0,0 0 0,0 1 0,-1 0 0,1-1 0,-1 1 0,4 6 0,2 3 0,-2-1 0,1 1 0,-2 1 0,0-1 0,0 1 0,-2 0 0,1 0 0,-2 1 0,0-1 0,2 27 0,-3 15 0,-6 87 0,-1-36 0,4-94 0,0-1 0,-1 0 0,-1 0 0,1 0 0,-2 0 0,0 0 0,0-1 0,-1 0 0,-8 15 0,-12 13 0,-32 43 0,10-17 0,13-18 0,-2-2 0,-2-2 0,-2-1 0,-1-1 0,-3-3 0,-95 65 0,81-62-1365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A98FC-F267-4999-BA53-B95BFCEB2C5B}"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50009-767E-4386-A766-3154D19A7067}" type="slidenum">
              <a:rPr lang="en-US" smtClean="0"/>
              <a:t>‹#›</a:t>
            </a:fld>
            <a:endParaRPr lang="en-US"/>
          </a:p>
        </p:txBody>
      </p:sp>
    </p:spTree>
    <p:extLst>
      <p:ext uri="{BB962C8B-B14F-4D97-AF65-F5344CB8AC3E}">
        <p14:creationId xmlns:p14="http://schemas.microsoft.com/office/powerpoint/2010/main" val="285267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latin typeface="Calibri"/>
                <a:ea typeface="Calibri" panose="020F0502020204030204" pitchFamily="34" charset="0"/>
                <a:cs typeface="Calibri"/>
              </a:rPr>
              <a:t>In this presentation</a:t>
            </a:r>
            <a:r>
              <a:rPr lang="en-US" sz="1100" dirty="0">
                <a:effectLst/>
                <a:latin typeface="Calibri"/>
                <a:ea typeface="Calibri" panose="020F0502020204030204" pitchFamily="34" charset="0"/>
                <a:cs typeface="Calibri"/>
              </a:rPr>
              <a:t>, we will talk about </a:t>
            </a:r>
            <a:r>
              <a:rPr lang="en-US" sz="1100" dirty="0">
                <a:solidFill>
                  <a:srgbClr val="FF0000"/>
                </a:solidFill>
                <a:effectLst/>
                <a:latin typeface="Calibri"/>
                <a:ea typeface="Calibri" panose="020F0502020204030204" pitchFamily="34" charset="0"/>
                <a:cs typeface="Calibri"/>
              </a:rPr>
              <a:t>the</a:t>
            </a:r>
            <a:r>
              <a:rPr lang="en-US" sz="1100" dirty="0">
                <a:effectLst/>
                <a:latin typeface="Calibri"/>
                <a:ea typeface="Calibri" panose="020F0502020204030204" pitchFamily="34" charset="0"/>
                <a:cs typeface="Calibri"/>
              </a:rPr>
              <a:t> journey scientists took to develop immunization products against RSV, specifically maternal vaccine and long-acting monoclonal antibodies.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a:ea typeface="Calibri" panose="020F0502020204030204" pitchFamily="34" charset="0"/>
                <a:cs typeface="Calibri"/>
              </a:rPr>
              <a:t>We will discuss </a:t>
            </a:r>
            <a:r>
              <a:rPr lang="en-US" sz="1100">
                <a:effectLst/>
                <a:latin typeface="Calibri"/>
                <a:ea typeface="Calibri" panose="020F0502020204030204" pitchFamily="34" charset="0"/>
                <a:cs typeface="Calibri"/>
              </a:rPr>
              <a:t>products administered to </a:t>
            </a:r>
            <a:r>
              <a:rPr lang="en-US" sz="1100" dirty="0">
                <a:effectLst/>
                <a:latin typeface="Calibri"/>
                <a:ea typeface="Calibri" panose="020F0502020204030204" pitchFamily="34" charset="0"/>
                <a:cs typeface="Calibri"/>
              </a:rPr>
              <a:t>pregnant women to prevent RSV in their infants and products given to infants themselves—covering how both work to prevent RSV disease in early life.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0" i="0" dirty="0">
                <a:solidFill>
                  <a:srgbClr val="00244F"/>
                </a:solidFill>
                <a:effectLst/>
                <a:latin typeface="Merriweather Regular"/>
              </a:rPr>
              <a:t>Mimicking the natural antibodies that our immune systems produce, </a:t>
            </a:r>
            <a:r>
              <a:rPr lang="en-US" b="0" i="0" dirty="0" err="1">
                <a:solidFill>
                  <a:srgbClr val="00244F"/>
                </a:solidFill>
                <a:effectLst/>
                <a:latin typeface="Merriweather Regular"/>
              </a:rPr>
              <a:t>mAbs</a:t>
            </a:r>
            <a:r>
              <a:rPr lang="en-US" b="0" i="0" dirty="0">
                <a:solidFill>
                  <a:srgbClr val="00244F"/>
                </a:solidFill>
                <a:effectLst/>
                <a:latin typeface="Merriweather Regular"/>
              </a:rPr>
              <a:t> are </a:t>
            </a:r>
            <a:r>
              <a:rPr lang="en-US" b="0" dirty="0">
                <a:solidFill>
                  <a:srgbClr val="00244F"/>
                </a:solidFill>
                <a:latin typeface="Merriweather Regular"/>
              </a:rPr>
              <a:t>antibodies </a:t>
            </a:r>
            <a:r>
              <a:rPr lang="en-US" b="0" i="0" dirty="0">
                <a:solidFill>
                  <a:srgbClr val="00244F"/>
                </a:solidFill>
                <a:effectLst/>
                <a:latin typeface="Merriweather Regular"/>
              </a:rPr>
              <a:t>specifically engineered in laboratories to </a:t>
            </a:r>
            <a:r>
              <a:rPr lang="en-US" b="0" dirty="0">
                <a:solidFill>
                  <a:srgbClr val="00244F"/>
                </a:solidFill>
                <a:latin typeface="Merriweather Regular"/>
              </a:rPr>
              <a:t>fend </a:t>
            </a:r>
            <a:r>
              <a:rPr lang="en-US" b="0" i="0" dirty="0">
                <a:solidFill>
                  <a:srgbClr val="00244F"/>
                </a:solidFill>
                <a:effectLst/>
                <a:latin typeface="Merriweather Regular"/>
              </a:rPr>
              <a:t>off a targeted disease or infection.</a:t>
            </a:r>
            <a:r>
              <a:rPr lang="en-US" b="0" dirty="0">
                <a:solidFill>
                  <a:srgbClr val="00244F"/>
                </a:solidFill>
                <a:latin typeface="Merriweather Regular"/>
              </a:rPr>
              <a:t> </a:t>
            </a:r>
            <a:endParaRPr lang="en-US" b="0" i="0" dirty="0">
              <a:solidFill>
                <a:srgbClr val="00244F"/>
              </a:solidFill>
              <a:effectLst/>
              <a:latin typeface="Merriweather Regular"/>
            </a:endParaRPr>
          </a:p>
          <a:p>
            <a:pPr marL="171450" indent="-171450">
              <a:buFont typeface="Arial" panose="020B0604020202020204" pitchFamily="34" charset="0"/>
              <a:buChar char="•"/>
            </a:pPr>
            <a:r>
              <a:rPr lang="en-US" b="0" dirty="0">
                <a:solidFill>
                  <a:srgbClr val="00244F"/>
                </a:solidFill>
                <a:latin typeface="Merriweather Regular"/>
              </a:rPr>
              <a:t>MAbs are a form of passive immunization, and offer protection immediately,  since they don’t require infants to actively produce their own antibodies.</a:t>
            </a:r>
          </a:p>
          <a:p>
            <a:pPr marL="171450" indent="-171450">
              <a:buFont typeface="Arial" panose="020B0604020202020204" pitchFamily="34" charset="0"/>
              <a:buChar char="•"/>
            </a:pPr>
            <a:r>
              <a:rPr lang="en-US" b="0" i="0" dirty="0">
                <a:solidFill>
                  <a:srgbClr val="00244F"/>
                </a:solidFill>
                <a:effectLst/>
                <a:latin typeface="Merriweather Regular"/>
              </a:rPr>
              <a:t>Like human antibodies, they work by attaching themselves to harmful pathogens and alerting the immune system to the threat, helping neutralize the foreign invader and prevent illness.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infections occur when babies are very young, before a vaccine given to a baby would have a chance to work or when a baby’s immune system is too immature to mount a sufficient or safe immune response</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mAbs</a:t>
            </a:r>
            <a:r>
              <a:rPr lang="en-US" dirty="0"/>
              <a:t> provide the antibodies needed without the baby’s immune system needing to generate antibodies of its own</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168134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MATISSE was a randomized, double-blinded, placebo-controlled phase III study designed to assess the efficacy, safety, and immunogenicity of </a:t>
            </a:r>
            <a:r>
              <a:rPr lang="en-US" b="0" i="0" dirty="0" err="1">
                <a:solidFill>
                  <a:srgbClr val="212529"/>
                </a:solidFill>
                <a:effectLst/>
                <a:latin typeface="Roboto" panose="02000000000000000000" pitchFamily="2" charset="0"/>
              </a:rPr>
              <a:t>RSVpreF</a:t>
            </a:r>
            <a:r>
              <a:rPr lang="en-US" b="0" i="0" dirty="0">
                <a:solidFill>
                  <a:srgbClr val="212529"/>
                </a:solidFill>
                <a:effectLst/>
                <a:latin typeface="Roboto" panose="02000000000000000000" pitchFamily="2" charset="0"/>
              </a:rPr>
              <a:t> against medically-addended lower respiratory tract infection (MA-LRTI) and severe MA-LRTI in infants born to healthy women vaccinated during pregnancy. </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The study enrolled around 7,400 pregnant women. </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Pregnant women aged 49 years or younger were randomized in a 1:1 ratio to receive a single dose of either Pfizer’s </a:t>
            </a:r>
            <a:r>
              <a:rPr lang="en-US" b="0" i="0" dirty="0" err="1">
                <a:solidFill>
                  <a:srgbClr val="212529"/>
                </a:solidFill>
                <a:effectLst/>
                <a:latin typeface="Roboto" panose="02000000000000000000" pitchFamily="2" charset="0"/>
              </a:rPr>
              <a:t>RSVpreF</a:t>
            </a:r>
            <a:r>
              <a:rPr lang="en-US" b="0" i="0" dirty="0">
                <a:solidFill>
                  <a:srgbClr val="212529"/>
                </a:solidFill>
                <a:effectLst/>
                <a:latin typeface="Roboto" panose="02000000000000000000" pitchFamily="2" charset="0"/>
              </a:rPr>
              <a:t> or placebo during the late second to third trimester of their pregnancy. </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The trial also evaluated safety throughout the study and immunogenicity of the vaccine in pregnant women and their infants.</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The women were followed for safety through vaccination and for 6 months after delivery. </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Their infants were followed for at least 1 year for safety and efficacy, with over one-half of the infants followed for 2 years. </a:t>
            </a:r>
          </a:p>
          <a:p>
            <a:pPr marL="171450" indent="-171450">
              <a:buFont typeface="Arial" panose="020B0604020202020204" pitchFamily="34" charset="0"/>
              <a:buChar char="•"/>
            </a:pPr>
            <a:r>
              <a:rPr lang="en-US" b="0" i="0" dirty="0">
                <a:solidFill>
                  <a:srgbClr val="212529"/>
                </a:solidFill>
                <a:effectLst/>
                <a:latin typeface="Roboto" panose="02000000000000000000" pitchFamily="2" charset="0"/>
              </a:rPr>
              <a:t>This was a global study in 18 countries starting in June 2020, so it spanned multiple RSV seasons in both the northern and southern hemisphere. </a:t>
            </a:r>
            <a:endParaRPr lang="en-US" dirty="0"/>
          </a:p>
        </p:txBody>
      </p:sp>
    </p:spTree>
    <p:extLst>
      <p:ext uri="{BB962C8B-B14F-4D97-AF65-F5344CB8AC3E}">
        <p14:creationId xmlns:p14="http://schemas.microsoft.com/office/powerpoint/2010/main" val="881339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Pfizer’s maternal vaccine demonstrated positive safety and efficacy results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Phase 3 clinical evaluation and was approved in Europe and the United States in 2023.</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Notably, the Phase 3 trial infant data showed the vaccine’s efficacy against severe medically attended lower-respiratory tract infection to be around 82% in the first 3 months after birth and 69% 6 months after birth.</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results show that the vaccine is able to provide protection to infants against severe RSV disease during the highest period of risk.</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Given the high burden of RSV and that the virus is so widespread, such efficacy means that a large number of cases could be prevented, promising high potential for impact.</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ensure that this product can be eligible for global procurement and made widely available, an important next step now is to accelerate the pathway to WHO prequalification.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earliest it could be prequalified is 2024.</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192409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285750" indent="-285750">
              <a:buFont typeface="Arial" panose="020B0604020202020204" pitchFamily="34" charset="0"/>
              <a:buChar char="•"/>
            </a:pPr>
            <a:r>
              <a:rPr lang="en-US" dirty="0"/>
              <a:t>Developed by Pfizer, Inc. (</a:t>
            </a:r>
            <a:r>
              <a:rPr lang="en-US" dirty="0" err="1"/>
              <a:t>Abrysvo</a:t>
            </a:r>
            <a:r>
              <a:rPr lang="en-US" dirty="0"/>
              <a:t>®).</a:t>
            </a:r>
          </a:p>
          <a:p>
            <a:pPr marL="285750" indent="-285750">
              <a:buFont typeface="Arial" panose="020B0604020202020204" pitchFamily="34" charset="0"/>
              <a:buChar char="•"/>
            </a:pPr>
            <a:r>
              <a:rPr lang="en-US" dirty="0"/>
              <a:t>Approved in Europe and US (August 2023) </a:t>
            </a:r>
          </a:p>
          <a:p>
            <a:pPr marL="285750" indent="-285750">
              <a:buFont typeface="Arial" panose="020B0604020202020204" pitchFamily="34" charset="0"/>
              <a:buChar char="•"/>
            </a:pPr>
            <a:r>
              <a:rPr lang="en-US" dirty="0"/>
              <a:t>Indicated for immunization of pregnant individuals to help protect their infants from birth through six months of age from lower respiratory tract disease due to RSV.</a:t>
            </a:r>
          </a:p>
          <a:p>
            <a:pPr marL="285750" indent="-285750">
              <a:buFont typeface="Arial" panose="020B0604020202020204" pitchFamily="34" charset="0"/>
              <a:buChar char="•"/>
            </a:pPr>
            <a:r>
              <a:rPr lang="en-US" dirty="0"/>
              <a:t>Approved gestational age windows </a:t>
            </a:r>
            <a:r>
              <a:rPr lang="en-US" dirty="0">
                <a:sym typeface="Wingdings" panose="05000000000000000000" pitchFamily="2" charset="2"/>
              </a:rPr>
              <a:t> </a:t>
            </a:r>
            <a:r>
              <a:rPr lang="en-US" dirty="0"/>
              <a:t>24-36 weeks (Europe); 32-36 weeks (US)</a:t>
            </a:r>
            <a:endParaRPr lang="en-US" b="0" i="0" dirty="0">
              <a:solidFill>
                <a:schemeClr val="tx1"/>
              </a:solidFill>
              <a:effectLst/>
              <a:latin typeface="+mn-lt"/>
            </a:endParaRPr>
          </a:p>
          <a:p>
            <a:pPr marL="742950" lvl="1" indent="-285750">
              <a:buFont typeface="Arial" panose="020B0604020202020204" pitchFamily="34" charset="0"/>
              <a:buChar char="•"/>
            </a:pPr>
            <a:r>
              <a:rPr lang="en-US" b="0" i="0" dirty="0">
                <a:solidFill>
                  <a:srgbClr val="333333"/>
                </a:solidFill>
                <a:effectLst/>
                <a:latin typeface="Roboto" panose="02000000000000000000" pitchFamily="2" charset="0"/>
              </a:rPr>
              <a:t>For PAHO countries electing to introduce maternal RSV vaccine, PAHO recommends its use in pregnant women at 32-36 weeks of gestation. </a:t>
            </a:r>
          </a:p>
          <a:p>
            <a:pPr marL="285750" indent="-285750">
              <a:buFont typeface="Arial" panose="020B0604020202020204" pitchFamily="34" charset="0"/>
              <a:buChar char="•"/>
            </a:pPr>
            <a:r>
              <a:rPr lang="en-US" dirty="0"/>
              <a:t>WHO prequalification possible as early as 2024.</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2547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Pfizer has reported that the </a:t>
            </a:r>
            <a:r>
              <a:rPr lang="en-US" b="0" i="0" dirty="0" err="1">
                <a:solidFill>
                  <a:srgbClr val="3F3F46"/>
                </a:solidFill>
                <a:effectLst/>
                <a:latin typeface="Open Sans" panose="020B0606030504020204" pitchFamily="34" charset="0"/>
              </a:rPr>
              <a:t>RSVpreF</a:t>
            </a:r>
            <a:r>
              <a:rPr lang="en-US" b="0" i="0" dirty="0">
                <a:solidFill>
                  <a:srgbClr val="3F3F46"/>
                </a:solidFill>
                <a:effectLst/>
                <a:latin typeface="Open Sans" panose="020B0606030504020204" pitchFamily="34" charset="0"/>
              </a:rPr>
              <a:t> maternal vaccine had a positive safety profile in clinical trials with no statistically significant safety concerns. </a:t>
            </a:r>
          </a:p>
          <a:p>
            <a:pPr marL="628650" lvl="1"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vaccine has a normal side effect profile similar to many other vaccines in widespread use, including pain at the injection site and fatigue. </a:t>
            </a:r>
          </a:p>
          <a:p>
            <a:pPr marL="171450" lvl="0"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overall </a:t>
            </a:r>
            <a:r>
              <a:rPr lang="en-US" b="0" i="0" dirty="0" err="1">
                <a:solidFill>
                  <a:srgbClr val="3F3F46"/>
                </a:solidFill>
                <a:effectLst/>
                <a:latin typeface="Open Sans" panose="020B0606030504020204" pitchFamily="34" charset="0"/>
              </a:rPr>
              <a:t>Risk:Benefit</a:t>
            </a:r>
            <a:r>
              <a:rPr lang="en-US" b="0" i="0" dirty="0">
                <a:solidFill>
                  <a:srgbClr val="3F3F46"/>
                </a:solidFill>
                <a:effectLst/>
                <a:latin typeface="Open Sans" panose="020B0606030504020204" pitchFamily="34" charset="0"/>
              </a:rPr>
              <a:t> balance is favorable.</a:t>
            </a:r>
          </a:p>
          <a:p>
            <a:pPr marL="628650" lvl="1"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Some imbalances in prematurity between vaccine and placebo groups in several countries were observed in Phase 3 clinical evaluation but were not statistically significant overall.</a:t>
            </a:r>
          </a:p>
          <a:p>
            <a:pPr marL="628650" lvl="1" indent="-171450">
              <a:lnSpc>
                <a:spcPct val="107000"/>
              </a:lnSpc>
              <a:buFont typeface="Arial" panose="020B0604020202020204" pitchFamily="34" charset="0"/>
              <a:buChar char="•"/>
            </a:pPr>
            <a:r>
              <a:rPr lang="en-US" sz="1200" b="0" dirty="0">
                <a:latin typeface="+mj-lt"/>
              </a:rPr>
              <a:t>No increase in deaths was seen with prematurity, and data were insufficient to indicate a causal relationship between vaccination and prematurity. </a:t>
            </a:r>
            <a:r>
              <a:rPr lang="en-US" b="0" i="0" dirty="0">
                <a:solidFill>
                  <a:srgbClr val="3F3F46"/>
                </a:solidFill>
                <a:effectLst/>
                <a:latin typeface="Open Sans" panose="020B0606030504020204" pitchFamily="34" charset="0"/>
              </a:rPr>
              <a:t> </a:t>
            </a:r>
          </a:p>
          <a:p>
            <a:pPr marL="171450"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Based on the efficacy and safety data, the US Food and Drug Administration (FDA) and the European Medicines Agency (EMA) voted to approve the vaccine for use in pregnancy. </a:t>
            </a:r>
          </a:p>
          <a:p>
            <a:pPr marL="628650" lvl="1" indent="-1714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EMA approved the full 24-36-week gestational age window. </a:t>
            </a:r>
          </a:p>
          <a:p>
            <a:pPr marL="628650" lvl="1"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US FDA recommended the later gestational age vaccination window of 32-36 weeks </a:t>
            </a:r>
            <a:r>
              <a:rPr lang="en-US" b="0" i="0" dirty="0">
                <a:solidFill>
                  <a:srgbClr val="333333"/>
                </a:solidFill>
                <a:effectLst/>
                <a:latin typeface="Roboto" panose="02000000000000000000" pitchFamily="2" charset="0"/>
              </a:rPr>
              <a:t>to minimize the theoretical risk of preterm birth</a:t>
            </a:r>
            <a:r>
              <a:rPr lang="en-US" b="0" i="0" dirty="0">
                <a:solidFill>
                  <a:srgbClr val="3F3F46"/>
                </a:solidFill>
                <a:effectLst/>
                <a:latin typeface="Open Sans" panose="020B0606030504020204" pitchFamily="34" charset="0"/>
              </a:rPr>
              <a:t>. </a:t>
            </a:r>
          </a:p>
          <a:p>
            <a:pPr marL="628650" lvl="1" indent="-171450">
              <a:lnSpc>
                <a:spcPct val="107000"/>
              </a:lnSpc>
              <a:buFont typeface="Arial" panose="020B0604020202020204" pitchFamily="34" charset="0"/>
              <a:buChar char="•"/>
            </a:pPr>
            <a:r>
              <a:rPr lang="en-US" b="0" i="0">
                <a:solidFill>
                  <a:srgbClr val="3F3F46"/>
                </a:solidFill>
                <a:effectLst/>
                <a:latin typeface="Open Sans" panose="020B0606030504020204" pitchFamily="34" charset="0"/>
              </a:rPr>
              <a:t>PAHO recommends </a:t>
            </a:r>
            <a:r>
              <a:rPr lang="en-US" b="0" i="0" dirty="0">
                <a:solidFill>
                  <a:srgbClr val="3F3F46"/>
                </a:solidFill>
                <a:effectLst/>
                <a:latin typeface="Open Sans" panose="020B0606030504020204" pitchFamily="34" charset="0"/>
              </a:rPr>
              <a:t>the 32-36-week window for member countries electing to introduce the maternal RSV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j-lt"/>
              </a:rPr>
              <a:t>Post market authorization studies will be conducted to continue gathering safety and performance data, including birth outcomes, vaccine effectiveness, and other measures</a:t>
            </a:r>
            <a:r>
              <a:rPr lang="en-US" sz="1200" b="0" dirty="0">
                <a:effectLst/>
                <a:latin typeface="+mj-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j-lt"/>
              </a:rPr>
              <a:t>Overall, regulatory authority approval decisions support that the vaccine’s benefits outweigh potential risks.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j-lt"/>
              </a:rPr>
              <a:t>The same vaccine is also approved for older adults 60 years and older in US and Europe.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mj-l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17</a:t>
            </a:fld>
            <a:endParaRPr lang="en-US"/>
          </a:p>
        </p:txBody>
      </p:sp>
    </p:spTree>
    <p:extLst>
      <p:ext uri="{BB962C8B-B14F-4D97-AF65-F5344CB8AC3E}">
        <p14:creationId xmlns:p14="http://schemas.microsoft.com/office/powerpoint/2010/main" val="178344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you can see, the final stages of development are happening now, and there may be a globally accessible maternal vaccine WHO prequalified by as early as 2024.</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Segoe UI" panose="020B0502040204020203" pitchFamily="34" charset="0"/>
              </a:rPr>
              <a:t>Furthermore, a Bill &amp; Melinda Gates Foundation grant to Pfizer is supporting the development of an affordable multidose vial for delivery of its RSV maternal vaccine for lower-income countries via public sector purchasers, including Gavi, the Vaccine Alliance.</a:t>
            </a:r>
            <a:endParaRPr lang="en-US" sz="1800" dirty="0">
              <a:effectLst/>
              <a:latin typeface="Arial" panose="020B0604020202020204" pitchFamily="34" charset="0"/>
            </a:endParaRPr>
          </a:p>
          <a:p>
            <a:pPr marL="342900" indent="-342900">
              <a:lnSpc>
                <a:spcPct val="107000"/>
              </a:lnSpc>
              <a:buFont typeface="Symbol" panose="05050102010706020507" pitchFamily="18" charset="2"/>
              <a:buChar char=""/>
            </a:pPr>
            <a:r>
              <a:rPr lang="en-US" dirty="0">
                <a:highlight>
                  <a:srgbClr val="FFFF00"/>
                </a:highlight>
                <a:latin typeface="Calibri"/>
                <a:ea typeface="Calibri" panose="020F0502020204030204" pitchFamily="34" charset="0"/>
                <a:cs typeface="Calibri"/>
              </a:rPr>
              <a:t>Currently, products are in single-dose, pre-filled syringes, however multi-dose vials could reduce the cost of the vaccine, making it more appropriate for lower income settings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progress is reason to get excited, but also to get moving on preparations for putting these products to lifesaving use in places that need them the most.</a:t>
            </a:r>
          </a:p>
          <a:p>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18</a:t>
            </a:fld>
            <a:endParaRPr lang="en-US"/>
          </a:p>
        </p:txBody>
      </p:sp>
    </p:spTree>
    <p:extLst>
      <p:ext uri="{BB962C8B-B14F-4D97-AF65-F5344CB8AC3E}">
        <p14:creationId xmlns:p14="http://schemas.microsoft.com/office/powerpoint/2010/main" val="183085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r>
              <a:rPr lang="en-US" dirty="0"/>
              <a:t>The phase 3 MELODY study was a randomized, double-blind, placebo-controlled trials designed to assess the efficacy and safety of </a:t>
            </a:r>
            <a:r>
              <a:rPr lang="en-US" dirty="0" err="1"/>
              <a:t>nirsevimab</a:t>
            </a:r>
            <a:r>
              <a:rPr lang="en-US" dirty="0"/>
              <a:t> for preventing RSV-associated LRTI in healthy infants. </a:t>
            </a:r>
          </a:p>
          <a:p>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2412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first new long-acting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out of the pipeline is Astra Zeneca and Sanofi Pasteur’s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approved in Europe and the United States.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Phase 3 clinical trial infant data showed the vaccine’s efficacy over the first 150 days to be 78.6% for medically attended LRTI and 76.8% for medically attended LRTI with hospitalization.</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7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0" indent="0">
              <a:buFont typeface="Arial" panose="020B0604020202020204" pitchFamily="34" charset="0"/>
              <a:buNone/>
            </a:pPr>
            <a:r>
              <a:rPr lang="en-US" dirty="0"/>
              <a:t>- AstraZeneca and Sanofi’s long-acting RSV </a:t>
            </a:r>
            <a:r>
              <a:rPr lang="en-US" dirty="0" err="1"/>
              <a:t>mAb</a:t>
            </a:r>
            <a:r>
              <a:rPr lang="en-US" dirty="0"/>
              <a:t> was approved in Europe in November 2022 and the US in July 2023. </a:t>
            </a:r>
          </a:p>
          <a:p>
            <a:pPr marL="0" indent="0">
              <a:buFont typeface="Arial" panose="020B0604020202020204" pitchFamily="34" charset="0"/>
              <a:buNone/>
            </a:pPr>
            <a:r>
              <a:rPr lang="en-US" dirty="0"/>
              <a:t>- It is indicated to be given by direct injection to newborns and infants during their first RSV season. In the US, approval goes up to 24 months of age through a child’s second RSV season.</a:t>
            </a:r>
          </a:p>
        </p:txBody>
      </p:sp>
    </p:spTree>
    <p:extLst>
      <p:ext uri="{BB962C8B-B14F-4D97-AF65-F5344CB8AC3E}">
        <p14:creationId xmlns:p14="http://schemas.microsoft.com/office/powerpoint/2010/main" val="85068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Sanofi and AstraZeneca has reported that the long-acting RSV </a:t>
            </a:r>
            <a:r>
              <a:rPr lang="en-US" b="0" i="0" dirty="0" err="1">
                <a:solidFill>
                  <a:srgbClr val="3F3F46"/>
                </a:solidFill>
                <a:effectLst/>
                <a:latin typeface="Open Sans" panose="020B0606030504020204" pitchFamily="34" charset="0"/>
              </a:rPr>
              <a:t>mAb</a:t>
            </a:r>
            <a:r>
              <a:rPr lang="en-US" b="0" i="0" dirty="0">
                <a:solidFill>
                  <a:srgbClr val="3F3F46"/>
                </a:solidFill>
                <a:effectLst/>
                <a:latin typeface="Open Sans" panose="020B0606030504020204" pitchFamily="34" charset="0"/>
              </a:rPr>
              <a:t> (</a:t>
            </a:r>
            <a:r>
              <a:rPr lang="en-US" b="0" i="0" dirty="0" err="1">
                <a:solidFill>
                  <a:srgbClr val="3F3F46"/>
                </a:solidFill>
                <a:effectLst/>
                <a:latin typeface="Open Sans" panose="020B0606030504020204" pitchFamily="34" charset="0"/>
              </a:rPr>
              <a:t>nirsevimab</a:t>
            </a:r>
            <a:r>
              <a:rPr lang="en-US" b="0" i="0" dirty="0">
                <a:solidFill>
                  <a:srgbClr val="3F3F46"/>
                </a:solidFill>
                <a:effectLst/>
                <a:latin typeface="Open Sans" panose="020B0606030504020204" pitchFamily="34" charset="0"/>
              </a:rPr>
              <a:t>) had a positive safety profile in clinical trials with no safety concerns. </a:t>
            </a:r>
          </a:p>
          <a:p>
            <a:pPr marL="628650" lvl="1"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a:t>
            </a:r>
            <a:r>
              <a:rPr lang="en-US" b="0" i="0" dirty="0" err="1">
                <a:solidFill>
                  <a:srgbClr val="3F3F46"/>
                </a:solidFill>
                <a:effectLst/>
                <a:latin typeface="Open Sans" panose="020B0606030504020204" pitchFamily="34" charset="0"/>
              </a:rPr>
              <a:t>mAb</a:t>
            </a:r>
            <a:r>
              <a:rPr lang="en-US" b="0" i="0" dirty="0">
                <a:solidFill>
                  <a:srgbClr val="3F3F46"/>
                </a:solidFill>
                <a:effectLst/>
                <a:latin typeface="Open Sans" panose="020B0606030504020204" pitchFamily="34" charset="0"/>
              </a:rPr>
              <a:t> has a normal side effect profile similar to many other vaccines in widespread use. </a:t>
            </a:r>
          </a:p>
          <a:p>
            <a:pPr marL="171450" indent="-171450">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Based on the efficacy and safety data, the US Food and Drug Administration and the European Medicines Agency voted to approve the vaccine for use in newborns and young infants. </a:t>
            </a:r>
            <a:endParaRPr lang="en-US" dirty="0">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j-lt"/>
              </a:rPr>
              <a:t>Overall, regulatory authority approval decisions support that the vaccine’s benefits outweigh potential risks.</a:t>
            </a:r>
          </a:p>
          <a:p>
            <a:pPr marL="0" indent="0">
              <a:lnSpc>
                <a:spcPct val="107000"/>
              </a:lnSpc>
              <a:buFont typeface="Arial" panose="020B0604020202020204" pitchFamily="34" charset="0"/>
              <a:buNone/>
            </a:pPr>
            <a:endParaRPr lang="en-US" dirty="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40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400"/>
              <a:t>Products targeting RSV have been in development for over half a century.</a:t>
            </a:r>
          </a:p>
          <a:p>
            <a:pPr marL="171450" indent="-171450">
              <a:buFont typeface="Arial" panose="020B0604020202020204" pitchFamily="34" charset="0"/>
              <a:buChar char="•"/>
              <a:defRPr/>
            </a:pPr>
            <a:r>
              <a:rPr lang="en-US" sz="1400"/>
              <a:t>In the 1960s, a clinical trial of a formalin-inactivated RSV vaccine had disastrous results.  </a:t>
            </a:r>
            <a:endParaRPr lang="en-US" sz="1400">
              <a:cs typeface="Calibri"/>
            </a:endParaRPr>
          </a:p>
          <a:p>
            <a:pPr marL="171450" indent="-171450">
              <a:buFont typeface="Arial" panose="020B0604020202020204" pitchFamily="34" charset="0"/>
              <a:buChar char="•"/>
              <a:defRPr/>
            </a:pPr>
            <a:r>
              <a:rPr lang="en-US" b="0" i="0">
                <a:solidFill>
                  <a:srgbClr val="333333"/>
                </a:solidFill>
                <a:effectLst/>
              </a:rPr>
              <a:t>The </a:t>
            </a:r>
            <a:r>
              <a:rPr lang="en-US" b="0" i="0" strike="noStrike">
                <a:solidFill>
                  <a:srgbClr val="333333"/>
                </a:solidFill>
                <a:effectLst/>
              </a:rPr>
              <a:t>vaccine only elicited relatively weak antibodies </a:t>
            </a:r>
            <a:r>
              <a:rPr lang="en-US">
                <a:solidFill>
                  <a:srgbClr val="333333"/>
                </a:solidFill>
              </a:rPr>
              <a:t>and </a:t>
            </a:r>
            <a:r>
              <a:rPr lang="en-US" sz="1400"/>
              <a:t>children vaccinated with that vaccine had a paradoxically severe reaction when they experienced their first natural RSV infection after being immunized.</a:t>
            </a:r>
            <a:endParaRPr lang="en-US" sz="1400">
              <a:cs typeface="Calibri"/>
            </a:endParaRPr>
          </a:p>
          <a:p>
            <a:pPr marL="171450" indent="-171450">
              <a:buFont typeface="Arial" panose="020B0604020202020204" pitchFamily="34" charset="0"/>
              <a:buChar char="•"/>
              <a:defRPr/>
            </a:pPr>
            <a:r>
              <a:rPr lang="en-US" sz="1400"/>
              <a:t>Something called Enhanced Respiratory Disease (ERD) created an effect like a severe allergic reaction in those children’s lungs and they got very sick and there were two deaths.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As a result, RSV vaccine development stalled for many decades as scientists worked to understand what went wrong and how to prevent it in the future.</a:t>
            </a:r>
            <a:endParaRPr lang="en-US" sz="14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Science has come a long way since then and new immunization products have emerged that avoid the pitfalls of the 1960s, which we’ll talk about in more depth.</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619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the final stages of development are happening now, and there may be a globally accessible maternal vaccine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prequalified by as early as 2024 and 2025, respectively.</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progress is reason to get excited, but also to get moving on preparations for putting these products to lifesaving use.</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cs typeface="Times New Roman" panose="02020603050405020304" pitchFamily="18" charset="0"/>
              </a:rPr>
              <a:t>For </a:t>
            </a:r>
            <a:r>
              <a:rPr lang="en-US" sz="1800" dirty="0" err="1">
                <a:solidFill>
                  <a:srgbClr val="000000"/>
                </a:solidFill>
                <a:effectLst/>
                <a:latin typeface="Calibri" panose="020F0502020204030204" pitchFamily="34" charset="0"/>
                <a:cs typeface="Times New Roman" panose="02020603050405020304" pitchFamily="18" charset="0"/>
              </a:rPr>
              <a:t>nirsevimab</a:t>
            </a:r>
            <a:r>
              <a:rPr lang="en-US" sz="1800" dirty="0">
                <a:solidFill>
                  <a:srgbClr val="000000"/>
                </a:solidFill>
                <a:effectLst/>
                <a:latin typeface="Calibri" panose="020F0502020204030204" pitchFamily="34" charset="0"/>
                <a:cs typeface="Times New Roman" panose="02020603050405020304" pitchFamily="18" charset="0"/>
              </a:rPr>
              <a:t>, </a:t>
            </a:r>
            <a:r>
              <a:rPr lang="en-US" sz="1800" dirty="0">
                <a:solidFill>
                  <a:srgbClr val="000000"/>
                </a:solidFill>
                <a:latin typeface="Segoe UI" panose="020B0502040204020203" pitchFamily="34" charset="0"/>
              </a:rPr>
              <a:t>it is not yet clear if the company will submit this product for WHO prequalification, so this metric is not on the timeline at this time.  </a:t>
            </a:r>
          </a:p>
          <a:p>
            <a:pPr marL="342900" marR="0" lvl="0" indent="-342900">
              <a:lnSpc>
                <a:spcPct val="107000"/>
              </a:lnSpc>
              <a:spcBef>
                <a:spcPts val="0"/>
              </a:spcBef>
              <a:spcAft>
                <a:spcPts val="800"/>
              </a:spcAft>
              <a:buFont typeface="Symbol" panose="05050102010706020507" pitchFamily="18" charset="2"/>
              <a:buChar char=""/>
            </a:pPr>
            <a:endParaRPr lang="en-US" sz="1800" dirty="0">
              <a:solidFill>
                <a:srgbClr val="000000"/>
              </a:solidFill>
              <a:latin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this product is not expected to be globally accessible in the near term due to price and supply barriers; it sets the stage for long-acting mAbs becoming more widely available in the future.</a:t>
            </a:r>
          </a:p>
          <a:p>
            <a:pPr marL="342900" marR="0" lvl="0" indent="-342900">
              <a:lnSpc>
                <a:spcPct val="107000"/>
              </a:lnSpc>
              <a:spcBef>
                <a:spcPts val="0"/>
              </a:spcBef>
              <a:spcAft>
                <a:spcPts val="800"/>
              </a:spcAft>
              <a:buFont typeface="Symbol" panose="05050102010706020507" pitchFamily="18" charset="2"/>
              <a:buChar char=""/>
            </a:pP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24</a:t>
            </a:fld>
            <a:endParaRPr lang="en-US"/>
          </a:p>
        </p:txBody>
      </p:sp>
    </p:spTree>
    <p:extLst>
      <p:ext uri="{BB962C8B-B14F-4D97-AF65-F5344CB8AC3E}">
        <p14:creationId xmlns:p14="http://schemas.microsoft.com/office/powerpoint/2010/main" val="297316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Both products avoid the safety pitfalls of previous vaccine candidates in the 1960s because they provide protection through passive immunization and don’t require an active immune response from the infant.</a:t>
            </a:r>
          </a:p>
          <a:p>
            <a:pPr marL="171450" indent="-171450">
              <a:buFont typeface="Arial" panose="020B0604020202020204" pitchFamily="34" charset="0"/>
              <a:buChar char="•"/>
            </a:pPr>
            <a:r>
              <a:rPr lang="en-US" dirty="0"/>
              <a:t>The pre-F maternal vaccine induces antibodies against many neutralizing sites and is, therefore, less susceptible to virus mutations rendering it ineffective.</a:t>
            </a:r>
          </a:p>
          <a:p>
            <a:pPr marL="171450" indent="-171450">
              <a:buFont typeface="Arial" panose="020B0604020202020204" pitchFamily="34" charset="0"/>
              <a:buChar char="•"/>
            </a:pPr>
            <a:r>
              <a:rPr lang="en-US" dirty="0"/>
              <a:t>Pre-F long-acting </a:t>
            </a:r>
            <a:r>
              <a:rPr lang="en-US" dirty="0" err="1"/>
              <a:t>mAbs</a:t>
            </a:r>
            <a:r>
              <a:rPr lang="en-US" dirty="0"/>
              <a:t>, on the other hand, work against a single neutralizing site on the virus, meaning they could be rendered ineffective if the virus mutates.</a:t>
            </a:r>
          </a:p>
          <a:p>
            <a:pPr marL="171450" indent="-171450">
              <a:buFont typeface="Arial" panose="020B0604020202020204" pitchFamily="34" charset="0"/>
              <a:buChar char="•"/>
            </a:pPr>
            <a:r>
              <a:rPr lang="en-US" dirty="0"/>
              <a:t>Also, maternal antibodies protect in the first 6 months after birth, while </a:t>
            </a:r>
            <a:r>
              <a:rPr lang="en-US" dirty="0" err="1"/>
              <a:t>mAbs</a:t>
            </a:r>
            <a:r>
              <a:rPr lang="en-US" dirty="0"/>
              <a:t> protect for 6 months after administration, whenever given. So, there could be slight differences in the age ranges of protection.</a:t>
            </a:r>
          </a:p>
        </p:txBody>
      </p:sp>
      <p:sp>
        <p:nvSpPr>
          <p:cNvPr id="4" name="Slide Number Placeholder 3"/>
          <p:cNvSpPr>
            <a:spLocks noGrp="1"/>
          </p:cNvSpPr>
          <p:nvPr>
            <p:ph type="sldNum" sz="quarter" idx="5"/>
          </p:nvPr>
        </p:nvSpPr>
        <p:spPr/>
        <p:txBody>
          <a:bodyPr/>
          <a:lstStyle/>
          <a:p>
            <a:fld id="{30850009-767E-4386-A766-3154D19A7067}" type="slidenum">
              <a:rPr lang="en-US" smtClean="0"/>
              <a:t>25</a:t>
            </a:fld>
            <a:endParaRPr lang="en-US"/>
          </a:p>
        </p:txBody>
      </p:sp>
    </p:spTree>
    <p:extLst>
      <p:ext uri="{BB962C8B-B14F-4D97-AF65-F5344CB8AC3E}">
        <p14:creationId xmlns:p14="http://schemas.microsoft.com/office/powerpoint/2010/main" val="80404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400" dirty="0"/>
              <a:t>Scientists have since learned that the prime distinction</a:t>
            </a:r>
            <a:r>
              <a:rPr lang="en-US" sz="1400" baseline="0" dirty="0"/>
              <a:t> between individuals experiencing ERD after direct vaccination with the formalin-inactivated</a:t>
            </a:r>
            <a:r>
              <a:rPr lang="en-US" sz="1400" dirty="0"/>
              <a:t> RSV</a:t>
            </a:r>
            <a:r>
              <a:rPr lang="en-US" sz="1400" baseline="0" dirty="0"/>
              <a:t> vaccine and those who didn’t hinged on whether the individual had ever had a natural infection with RSV </a:t>
            </a:r>
            <a:r>
              <a:rPr lang="en-US" sz="1400" i="1" baseline="0" dirty="0"/>
              <a:t>before </a:t>
            </a:r>
            <a:r>
              <a:rPr lang="en-US" sz="1400" baseline="0" dirty="0"/>
              <a:t>receiving the vaccine.</a:t>
            </a:r>
          </a:p>
          <a:p>
            <a:pPr marL="628650" lvl="1" indent="-171450">
              <a:buFont typeface="Arial" panose="020B0604020202020204" pitchFamily="34" charset="0"/>
              <a:buChar char="•"/>
              <a:defRPr/>
            </a:pPr>
            <a:r>
              <a:rPr lang="en-US" dirty="0"/>
              <a:t>It was RSV-naive individuals who had </a:t>
            </a:r>
            <a:r>
              <a:rPr lang="en-US" i="1" dirty="0"/>
              <a:t>not yet </a:t>
            </a:r>
            <a:r>
              <a:rPr lang="en-US" dirty="0"/>
              <a:t>had a natural infection with RSV, such as young babies, that were potentially susceptible to ERD when given this formalin-inactivated vaccine.</a:t>
            </a:r>
          </a:p>
          <a:p>
            <a:pPr marL="628650" lvl="1" indent="-171450">
              <a:buFont typeface="Arial" panose="020B0604020202020204" pitchFamily="34" charset="0"/>
              <a:buChar char="•"/>
              <a:defRPr/>
            </a:pPr>
            <a:r>
              <a:rPr lang="en-US" dirty="0"/>
              <a:t>The antibodies that the infants’ immune system produced did not sufficiently neutralize naturally occurring virus and, in fact, caused the immune system to overreact.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cs typeface="Calibri"/>
              </a:rPr>
              <a:t>The vaccine development community needed to find a way to protect infants without the risk of ERD.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cs typeface="Calibri"/>
              </a:rPr>
              <a:t>The solution was passive immunization – transfer of robust protective antibodies to infants, so they don’t have to make their own immune response.</a:t>
            </a:r>
          </a:p>
          <a:p>
            <a:pPr marL="171450" lvl="0" indent="-171450">
              <a:buFont typeface="Arial" panose="020B0604020202020204" pitchFamily="34" charset="0"/>
              <a:buChar char="•"/>
              <a:defRPr/>
            </a:pPr>
            <a:endParaRPr lang="en-US" sz="1400" i="0" baseline="0" dirty="0">
              <a:highlight>
                <a:srgbClr val="FFFF00"/>
              </a:highlight>
            </a:endParaRPr>
          </a:p>
          <a:p>
            <a:pPr marL="171450" indent="-171450">
              <a:buFont typeface="Arial" panose="020B0604020202020204" pitchFamily="34" charset="0"/>
              <a:buChar char="•"/>
              <a:defRPr/>
            </a:pPr>
            <a:r>
              <a:rPr lang="en-US" sz="1400" i="0" baseline="0" dirty="0">
                <a:highlight>
                  <a:srgbClr val="FFFF00"/>
                </a:highlight>
              </a:rPr>
              <a:t>Of note, besides protecting young infants, th</a:t>
            </a:r>
            <a:r>
              <a:rPr lang="en-US" sz="1400" i="0" dirty="0">
                <a:highlight>
                  <a:srgbClr val="FFFF00"/>
                </a:highlight>
              </a:rPr>
              <a:t>e other target group for RSV prevention is older adults, who often have underlying health issues that cause</a:t>
            </a:r>
            <a:r>
              <a:rPr lang="en-US" sz="1400" b="1" dirty="0">
                <a:highlight>
                  <a:srgbClr val="FFFF00"/>
                </a:highlight>
              </a:rPr>
              <a:t> </a:t>
            </a:r>
            <a:r>
              <a:rPr lang="en-US" sz="1400" dirty="0">
                <a:highlight>
                  <a:srgbClr val="FFFF00"/>
                </a:highlight>
              </a:rPr>
              <a:t>RSV to</a:t>
            </a:r>
            <a:r>
              <a:rPr lang="en-US" sz="1400" i="0" dirty="0">
                <a:highlight>
                  <a:srgbClr val="FFFF00"/>
                </a:highlight>
              </a:rPr>
              <a:t> be serious or life-threatening.   </a:t>
            </a:r>
            <a:endParaRPr lang="en-US" sz="1400" i="0" dirty="0">
              <a:highlight>
                <a:srgbClr val="FFFF00"/>
              </a:highlight>
              <a:ea typeface="Calibri"/>
              <a:cs typeface="Calibri"/>
            </a:endParaRPr>
          </a:p>
          <a:p>
            <a:pPr marL="628650" lvl="1" indent="-171450">
              <a:buFont typeface="Arial"/>
              <a:buChar char="•"/>
              <a:defRPr/>
            </a:pPr>
            <a:r>
              <a:rPr lang="en-US" sz="1400" i="0" dirty="0">
                <a:highlight>
                  <a:srgbClr val="FFFF00"/>
                </a:highlight>
              </a:rPr>
              <a:t>But older adults were never at risk </a:t>
            </a:r>
            <a:r>
              <a:rPr lang="en-US" sz="1400" b="0" i="0" dirty="0">
                <a:highlight>
                  <a:srgbClr val="FFFF00"/>
                </a:highlight>
              </a:rPr>
              <a:t>of </a:t>
            </a:r>
            <a:r>
              <a:rPr lang="en-US" sz="1400" b="0" dirty="0">
                <a:highlight>
                  <a:srgbClr val="FFFF00"/>
                </a:highlight>
              </a:rPr>
              <a:t>ERD</a:t>
            </a:r>
            <a:r>
              <a:rPr lang="en-US" sz="1400" b="0" i="0" dirty="0">
                <a:highlight>
                  <a:srgbClr val="FFFF00"/>
                </a:highlight>
              </a:rPr>
              <a:t> from </a:t>
            </a:r>
            <a:r>
              <a:rPr lang="en-US" sz="1400" i="0" dirty="0">
                <a:highlight>
                  <a:srgbClr val="FFFF00"/>
                </a:highlight>
              </a:rPr>
              <a:t>direct vaccination since they have been exposed to natural RSV infection many times over the course of their lives.   </a:t>
            </a:r>
            <a:endParaRPr lang="en-US" sz="1400" i="0" dirty="0">
              <a:highlight>
                <a:srgbClr val="FFFF00"/>
              </a:highlight>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5</a:t>
            </a:fld>
            <a:endParaRPr lang="en-US"/>
          </a:p>
        </p:txBody>
      </p:sp>
    </p:spTree>
    <p:extLst>
      <p:ext uri="{BB962C8B-B14F-4D97-AF65-F5344CB8AC3E}">
        <p14:creationId xmlns:p14="http://schemas.microsoft.com/office/powerpoint/2010/main" val="394642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Besides gaining an understanding of the risk of ERD, the scientific community has learned a lot about the RSV virus itself since the 1960s.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Scientists knew that the most promising part of the virus to target with a vaccine was the fusion (or F) protein, which </a:t>
            </a:r>
            <a:r>
              <a:rPr lang="en-US" sz="1100" b="0" dirty="0">
                <a:effectLst/>
                <a:latin typeface="Calibri"/>
                <a:ea typeface="Calibri" panose="020F0502020204030204" pitchFamily="34" charset="0"/>
                <a:cs typeface="Calibri"/>
              </a:rPr>
              <a:t>is a component on the surface of the RSV virus that fuses to host cells, enabling the virus to infect the cell and eventually lead to disease.</a:t>
            </a:r>
          </a:p>
          <a:p>
            <a:pPr marL="285750" indent="-285750">
              <a:lnSpc>
                <a:spcPct val="107000"/>
              </a:lnSpc>
              <a:buFont typeface="Courier New" panose="02070309020205020404" pitchFamily="49" charset="0"/>
              <a:buChar char="o"/>
              <a:defRPr/>
            </a:pPr>
            <a:r>
              <a:rPr lang="en-US" sz="1100" dirty="0">
                <a:effectLst/>
                <a:latin typeface="Calibri"/>
                <a:ea typeface="Calibri" panose="020F0502020204030204" pitchFamily="34" charset="0"/>
                <a:cs typeface="Calibri"/>
              </a:rPr>
              <a:t>Neutralizing the F protein was found to be a key element to preventing infection, but for a long while, scientists didn’t have a detailed enough understanding of the intricate structure of the RSV F protein to develop a vaccine that co</a:t>
            </a:r>
            <a:r>
              <a:rPr lang="en-US" sz="1100" b="0" dirty="0">
                <a:effectLst/>
                <a:latin typeface="Calibri"/>
                <a:ea typeface="Calibri" panose="020F0502020204030204" pitchFamily="34" charset="0"/>
                <a:cs typeface="Calibri"/>
              </a:rPr>
              <a:t>uld induce robust neutralizing antibody responses.</a:t>
            </a:r>
            <a:r>
              <a:rPr lang="en-US" sz="1100" b="0" dirty="0">
                <a:latin typeface="Calibri"/>
                <a:ea typeface="Calibri" panose="020F0502020204030204" pitchFamily="34" charset="0"/>
                <a:cs typeface="Calibri"/>
              </a:rPr>
              <a:t> </a:t>
            </a:r>
            <a:endParaRPr lang="en-US" sz="1100" b="0" strike="sngStrike" dirty="0">
              <a:effectLst/>
              <a:latin typeface="Calibri"/>
              <a:ea typeface="Calibri" panose="020F0502020204030204" pitchFamily="34" charset="0"/>
              <a:cs typeface="Calibri"/>
            </a:endParaRP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Eventually, though, the science caught up and important structural elements of the F protein became more clear. </a:t>
            </a:r>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defRPr/>
            </a:pPr>
            <a:r>
              <a:rPr lang="en-US" sz="1800" kern="100" dirty="0">
                <a:effectLst/>
                <a:latin typeface="Calibri"/>
                <a:ea typeface="Calibri" panose="020F0502020204030204" pitchFamily="34" charset="0"/>
                <a:cs typeface="Calibri"/>
              </a:rPr>
              <a:t>Some vaccines work by introducing a modified version of a virus</a:t>
            </a:r>
            <a:r>
              <a:rPr lang="en-US" sz="1800" kern="100" dirty="0">
                <a:latin typeface="Calibri"/>
                <a:ea typeface="Calibri" panose="020F0502020204030204" pitchFamily="34" charset="0"/>
                <a:cs typeface="Calibri"/>
              </a:rPr>
              <a:t> </a:t>
            </a:r>
            <a:r>
              <a:rPr lang="en-US" sz="1800" b="1" kern="100" dirty="0">
                <a:latin typeface="Calibri"/>
                <a:ea typeface="Calibri" panose="020F0502020204030204" pitchFamily="34" charset="0"/>
                <a:cs typeface="Calibri"/>
              </a:rPr>
              <a:t>protein</a:t>
            </a:r>
            <a:r>
              <a:rPr lang="en-US" sz="1800" kern="100" dirty="0">
                <a:effectLst/>
                <a:latin typeface="Calibri"/>
                <a:ea typeface="Calibri" panose="020F0502020204030204" pitchFamily="34" charset="0"/>
                <a:cs typeface="Calibri"/>
              </a:rPr>
              <a:t>, or antigen, that prompts the body to develop protective antibodies, without causing disease.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immune system needs to learn how to create antibodies that can neutralize the active components of the virus so that it can’t cause infection.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a:ea typeface="Calibri" panose="020F0502020204030204" pitchFamily="34" charset="0"/>
                <a:cs typeface="Calibri"/>
              </a:rPr>
              <a:t>In the case of RSV, protection is needed against what’s called the </a:t>
            </a:r>
            <a:r>
              <a:rPr lang="en-US" sz="1800" b="1" kern="100" dirty="0">
                <a:effectLst/>
                <a:latin typeface="Calibri"/>
                <a:ea typeface="Calibri" panose="020F0502020204030204" pitchFamily="34" charset="0"/>
                <a:cs typeface="Calibri"/>
              </a:rPr>
              <a:t>pre-F </a:t>
            </a:r>
            <a:r>
              <a:rPr lang="en-US" sz="1800" b="0" kern="100" dirty="0">
                <a:effectLst/>
                <a:latin typeface="Calibri"/>
                <a:ea typeface="Calibri" panose="020F0502020204030204" pitchFamily="34" charset="0"/>
                <a:cs typeface="Calibri"/>
              </a:rPr>
              <a:t>form </a:t>
            </a:r>
            <a:r>
              <a:rPr lang="en-US" sz="1800" kern="100" dirty="0">
                <a:effectLst/>
                <a:latin typeface="Calibri"/>
                <a:ea typeface="Calibri" panose="020F0502020204030204" pitchFamily="34" charset="0"/>
                <a:cs typeface="Calibri"/>
              </a:rPr>
              <a:t>of the </a:t>
            </a:r>
            <a:r>
              <a:rPr lang="en-US" sz="1800" kern="100" dirty="0">
                <a:latin typeface="Calibri"/>
                <a:ea typeface="Calibri" panose="020F0502020204030204" pitchFamily="34" charset="0"/>
                <a:cs typeface="Calibri"/>
              </a:rPr>
              <a:t>Fusion</a:t>
            </a:r>
            <a:r>
              <a:rPr lang="en-US" sz="1800" kern="100" dirty="0">
                <a:effectLst/>
                <a:latin typeface="Calibri"/>
                <a:ea typeface="Calibri" panose="020F0502020204030204" pitchFamily="34" charset="0"/>
                <a:cs typeface="Calibri"/>
              </a:rPr>
              <a:t> protein on the virus, which is the active form </a:t>
            </a:r>
            <a:r>
              <a:rPr lang="en-US" sz="1800" b="1" kern="100" dirty="0">
                <a:effectLst/>
                <a:latin typeface="Calibri"/>
                <a:ea typeface="Calibri" panose="020F0502020204030204" pitchFamily="34" charset="0"/>
                <a:cs typeface="Calibri"/>
              </a:rPr>
              <a:t>of the protein </a:t>
            </a:r>
            <a:r>
              <a:rPr lang="en-US" sz="1800" kern="100" dirty="0">
                <a:effectLst/>
                <a:latin typeface="Calibri"/>
                <a:ea typeface="Calibri" panose="020F0502020204030204" pitchFamily="34" charset="0"/>
                <a:cs typeface="Calibri"/>
              </a:rPr>
              <a:t>that fuses to cells and results in infection.</a:t>
            </a:r>
          </a:p>
          <a:p>
            <a:pPr marL="742950" lvl="1" indent="-285750">
              <a:lnSpc>
                <a:spcPct val="107000"/>
              </a:lnSpc>
              <a:spcAft>
                <a:spcPts val="800"/>
              </a:spcAft>
              <a:buFont typeface="Arial" panose="020B0604020202020204" pitchFamily="34" charset="0"/>
              <a:buChar char="•"/>
              <a:defRPr/>
            </a:pPr>
            <a:r>
              <a:rPr lang="en-US" sz="1800" kern="100" dirty="0">
                <a:effectLst/>
                <a:latin typeface="Calibri"/>
                <a:ea typeface="Calibri" panose="020F0502020204030204" pitchFamily="34" charset="0"/>
                <a:cs typeface="Calibri"/>
              </a:rPr>
              <a:t>The F protein also has another form called </a:t>
            </a:r>
            <a:r>
              <a:rPr lang="en-US" sz="1800" b="1" kern="100" dirty="0">
                <a:effectLst/>
                <a:latin typeface="Calibri"/>
                <a:ea typeface="Calibri" panose="020F0502020204030204" pitchFamily="34" charset="0"/>
                <a:cs typeface="Calibri"/>
              </a:rPr>
              <a:t>post-F</a:t>
            </a:r>
            <a:r>
              <a:rPr lang="en-US" sz="1800" kern="100" dirty="0">
                <a:effectLst/>
                <a:latin typeface="Calibri"/>
                <a:ea typeface="Calibri" panose="020F0502020204030204" pitchFamily="34" charset="0"/>
                <a:cs typeface="Calibri"/>
              </a:rPr>
              <a:t>, but it is inactive and cannot fuse to cells to cause infection--so is therefore an inferior RSV</a:t>
            </a:r>
            <a:r>
              <a:rPr lang="en-US" sz="1800" kern="100" dirty="0">
                <a:latin typeface="Calibri"/>
                <a:ea typeface="Calibri" panose="020F0502020204030204" pitchFamily="34" charset="0"/>
                <a:cs typeface="Calibri"/>
              </a:rPr>
              <a:t> </a:t>
            </a:r>
            <a:r>
              <a:rPr lang="en-US" sz="1800" b="1" kern="100" dirty="0">
                <a:latin typeface="Calibri"/>
                <a:ea typeface="Calibri" panose="020F0502020204030204" pitchFamily="34" charset="0"/>
                <a:cs typeface="Calibri"/>
              </a:rPr>
              <a:t>vaccine</a:t>
            </a:r>
            <a:r>
              <a:rPr lang="en-US" sz="1800" kern="100" dirty="0">
                <a:latin typeface="Calibri"/>
                <a:ea typeface="Calibri" panose="020F0502020204030204" pitchFamily="34" charset="0"/>
                <a:cs typeface="Calibri"/>
              </a:rPr>
              <a:t> antigen</a:t>
            </a:r>
            <a:r>
              <a:rPr lang="en-US" sz="1800" kern="100" dirty="0">
                <a:effectLst/>
                <a:latin typeface="Calibri"/>
                <a:ea typeface="Calibri" panose="020F0502020204030204" pitchFamily="34" charset="0"/>
                <a:cs typeface="Calibri"/>
              </a:rPr>
              <a:t>.</a:t>
            </a:r>
            <a:r>
              <a:rPr lang="en-US" sz="1800" kern="100" dirty="0">
                <a:latin typeface="Calibri"/>
                <a:ea typeface="Calibri" panose="020F0502020204030204" pitchFamily="34" charset="0"/>
                <a:cs typeface="Calibri"/>
              </a:rPr>
              <a:t> </a:t>
            </a:r>
            <a:endParaRPr lang="en-US" sz="1800" kern="100" dirty="0">
              <a:effectLst/>
              <a:latin typeface="Calibri"/>
              <a:ea typeface="Calibri" panose="020F0502020204030204" pitchFamily="34" charset="0"/>
              <a:cs typeface="Calibri"/>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difficulty that vaccine developers have historically faced, however, is that the pre-F form is naturally unstable.</a:t>
            </a:r>
          </a:p>
          <a:p>
            <a:pPr marL="285750" indent="-285750">
              <a:lnSpc>
                <a:spcPct val="107000"/>
              </a:lnSpc>
              <a:spcAft>
                <a:spcPts val="800"/>
              </a:spcAft>
              <a:buFont typeface="Arial" panose="020B0604020202020204" pitchFamily="34" charset="0"/>
              <a:buChar char="•"/>
              <a:defRPr/>
            </a:pPr>
            <a:r>
              <a:rPr lang="en-US" sz="1800" kern="100" dirty="0">
                <a:effectLst/>
                <a:latin typeface="Calibri"/>
                <a:ea typeface="Calibri" panose="020F0502020204030204" pitchFamily="34" charset="0"/>
                <a:cs typeface="Calibri"/>
              </a:rPr>
              <a:t>To create an effective vaccine, what needed to happen was the difficult job of locking the </a:t>
            </a:r>
            <a:r>
              <a:rPr lang="en-US" sz="1800" b="1" kern="100" dirty="0">
                <a:latin typeface="Calibri"/>
                <a:ea typeface="Calibri" panose="020F0502020204030204" pitchFamily="34" charset="0"/>
                <a:cs typeface="Calibri"/>
              </a:rPr>
              <a:t>protein</a:t>
            </a:r>
            <a:r>
              <a:rPr lang="en-US" sz="1800" kern="100" dirty="0">
                <a:latin typeface="Calibri"/>
                <a:ea typeface="Calibri" panose="020F0502020204030204" pitchFamily="34" charset="0"/>
                <a:cs typeface="Calibri"/>
              </a:rPr>
              <a:t> </a:t>
            </a:r>
            <a:r>
              <a:rPr lang="en-US" sz="1800" b="1" kern="100" dirty="0">
                <a:latin typeface="Calibri"/>
                <a:ea typeface="Calibri" panose="020F0502020204030204" pitchFamily="34" charset="0"/>
                <a:cs typeface="Calibri"/>
              </a:rPr>
              <a:t>into</a:t>
            </a:r>
            <a:r>
              <a:rPr lang="en-US" sz="1800" b="1" kern="100" dirty="0">
                <a:effectLst/>
                <a:latin typeface="Calibri"/>
                <a:ea typeface="Calibri" panose="020F0502020204030204" pitchFamily="34" charset="0"/>
                <a:cs typeface="Calibri"/>
              </a:rPr>
              <a:t> a pre-F state</a:t>
            </a:r>
            <a:r>
              <a:rPr lang="en-US" sz="1800" kern="100" dirty="0">
                <a:effectLst/>
                <a:latin typeface="Calibri"/>
                <a:ea typeface="Calibri" panose="020F0502020204030204" pitchFamily="34" charset="0"/>
                <a:cs typeface="Calibri"/>
              </a:rPr>
              <a:t>.</a:t>
            </a:r>
            <a:r>
              <a:rPr lang="en-US" sz="1800" kern="100" dirty="0">
                <a:latin typeface="Calibri"/>
                <a:ea typeface="Calibri" panose="020F0502020204030204" pitchFamily="34" charset="0"/>
                <a:cs typeface="Calibri"/>
              </a:rPr>
              <a:t> </a:t>
            </a:r>
            <a:endParaRPr lang="en-US" sz="1800" kern="100" dirty="0">
              <a:effectLst/>
              <a:latin typeface="Calibri"/>
              <a:ea typeface="Calibri" panose="020F0502020204030204" pitchFamily="34" charset="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doing so, vaccination could prompt the immune system to create specifically tailored antibodies in sufficient numbers and strength to neutralize the virus against natural infection.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a:ea typeface="Calibri" panose="020F0502020204030204" pitchFamily="34" charset="0"/>
                <a:cs typeface="Calibri"/>
              </a:rPr>
              <a:t>The breakthrough came in the 2010s when scientists finally discovered how to </a:t>
            </a:r>
            <a:r>
              <a:rPr lang="en-US" sz="1800" u="sng" kern="100" dirty="0">
                <a:effectLst/>
                <a:latin typeface="Calibri"/>
                <a:ea typeface="Calibri" panose="020F0502020204030204" pitchFamily="34" charset="0"/>
                <a:cs typeface="Calibri"/>
              </a:rPr>
              <a:t>lock</a:t>
            </a:r>
            <a:r>
              <a:rPr lang="en-US" sz="1800" kern="100" dirty="0">
                <a:effectLst/>
                <a:latin typeface="Calibri"/>
                <a:ea typeface="Calibri" panose="020F0502020204030204" pitchFamily="34" charset="0"/>
                <a:cs typeface="Calibri"/>
              </a:rPr>
              <a:t> the </a:t>
            </a:r>
            <a:r>
              <a:rPr lang="en-US" sz="1800" b="0" kern="100" dirty="0">
                <a:effectLst/>
                <a:latin typeface="Calibri"/>
                <a:ea typeface="Calibri" panose="020F0502020204030204" pitchFamily="34" charset="0"/>
                <a:cs typeface="Calibri"/>
              </a:rPr>
              <a:t>fusion protein into the p</a:t>
            </a:r>
            <a:r>
              <a:rPr lang="en-US" sz="1800" b="0" kern="100" dirty="0">
                <a:latin typeface="Calibri"/>
                <a:ea typeface="Calibri" panose="020F0502020204030204" pitchFamily="34" charset="0"/>
                <a:cs typeface="Calibri"/>
              </a:rPr>
              <a:t>re-F</a:t>
            </a:r>
            <a:r>
              <a:rPr lang="en-US" sz="1800" b="0" kern="100" dirty="0">
                <a:effectLst/>
                <a:latin typeface="Calibri"/>
                <a:ea typeface="Calibri" panose="020F0502020204030204" pitchFamily="34" charset="0"/>
                <a:cs typeface="Calibri"/>
              </a:rPr>
              <a:t> form so it could be used as a vaccine.</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a:ea typeface="Calibri" panose="020F0502020204030204" pitchFamily="34" charset="0"/>
                <a:cs typeface="Calibri"/>
              </a:rPr>
              <a:t>Now, inducing robust neutralizing antibodies to protect against RSV disease is possible. </a:t>
            </a:r>
            <a:endParaRPr lang="en-US" sz="1800" b="0" strike="sngStrike" kern="100" dirty="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success has triggered a cascade of new prevention product development.</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endParaRPr lang="en-US" sz="1800" strike="sngStrike" kern="100" dirty="0">
              <a:effectLst/>
              <a:latin typeface="Calibri"/>
              <a:ea typeface="Calibri" panose="020F0502020204030204" pitchFamily="34" charset="0"/>
              <a:cs typeface="Calibri"/>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37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development renaissance of RSV prevention products</a:t>
            </a:r>
            <a:r>
              <a:rPr lang="en-US" sz="1100" dirty="0">
                <a:effectLst/>
                <a:latin typeface="Calibri" panose="020F0502020204030204" pitchFamily="34" charset="0"/>
                <a:ea typeface="Calibri" panose="020F0502020204030204" pitchFamily="34" charset="0"/>
                <a:cs typeface="Times New Roman" panose="02020603050405020304" pitchFamily="18" charset="0"/>
              </a:rPr>
              <a:t> is underway spurred by the pre-F scientific breakthroughs to protect infants, children, and older adults.</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options for protecting infants (beyond the short-acting palivizumab) include a long-lasting monoclonal antibody and a maternal vaccine for delivery in pregnancy—both of which are based on the pre-F technology. </a:t>
            </a:r>
          </a:p>
          <a:p>
            <a:pPr marL="800100" marR="0" lvl="1"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Pfizer has a vaccine given in pregnancy that was recently approved for use in the US and Europe. It is currently on the pathway to being considered for WHO prequalification, which could occur as early as 2024.</a:t>
            </a:r>
          </a:p>
          <a:p>
            <a:pPr marL="800100" marR="0" lvl="1"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AstraZeneca’s long acting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is licensed in Europe and the US—though this product is expected to require market shaping for global access to be possible.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intended populations for vaccines are elderly adults and older infants/toddlers. </a:t>
            </a:r>
          </a:p>
          <a:p>
            <a:pPr marL="800100" lvl="1" indent="-342900">
              <a:lnSpc>
                <a:spcPct val="107000"/>
              </a:lnSpc>
              <a:spcAft>
                <a:spcPts val="800"/>
              </a:spcAft>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Up until recently, the only RSV product licensed was a monoclonal antibody called palivizumab.</a:t>
            </a:r>
          </a:p>
          <a:p>
            <a:pPr marL="742950" lvl="1" indent="-285750">
              <a:lnSpc>
                <a:spcPct val="107000"/>
              </a:lnSpc>
              <a:buFont typeface="Courier New" panose="02070309020205020404" pitchFamily="49" charset="0"/>
              <a:buChar char="o"/>
              <a:defRPr/>
            </a:pPr>
            <a:r>
              <a:rPr lang="en-US" sz="1100" dirty="0">
                <a:solidFill>
                  <a:schemeClr val="accent5"/>
                </a:solidFill>
              </a:rPr>
              <a:t>Palivizumab targets a single neutralizing site </a:t>
            </a:r>
            <a:r>
              <a:rPr lang="en-US" sz="1100" b="0" dirty="0">
                <a:solidFill>
                  <a:schemeClr val="accent5"/>
                </a:solidFill>
              </a:rPr>
              <a:t>on the fusion protein </a:t>
            </a:r>
            <a:endParaRPr lang="en-US" sz="1100" b="0" strike="sngStrike" dirty="0">
              <a:solidFill>
                <a:schemeClr val="accent5"/>
              </a:solidFill>
              <a:cs typeface="Calibri"/>
            </a:endParaRPr>
          </a:p>
          <a:p>
            <a:pPr marL="742950" lvl="1" indent="-285750">
              <a:lnSpc>
                <a:spcPct val="107000"/>
              </a:lnSpc>
              <a:buFont typeface="Courier New" panose="02070309020205020404" pitchFamily="49" charset="0"/>
              <a:buChar char="o"/>
              <a:defRPr/>
            </a:pPr>
            <a:r>
              <a:rPr lang="en-US" sz="1800" dirty="0">
                <a:effectLst/>
                <a:latin typeface="Segoe UI"/>
                <a:cs typeface="Segoe UI"/>
              </a:rPr>
              <a:t>It is short acting because the antibody doesn’t include the mutation that extends circulation time in the body, </a:t>
            </a:r>
            <a:r>
              <a:rPr lang="en-US" sz="1800" strike="noStrike" dirty="0">
                <a:effectLst/>
                <a:latin typeface="Segoe UI"/>
                <a:cs typeface="Segoe UI"/>
              </a:rPr>
              <a:t>so </a:t>
            </a:r>
            <a:r>
              <a:rPr lang="en-US" sz="1100" dirty="0">
                <a:latin typeface="Calibri"/>
                <a:cs typeface="Calibri"/>
              </a:rPr>
              <a:t>it</a:t>
            </a:r>
            <a:r>
              <a:rPr lang="en-US" sz="1100" dirty="0">
                <a:latin typeface="Calibri"/>
                <a:ea typeface="Calibri" panose="020F0502020204030204" pitchFamily="34" charset="0"/>
                <a:cs typeface="Calibri"/>
              </a:rPr>
              <a:t> </a:t>
            </a:r>
            <a:r>
              <a:rPr lang="en-US" sz="1100" b="0" dirty="0">
                <a:latin typeface="Calibri"/>
                <a:ea typeface="Calibri" panose="020F0502020204030204" pitchFamily="34" charset="0"/>
                <a:cs typeface="Calibri"/>
              </a:rPr>
              <a:t>requires</a:t>
            </a:r>
            <a:r>
              <a:rPr lang="en-US" sz="1100" b="0" dirty="0">
                <a:effectLst/>
                <a:latin typeface="Calibri"/>
                <a:ea typeface="Calibri" panose="020F0502020204030204" pitchFamily="34" charset="0"/>
                <a:cs typeface="Calibri"/>
              </a:rPr>
              <a:t> up to five monthly doses to protect throughout RSV season</a:t>
            </a:r>
            <a:r>
              <a:rPr lang="en-US" sz="1100" dirty="0">
                <a:effectLst/>
                <a:latin typeface="Calibri"/>
                <a:ea typeface="Calibri" panose="020F0502020204030204" pitchFamily="34" charset="0"/>
                <a:cs typeface="Calibri"/>
              </a:rPr>
              <a:t>—an expensive and impractical prospect for most countries.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As such, palivizumab has only been available in high-income markets.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Now, with the knowledge of the importance of the pre-F protein, new RSV immunization products achieve longer-acting protection than what was possible before, including maternal vaccines and longer lasting </a:t>
            </a:r>
            <a:r>
              <a:rPr lang="en-US" sz="1100" dirty="0" err="1">
                <a:effectLst/>
                <a:latin typeface="Calibri"/>
                <a:ea typeface="Calibri" panose="020F0502020204030204" pitchFamily="34" charset="0"/>
                <a:cs typeface="Calibri"/>
              </a:rPr>
              <a:t>mAbs</a:t>
            </a:r>
            <a:r>
              <a:rPr lang="en-US" sz="1100" dirty="0">
                <a:effectLst/>
                <a:latin typeface="Calibri"/>
                <a:ea typeface="Calibri" panose="020F0502020204030204" pitchFamily="34" charset="0"/>
                <a:cs typeface="Calibri"/>
              </a:rPr>
              <a:t>.</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We’ll explain these in more detail in the next couple of slides.</a:t>
            </a:r>
          </a:p>
          <a:p>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9</a:t>
            </a:fld>
            <a:endParaRPr lang="en-US"/>
          </a:p>
        </p:txBody>
      </p:sp>
    </p:spTree>
    <p:extLst>
      <p:ext uri="{BB962C8B-B14F-4D97-AF65-F5344CB8AC3E}">
        <p14:creationId xmlns:p14="http://schemas.microsoft.com/office/powerpoint/2010/main" val="414463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immunization is a way to help protect a pregnant woman, her baby, or both from serious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a type of </a:t>
            </a:r>
            <a:r>
              <a:rPr lang="en-US" i="1" dirty="0"/>
              <a:t>active </a:t>
            </a:r>
            <a:r>
              <a:rPr lang="en-US" dirty="0"/>
              <a:t>immunization for the mother, because the body makes its own antibodies.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Conversely, maternal immunization is a form of </a:t>
            </a:r>
            <a:r>
              <a:rPr lang="en-US" i="1" dirty="0"/>
              <a:t>passive </a:t>
            </a:r>
            <a:r>
              <a:rPr lang="en-US" i="0" dirty="0"/>
              <a:t>immunization </a:t>
            </a:r>
            <a:r>
              <a:rPr lang="en-US" dirty="0"/>
              <a:t>for the baby. This means that already formed antibodies are transferred to the individual; in this case, the mother’s antibodies naturally transfer across the placenta to the baby.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With passive immunization, antibody levels are expected to have limited duration because the body is receiving antibodies, not continually making ones itself.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key for a successful RSV maternal vaccine is to ensure that the maternal antibody levels are robust enough to last through the most critical 6 months after birth when the infants is a greatest risk of severe RSV disease.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Serious infections can occur when babies are very young and their immune systems are too immature or multiple immunizations would be required to mount an adequate active immune response.</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[NOTE: Other relevant slides are available in the “Maternal immunization and </a:t>
            </a:r>
            <a:r>
              <a:rPr lang="en-US" dirty="0" err="1"/>
              <a:t>mAb</a:t>
            </a:r>
            <a:r>
              <a:rPr lang="en-US" dirty="0"/>
              <a:t> approaches” deck as part of this toolkit.]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10</a:t>
            </a:fld>
            <a:endParaRPr lang="en-US"/>
          </a:p>
        </p:txBody>
      </p:sp>
    </p:spTree>
    <p:extLst>
      <p:ext uri="{BB962C8B-B14F-4D97-AF65-F5344CB8AC3E}">
        <p14:creationId xmlns:p14="http://schemas.microsoft.com/office/powerpoint/2010/main" val="407208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t>To be clear, the new pre-F immunization products and are licensed are NOT the same products as the formalin inactivated vaccine candidate of the 1960s that included </a:t>
            </a:r>
            <a:r>
              <a:rPr lang="en-US" sz="1800" b="0" dirty="0"/>
              <a:t>predominantly</a:t>
            </a:r>
            <a:r>
              <a:rPr lang="en-US" sz="1800" dirty="0"/>
              <a:t> post-F components.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short, in the pre-F prevention products of today targeting the protection of RSV-naïve individuals, namely infants, the vaccine antigen is locked into a pre-F state, prompting the immune system to create specifically tailored antibodies capable of neutralizing naturally occurring virus.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Segoe UI"/>
                <a:cs typeface="Segoe UI"/>
              </a:rPr>
              <a:t>These products have favorable safety profiles, because </a:t>
            </a:r>
            <a:r>
              <a:rPr lang="en-US" sz="1800" b="0" dirty="0">
                <a:latin typeface="Segoe UI"/>
                <a:cs typeface="Segoe UI"/>
              </a:rPr>
              <a:t>the</a:t>
            </a:r>
            <a:r>
              <a:rPr lang="en-US" sz="1800" b="0" dirty="0">
                <a:effectLst/>
                <a:latin typeface="Segoe UI"/>
                <a:cs typeface="Segoe UI"/>
              </a:rPr>
              <a:t> right </a:t>
            </a:r>
            <a:r>
              <a:rPr lang="en-US" sz="1800" dirty="0">
                <a:effectLst/>
                <a:latin typeface="Segoe UI"/>
                <a:cs typeface="Segoe UI"/>
              </a:rPr>
              <a:t>protective antibodies </a:t>
            </a:r>
            <a:r>
              <a:rPr lang="en-US" sz="1800" b="0" dirty="0">
                <a:latin typeface="Segoe UI"/>
                <a:cs typeface="Segoe UI"/>
              </a:rPr>
              <a:t>are</a:t>
            </a:r>
            <a:r>
              <a:rPr lang="en-US" sz="1800" b="1" strike="noStrike" dirty="0">
                <a:effectLst/>
                <a:latin typeface="Segoe UI"/>
                <a:cs typeface="Segoe UI"/>
              </a:rPr>
              <a:t> </a:t>
            </a:r>
            <a:r>
              <a:rPr lang="en-US" sz="1800" dirty="0">
                <a:effectLst/>
                <a:latin typeface="Segoe UI"/>
                <a:cs typeface="Segoe UI"/>
              </a:rPr>
              <a:t>transferred to the newborn instead of requiring baby’s immune system to develop them on its own—avoiding the vaccination pitfalls of the 1960s.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breakthrough made the cover of </a:t>
            </a:r>
            <a:r>
              <a:rPr lang="en-US" sz="18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the runner up scientific breakthrough of the year in 2013.</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2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81227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001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400250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3246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71113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98115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327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0B3A-3D11-4E9D-B616-CADFC3F92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ED094-A8DC-4E66-93C8-DB3A40A34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C571C-C8CB-4D36-9D9C-0F4FB0C2E76B}"/>
              </a:ext>
            </a:extLst>
          </p:cNvPr>
          <p:cNvSpPr>
            <a:spLocks noGrp="1"/>
          </p:cNvSpPr>
          <p:nvPr>
            <p:ph type="dt" sz="half" idx="10"/>
          </p:nvPr>
        </p:nvSpPr>
        <p:spPr/>
        <p:txBody>
          <a:bodyPr/>
          <a:lstStyle/>
          <a:p>
            <a:fld id="{F67DCB4D-680E-440E-8248-36F71E89968E}" type="datetimeFigureOut">
              <a:rPr lang="en-US" smtClean="0"/>
              <a:t>2/6/2024</a:t>
            </a:fld>
            <a:endParaRPr lang="en-US"/>
          </a:p>
        </p:txBody>
      </p:sp>
      <p:sp>
        <p:nvSpPr>
          <p:cNvPr id="5" name="Footer Placeholder 4">
            <a:extLst>
              <a:ext uri="{FF2B5EF4-FFF2-40B4-BE49-F238E27FC236}">
                <a16:creationId xmlns:a16="http://schemas.microsoft.com/office/drawing/2014/main" id="{B70E7A77-FF5F-419F-98EE-1E7834AD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AB6E-5299-4877-968A-B4D27DECD6A6}"/>
              </a:ext>
            </a:extLst>
          </p:cNvPr>
          <p:cNvSpPr>
            <a:spLocks noGrp="1"/>
          </p:cNvSpPr>
          <p:nvPr>
            <p:ph type="sldNum" sz="quarter" idx="12"/>
          </p:nvPr>
        </p:nvSpPr>
        <p:spPr/>
        <p:txBody>
          <a:bodyPr/>
          <a:lstStyle/>
          <a:p>
            <a:fld id="{AFF8722C-6F50-4174-8DA6-FBA98DC8F232}" type="slidenum">
              <a:rPr lang="en-US" smtClean="0"/>
              <a:t>‹#›</a:t>
            </a:fld>
            <a:endParaRPr lang="en-US"/>
          </a:p>
        </p:txBody>
      </p:sp>
    </p:spTree>
    <p:extLst>
      <p:ext uri="{BB962C8B-B14F-4D97-AF65-F5344CB8AC3E}">
        <p14:creationId xmlns:p14="http://schemas.microsoft.com/office/powerpoint/2010/main" val="100489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37088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1"/>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83079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40.png"/><Relationship Id="rId3" Type="http://schemas.openxmlformats.org/officeDocument/2006/relationships/customXml" Target="../ink/ink8.xml"/><Relationship Id="rId21" Type="http://schemas.openxmlformats.org/officeDocument/2006/relationships/image" Target="../media/image200.png"/><Relationship Id="rId7" Type="http://schemas.openxmlformats.org/officeDocument/2006/relationships/image" Target="../media/image110.png"/><Relationship Id="rId12" Type="http://schemas.openxmlformats.org/officeDocument/2006/relationships/customXml" Target="../ink/ink11.xml"/><Relationship Id="rId2" Type="http://schemas.openxmlformats.org/officeDocument/2006/relationships/notesSlide" Target="../notesSlides/notesSlide9.xml"/><Relationship Id="rId16" Type="http://schemas.openxmlformats.org/officeDocument/2006/relationships/customXml" Target="../ink/ink13.xml"/><Relationship Id="rId20"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customXml" Target="../ink/ink9.xml"/><Relationship Id="rId11" Type="http://schemas.openxmlformats.org/officeDocument/2006/relationships/image" Target="../media/image130.png"/><Relationship Id="rId5" Type="http://schemas.openxmlformats.org/officeDocument/2006/relationships/image" Target="../media/image100.png"/><Relationship Id="rId15" Type="http://schemas.openxmlformats.org/officeDocument/2006/relationships/image" Target="../media/image160.png"/><Relationship Id="rId19" Type="http://schemas.openxmlformats.org/officeDocument/2006/relationships/image" Target="../media/image190.png"/><Relationship Id="rId14" Type="http://schemas.openxmlformats.org/officeDocument/2006/relationships/customXml" Target="../ink/ink12.xml"/><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pubmed.ncbi.nlm.nih.gov/37018474/" TargetMode="Externa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3701847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s://www.nejm.org/doi/full/10.1056/NEJMc2214773" TargetMode="Externa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hyperlink" Target="https://www.nejm.org/doi/full/10.1056/NEJMc221477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pro.campus.sanofi/us/products/beyfortus/dosing-and-administration?utm_source=google&amp;utm_medium=cpc&amp;utm_campaign=Beyfortus%20HCP_GGL_BRND_General_AWA_SEA_ALLM_US_EN%20KW%20-%20EN%20BR_ALL&amp;utm_term=beyfortus%20prescribing%20information&amp;gclid=Cj0KCQjwy4KqBhD0ARIsAEbCt6gNF5h_rH1hVinx3KF1u-YJ45nh6tE0HAGbNq5AgCDGlB-RypljgGQaAixZEALw_wcB&amp;gclsrc=aw.ds#FAQ" TargetMode="Externa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gatesfoundation.org/ideas/media-center/press-releases/2022/09/gates-foundation-announces-grants-to-reduce-infant-mortality" TargetMode="External"/><Relationship Id="rId5" Type="http://schemas.openxmlformats.org/officeDocument/2006/relationships/hyperlink" Target="https://www.gavi.org/sites/default/files/board/minutes/2018/Board-2018-Mtg-2-Review%20of%20Decisions.pdf"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8.png"/><Relationship Id="rId1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image" Target="../media/image35.png"/><Relationship Id="rId12" Type="http://schemas.openxmlformats.org/officeDocument/2006/relationships/customXml" Target="../ink/ink5.xml"/><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hyperlink" Target="https://www.sciencedirect.com/science/article/abs/pii/S1879625716301705?via%3Dihub" TargetMode="Externa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4.xml"/><Relationship Id="rId19" Type="http://schemas.openxmlformats.org/officeDocument/2006/relationships/image" Target="../media/image10.png"/><Relationship Id="rId9" Type="http://schemas.openxmlformats.org/officeDocument/2006/relationships/image" Target="../media/image36.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New RSV prevention products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the development journey</a:t>
            </a:r>
          </a:p>
        </p:txBody>
      </p:sp>
      <p:sp>
        <p:nvSpPr>
          <p:cNvPr id="4" name="Footer Placeholder 2">
            <a:extLst>
              <a:ext uri="{FF2B5EF4-FFF2-40B4-BE49-F238E27FC236}">
                <a16:creationId xmlns:a16="http://schemas.microsoft.com/office/drawing/2014/main" id="{24A2EE90-24FC-F33A-5731-9532C3E37589}"/>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chemeClr val="bg1"/>
                </a:solidFill>
                <a:latin typeface="Corbel" panose="020B0503020204020204" pitchFamily="34" charset="0"/>
              </a:rPr>
              <a:t>Updated: January 2024</a:t>
            </a:r>
          </a:p>
        </p:txBody>
      </p:sp>
    </p:spTree>
    <p:extLst>
      <p:ext uri="{BB962C8B-B14F-4D97-AF65-F5344CB8AC3E}">
        <p14:creationId xmlns:p14="http://schemas.microsoft.com/office/powerpoint/2010/main" val="425770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365125"/>
            <a:ext cx="10833608" cy="884555"/>
          </a:xfrm>
        </p:spPr>
        <p:txBody>
          <a:bodyPr/>
          <a:lstStyle/>
          <a:p>
            <a:r>
              <a:rPr lang="en-US" dirty="0"/>
              <a:t>What is a maternal vaccine?</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79" y="1465545"/>
            <a:ext cx="5355425" cy="5027330"/>
          </a:xfrm>
        </p:spPr>
        <p:txBody>
          <a:bodyPr numCol="1"/>
          <a:lstStyle/>
          <a:p>
            <a:pPr marL="0" indent="0">
              <a:buNone/>
            </a:pPr>
            <a:r>
              <a:rPr lang="en-US" b="1" dirty="0"/>
              <a:t>Maternal vaccines are:</a:t>
            </a:r>
          </a:p>
          <a:p>
            <a:r>
              <a:rPr lang="en-US" dirty="0"/>
              <a:t>given in pregnancy to help protect mother, baby, or both from serious infections.</a:t>
            </a:r>
          </a:p>
          <a:p>
            <a:r>
              <a:rPr lang="en-US" b="1" dirty="0">
                <a:solidFill>
                  <a:schemeClr val="accent1"/>
                </a:solidFill>
              </a:rPr>
              <a:t>active immunization for the mother.</a:t>
            </a:r>
          </a:p>
          <a:p>
            <a:r>
              <a:rPr lang="en-US" b="1" dirty="0">
                <a:solidFill>
                  <a:schemeClr val="accent1"/>
                </a:solidFill>
              </a:rPr>
              <a:t>passive immunization for the baby </a:t>
            </a:r>
            <a:r>
              <a:rPr lang="en-US" dirty="0"/>
              <a:t>because the mother’s antibodies naturally transfer across the placenta to provide protection at birth and for months thereafter.</a:t>
            </a:r>
            <a:endParaRPr lang="en-US" b="1" dirty="0"/>
          </a:p>
          <a:p>
            <a:pPr marL="0" indent="0">
              <a:buNone/>
            </a:pPr>
            <a:r>
              <a:rPr lang="en-US" b="1" dirty="0"/>
              <a:t>Why are maternal vaccines needed?</a:t>
            </a:r>
          </a:p>
          <a:p>
            <a:r>
              <a:rPr lang="en-US" dirty="0"/>
              <a:t>Serious infections can occur when babies are very young and their immune systems are too immature to mount an adequate immune response of their own.</a:t>
            </a:r>
          </a:p>
          <a:p>
            <a:pPr marL="0" indent="0">
              <a:buNone/>
            </a:pPr>
            <a:endParaRPr lang="en-US" dirty="0"/>
          </a:p>
        </p:txBody>
      </p:sp>
      <p:sp>
        <p:nvSpPr>
          <p:cNvPr id="5" name="Rectangle 4">
            <a:extLst>
              <a:ext uri="{FF2B5EF4-FFF2-40B4-BE49-F238E27FC236}">
                <a16:creationId xmlns:a16="http://schemas.microsoft.com/office/drawing/2014/main" id="{D3B17BDD-BEC5-BDD4-CB62-AE9F72632666}"/>
              </a:ext>
            </a:extLst>
          </p:cNvPr>
          <p:cNvSpPr/>
          <p:nvPr/>
        </p:nvSpPr>
        <p:spPr>
          <a:xfrm>
            <a:off x="7023897" y="1465545"/>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3">
            <a:extLst>
              <a:ext uri="{FF2B5EF4-FFF2-40B4-BE49-F238E27FC236}">
                <a16:creationId xmlns:a16="http://schemas.microsoft.com/office/drawing/2014/main" id="{BE76B424-1AEF-3242-736E-01487352531A}"/>
              </a:ext>
            </a:extLst>
          </p:cNvPr>
          <p:cNvSpPr txBox="1"/>
          <p:nvPr/>
        </p:nvSpPr>
        <p:spPr>
          <a:xfrm>
            <a:off x="7852762" y="1177860"/>
            <a:ext cx="2534708" cy="491805"/>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AFTER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8" name="TextBox 7">
            <a:extLst>
              <a:ext uri="{FF2B5EF4-FFF2-40B4-BE49-F238E27FC236}">
                <a16:creationId xmlns:a16="http://schemas.microsoft.com/office/drawing/2014/main" id="{E7BD2E19-77C1-B7D6-6CEA-CF2F00D27FE5}"/>
              </a:ext>
            </a:extLst>
          </p:cNvPr>
          <p:cNvSpPr txBox="1"/>
          <p:nvPr/>
        </p:nvSpPr>
        <p:spPr>
          <a:xfrm>
            <a:off x="9565602" y="2725135"/>
            <a:ext cx="1402119" cy="646331"/>
          </a:xfrm>
          <a:prstGeom prst="rect">
            <a:avLst/>
          </a:prstGeom>
          <a:noFill/>
        </p:spPr>
        <p:txBody>
          <a:bodyPr wrap="square">
            <a:spAutoFit/>
          </a:bodyPr>
          <a:lstStyle/>
          <a:p>
            <a:pPr algn="ctr"/>
            <a:r>
              <a:rPr lang="en-US" dirty="0">
                <a:solidFill>
                  <a:schemeClr val="accent4"/>
                </a:solidFill>
                <a:effectLst/>
              </a:rPr>
              <a:t>RSV antibodies</a:t>
            </a:r>
          </a:p>
        </p:txBody>
      </p:sp>
      <p:pic>
        <p:nvPicPr>
          <p:cNvPr id="9" name="Picture 8" descr="A green and black logo&#10;&#10;Description automatically generated">
            <a:extLst>
              <a:ext uri="{FF2B5EF4-FFF2-40B4-BE49-F238E27FC236}">
                <a16:creationId xmlns:a16="http://schemas.microsoft.com/office/drawing/2014/main" id="{5DE4EC9F-315F-BB88-F010-A0B68CAE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799" y="2268287"/>
            <a:ext cx="228600" cy="26670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4D6A103B-9290-3557-7BE1-B557C9B8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52413">
            <a:off x="10131755" y="2471482"/>
            <a:ext cx="228600" cy="2667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AB68BF4B-8134-FD21-F01E-A5427A6E8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65621">
            <a:off x="10354859" y="2262737"/>
            <a:ext cx="228600" cy="266700"/>
          </a:xfrm>
          <a:prstGeom prst="rect">
            <a:avLst/>
          </a:prstGeom>
        </p:spPr>
      </p:pic>
      <p:pic>
        <p:nvPicPr>
          <p:cNvPr id="12" name="Picture 11">
            <a:extLst>
              <a:ext uri="{FF2B5EF4-FFF2-40B4-BE49-F238E27FC236}">
                <a16:creationId xmlns:a16="http://schemas.microsoft.com/office/drawing/2014/main" id="{65B53AEA-B938-8BE0-7422-E943B1D84759}"/>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7393367" y="1859890"/>
            <a:ext cx="3453497" cy="3635236"/>
          </a:xfrm>
          <a:prstGeom prst="rect">
            <a:avLst/>
          </a:prstGeom>
        </p:spPr>
      </p:pic>
      <p:sp>
        <p:nvSpPr>
          <p:cNvPr id="4" name="Footer Placeholder 2">
            <a:extLst>
              <a:ext uri="{FF2B5EF4-FFF2-40B4-BE49-F238E27FC236}">
                <a16:creationId xmlns:a16="http://schemas.microsoft.com/office/drawing/2014/main" id="{7E871C89-B5BB-5452-4747-6F63F9F4DDB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94239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a:t>New is not like the old</a:t>
            </a:r>
            <a:endParaRPr lang="en-US">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FFB4AF8-2275-E53C-0699-45CE6BC68B24}"/>
                  </a:ext>
                </a:extLst>
              </p14:cNvPr>
              <p14:cNvContentPartPr/>
              <p14:nvPr/>
            </p14:nvContentPartPr>
            <p14:xfrm>
              <a:off x="2990700" y="1074836"/>
              <a:ext cx="258840" cy="449640"/>
            </p14:xfrm>
          </p:contentPart>
        </mc:Choice>
        <mc:Fallback xmlns="">
          <p:pic>
            <p:nvPicPr>
              <p:cNvPr id="6" name="Ink 5">
                <a:extLst>
                  <a:ext uri="{FF2B5EF4-FFF2-40B4-BE49-F238E27FC236}">
                    <a16:creationId xmlns:a16="http://schemas.microsoft.com/office/drawing/2014/main" id="{2FFB4AF8-2275-E53C-0699-45CE6BC68B24}"/>
                  </a:ext>
                </a:extLst>
              </p:cNvPr>
              <p:cNvPicPr/>
              <p:nvPr/>
            </p:nvPicPr>
            <p:blipFill>
              <a:blip r:embed="rId5"/>
              <a:stretch>
                <a:fillRect/>
              </a:stretch>
            </p:blipFill>
            <p:spPr>
              <a:xfrm>
                <a:off x="2981700" y="1065836"/>
                <a:ext cx="2764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9CDF1C3-ED99-B75C-C30E-FB4E1D2E4477}"/>
                  </a:ext>
                </a:extLst>
              </p14:cNvPr>
              <p14:cNvContentPartPr/>
              <p14:nvPr/>
            </p14:nvContentPartPr>
            <p14:xfrm>
              <a:off x="3341522" y="1773183"/>
              <a:ext cx="554040" cy="1067400"/>
            </p14:xfrm>
          </p:contentPart>
        </mc:Choice>
        <mc:Fallback xmlns="">
          <p:pic>
            <p:nvPicPr>
              <p:cNvPr id="7" name="Ink 6">
                <a:extLst>
                  <a:ext uri="{FF2B5EF4-FFF2-40B4-BE49-F238E27FC236}">
                    <a16:creationId xmlns:a16="http://schemas.microsoft.com/office/drawing/2014/main" id="{E9CDF1C3-ED99-B75C-C30E-FB4E1D2E4477}"/>
                  </a:ext>
                </a:extLst>
              </p:cNvPr>
              <p:cNvPicPr/>
              <p:nvPr/>
            </p:nvPicPr>
            <p:blipFill>
              <a:blip r:embed="rId7"/>
              <a:stretch>
                <a:fillRect/>
              </a:stretch>
            </p:blipFill>
            <p:spPr>
              <a:xfrm>
                <a:off x="3278522" y="1710183"/>
                <a:ext cx="67968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80B9A6F2-4116-C959-8216-2D7CFF3BEFEC}"/>
                  </a:ext>
                </a:extLst>
              </p14:cNvPr>
              <p14:cNvContentPartPr/>
              <p14:nvPr/>
            </p14:nvContentPartPr>
            <p14:xfrm>
              <a:off x="6442073" y="951660"/>
              <a:ext cx="1182240" cy="339480"/>
            </p14:xfrm>
          </p:contentPart>
        </mc:Choice>
        <mc:Fallback xmlns="">
          <p:pic>
            <p:nvPicPr>
              <p:cNvPr id="27" name="Ink 26">
                <a:extLst>
                  <a:ext uri="{FF2B5EF4-FFF2-40B4-BE49-F238E27FC236}">
                    <a16:creationId xmlns:a16="http://schemas.microsoft.com/office/drawing/2014/main" id="{80B9A6F2-4116-C959-8216-2D7CFF3BEFEC}"/>
                  </a:ext>
                </a:extLst>
              </p:cNvPr>
              <p:cNvPicPr/>
              <p:nvPr/>
            </p:nvPicPr>
            <p:blipFill>
              <a:blip r:embed="rId11"/>
              <a:stretch>
                <a:fillRect/>
              </a:stretch>
            </p:blipFill>
            <p:spPr>
              <a:xfrm>
                <a:off x="6379073" y="888660"/>
                <a:ext cx="13078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8673E63D-58AF-15F0-7D13-44ECB0CCACD5}"/>
                  </a:ext>
                </a:extLst>
              </p14:cNvPr>
              <p14:cNvContentPartPr/>
              <p14:nvPr/>
            </p14:nvContentPartPr>
            <p14:xfrm>
              <a:off x="8969220" y="711540"/>
              <a:ext cx="225360" cy="227520"/>
            </p14:xfrm>
          </p:contentPart>
        </mc:Choice>
        <mc:Fallback xmlns="">
          <p:pic>
            <p:nvPicPr>
              <p:cNvPr id="31" name="Ink 30">
                <a:extLst>
                  <a:ext uri="{FF2B5EF4-FFF2-40B4-BE49-F238E27FC236}">
                    <a16:creationId xmlns:a16="http://schemas.microsoft.com/office/drawing/2014/main" id="{8673E63D-58AF-15F0-7D13-44ECB0CCACD5}"/>
                  </a:ext>
                </a:extLst>
              </p:cNvPr>
              <p:cNvPicPr/>
              <p:nvPr/>
            </p:nvPicPr>
            <p:blipFill>
              <a:blip r:embed="rId13"/>
              <a:stretch>
                <a:fillRect/>
              </a:stretch>
            </p:blipFill>
            <p:spPr>
              <a:xfrm>
                <a:off x="8906220" y="648640"/>
                <a:ext cx="351000" cy="35296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915B7655-03E7-0EB9-D2DA-B939EAC7EF16}"/>
                  </a:ext>
                </a:extLst>
              </p14:cNvPr>
              <p14:cNvContentPartPr/>
              <p14:nvPr/>
            </p14:nvContentPartPr>
            <p14:xfrm>
              <a:off x="7349220" y="739980"/>
              <a:ext cx="90000" cy="48600"/>
            </p14:xfrm>
          </p:contentPart>
        </mc:Choice>
        <mc:Fallback xmlns="">
          <p:pic>
            <p:nvPicPr>
              <p:cNvPr id="41" name="Ink 40">
                <a:extLst>
                  <a:ext uri="{FF2B5EF4-FFF2-40B4-BE49-F238E27FC236}">
                    <a16:creationId xmlns:a16="http://schemas.microsoft.com/office/drawing/2014/main" id="{915B7655-03E7-0EB9-D2DA-B939EAC7EF16}"/>
                  </a:ext>
                </a:extLst>
              </p:cNvPr>
              <p:cNvPicPr/>
              <p:nvPr/>
            </p:nvPicPr>
            <p:blipFill>
              <a:blip r:embed="rId15"/>
              <a:stretch>
                <a:fillRect/>
              </a:stretch>
            </p:blipFill>
            <p:spPr>
              <a:xfrm>
                <a:off x="7285967" y="676980"/>
                <a:ext cx="216145" cy="174240"/>
              </a:xfrm>
              <a:prstGeom prst="rect">
                <a:avLst/>
              </a:prstGeom>
            </p:spPr>
          </p:pic>
        </mc:Fallback>
      </mc:AlternateContent>
      <p:grpSp>
        <p:nvGrpSpPr>
          <p:cNvPr id="49" name="Group 48">
            <a:extLst>
              <a:ext uri="{FF2B5EF4-FFF2-40B4-BE49-F238E27FC236}">
                <a16:creationId xmlns:a16="http://schemas.microsoft.com/office/drawing/2014/main" id="{64CCAEA5-268B-AE8E-3D3A-4E927726DCBD}"/>
              </a:ext>
            </a:extLst>
          </p:cNvPr>
          <p:cNvGrpSpPr/>
          <p:nvPr/>
        </p:nvGrpSpPr>
        <p:grpSpPr>
          <a:xfrm>
            <a:off x="5771790" y="1291140"/>
            <a:ext cx="141840" cy="137160"/>
            <a:chOff x="7703460" y="1576890"/>
            <a:chExt cx="141840" cy="137160"/>
          </a:xfrm>
        </p:grpSpPr>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42452C5C-4FA6-AEA7-EB5B-D2A152756DD0}"/>
                    </a:ext>
                  </a:extLst>
                </p14:cNvPr>
                <p14:cNvContentPartPr/>
                <p14:nvPr/>
              </p14:nvContentPartPr>
              <p14:xfrm>
                <a:off x="7703460" y="1691010"/>
                <a:ext cx="22680" cy="23040"/>
              </p14:xfrm>
            </p:contentPart>
          </mc:Choice>
          <mc:Fallback xmlns="">
            <p:pic>
              <p:nvPicPr>
                <p:cNvPr id="50" name="Ink 49">
                  <a:extLst>
                    <a:ext uri="{FF2B5EF4-FFF2-40B4-BE49-F238E27FC236}">
                      <a16:creationId xmlns:a16="http://schemas.microsoft.com/office/drawing/2014/main" id="{42452C5C-4FA6-AEA7-EB5B-D2A152756DD0}"/>
                    </a:ext>
                  </a:extLst>
                </p:cNvPr>
                <p:cNvPicPr/>
                <p:nvPr/>
              </p:nvPicPr>
              <p:blipFill>
                <a:blip r:embed="rId19"/>
                <a:stretch>
                  <a:fillRect/>
                </a:stretch>
              </p:blipFill>
              <p:spPr>
                <a:xfrm>
                  <a:off x="7640460" y="1627010"/>
                  <a:ext cx="148320" cy="1506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183D27E8-D644-A741-B371-15D4F0A31D7C}"/>
                    </a:ext>
                  </a:extLst>
                </p14:cNvPr>
                <p14:cNvContentPartPr/>
                <p14:nvPr/>
              </p14:nvContentPartPr>
              <p14:xfrm>
                <a:off x="7829460" y="1576890"/>
                <a:ext cx="15840" cy="60480"/>
              </p14:xfrm>
            </p:contentPart>
          </mc:Choice>
          <mc:Fallback xmlns="">
            <p:pic>
              <p:nvPicPr>
                <p:cNvPr id="51" name="Ink 50">
                  <a:extLst>
                    <a:ext uri="{FF2B5EF4-FFF2-40B4-BE49-F238E27FC236}">
                      <a16:creationId xmlns:a16="http://schemas.microsoft.com/office/drawing/2014/main" id="{183D27E8-D644-A741-B371-15D4F0A31D7C}"/>
                    </a:ext>
                  </a:extLst>
                </p:cNvPr>
                <p:cNvPicPr/>
                <p:nvPr/>
              </p:nvPicPr>
              <p:blipFill>
                <a:blip r:embed="rId21"/>
                <a:stretch>
                  <a:fillRect/>
                </a:stretch>
              </p:blipFill>
              <p:spPr>
                <a:xfrm>
                  <a:off x="7766460" y="1513890"/>
                  <a:ext cx="141480" cy="186120"/>
                </a:xfrm>
                <a:prstGeom prst="rect">
                  <a:avLst/>
                </a:prstGeom>
              </p:spPr>
            </p:pic>
          </mc:Fallback>
        </mc:AlternateContent>
      </p:grpSp>
      <p:sp>
        <p:nvSpPr>
          <p:cNvPr id="11" name="TextBox 10">
            <a:extLst>
              <a:ext uri="{FF2B5EF4-FFF2-40B4-BE49-F238E27FC236}">
                <a16:creationId xmlns:a16="http://schemas.microsoft.com/office/drawing/2014/main" id="{FFAEA8E8-784A-EF4B-EB14-B06512E7E1C4}"/>
              </a:ext>
            </a:extLst>
          </p:cNvPr>
          <p:cNvSpPr txBox="1"/>
          <p:nvPr/>
        </p:nvSpPr>
        <p:spPr>
          <a:xfrm>
            <a:off x="2984200" y="1680056"/>
            <a:ext cx="3296553" cy="2246769"/>
          </a:xfrm>
          <a:prstGeom prst="rect">
            <a:avLst/>
          </a:prstGeom>
          <a:noFill/>
        </p:spPr>
        <p:txBody>
          <a:bodyPr wrap="square" rtlCol="0">
            <a:spAutoFit/>
          </a:bodyPr>
          <a:lstStyle/>
          <a:p>
            <a:pPr lvl="0">
              <a:defRPr/>
            </a:pPr>
            <a:r>
              <a:rPr lang="en-US" sz="2000" spc="-17" dirty="0"/>
              <a:t>The old 1960s formalin-inactivated RSV vaccine candidate used a </a:t>
            </a:r>
            <a:r>
              <a:rPr lang="en-US" sz="2000" b="1" spc="-17" dirty="0"/>
              <a:t>post-F antigen</a:t>
            </a:r>
            <a:r>
              <a:rPr lang="en-US" sz="2000" spc="-17" dirty="0"/>
              <a:t>, so is</a:t>
            </a:r>
            <a:r>
              <a:rPr lang="en-US" sz="2000" spc="-17" dirty="0">
                <a:sym typeface="Wingdings" panose="05000000000000000000" pitchFamily="2" charset="2"/>
              </a:rPr>
              <a:t> </a:t>
            </a:r>
            <a:r>
              <a:rPr lang="en-US" sz="2000" spc="-17" dirty="0"/>
              <a:t>a different product than the pre-F immunization products achieving licensure today.</a:t>
            </a:r>
          </a:p>
        </p:txBody>
      </p:sp>
      <p:sp>
        <p:nvSpPr>
          <p:cNvPr id="15" name="TextBox 14">
            <a:extLst>
              <a:ext uri="{FF2B5EF4-FFF2-40B4-BE49-F238E27FC236}">
                <a16:creationId xmlns:a16="http://schemas.microsoft.com/office/drawing/2014/main" id="{3A7BB24D-F396-CB11-8B30-5DA60A2F3600}"/>
              </a:ext>
            </a:extLst>
          </p:cNvPr>
          <p:cNvSpPr txBox="1"/>
          <p:nvPr/>
        </p:nvSpPr>
        <p:spPr>
          <a:xfrm>
            <a:off x="6794501" y="5060904"/>
            <a:ext cx="4767154" cy="646331"/>
          </a:xfrm>
          <a:prstGeom prst="rect">
            <a:avLst/>
          </a:prstGeom>
          <a:solidFill>
            <a:schemeClr val="accent1"/>
          </a:solidFill>
        </p:spPr>
        <p:txBody>
          <a:bodyPr wrap="square" rtlCol="0">
            <a:spAutoFit/>
          </a:bodyPr>
          <a:lstStyle/>
          <a:p>
            <a:pPr algn="ctr"/>
            <a:r>
              <a:rPr lang="en-US" b="1" dirty="0">
                <a:solidFill>
                  <a:schemeClr val="bg1"/>
                </a:solidFill>
              </a:rPr>
              <a:t>RSV pre-F technology </a:t>
            </a:r>
            <a:r>
              <a:rPr lang="en-US" dirty="0">
                <a:solidFill>
                  <a:schemeClr val="bg1"/>
                </a:solidFill>
              </a:rPr>
              <a:t>receives </a:t>
            </a:r>
            <a:r>
              <a:rPr lang="en-US" i="1" dirty="0">
                <a:solidFill>
                  <a:schemeClr val="bg1"/>
                </a:solidFill>
              </a:rPr>
              <a:t>Science </a:t>
            </a:r>
          </a:p>
          <a:p>
            <a:pPr algn="ctr"/>
            <a:r>
              <a:rPr lang="en-US" dirty="0">
                <a:solidFill>
                  <a:schemeClr val="bg1"/>
                </a:solidFill>
              </a:rPr>
              <a:t>runner-up technology of the year in 2013</a:t>
            </a:r>
          </a:p>
        </p:txBody>
      </p:sp>
      <p:pic>
        <p:nvPicPr>
          <p:cNvPr id="4" name="Picture 3">
            <a:extLst>
              <a:ext uri="{FF2B5EF4-FFF2-40B4-BE49-F238E27FC236}">
                <a16:creationId xmlns:a16="http://schemas.microsoft.com/office/drawing/2014/main" id="{3C3F990A-A03E-9EDE-4EF1-B9AF85D654EF}"/>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rot="550070">
            <a:off x="6724791" y="1901241"/>
            <a:ext cx="4949238" cy="27414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object 3">
            <a:extLst>
              <a:ext uri="{FF2B5EF4-FFF2-40B4-BE49-F238E27FC236}">
                <a16:creationId xmlns:a16="http://schemas.microsoft.com/office/drawing/2014/main" id="{800790E9-677D-2DF0-7233-77F932261AF0}"/>
              </a:ext>
            </a:extLst>
          </p:cNvPr>
          <p:cNvSpPr/>
          <p:nvPr/>
        </p:nvSpPr>
        <p:spPr>
          <a:xfrm>
            <a:off x="1831940" y="1416780"/>
            <a:ext cx="442977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4" name="TextBox 13">
            <a:extLst>
              <a:ext uri="{FF2B5EF4-FFF2-40B4-BE49-F238E27FC236}">
                <a16:creationId xmlns:a16="http://schemas.microsoft.com/office/drawing/2014/main" id="{B76BD290-272F-B38E-CF1E-30C1F95A200C}"/>
              </a:ext>
            </a:extLst>
          </p:cNvPr>
          <p:cNvSpPr txBox="1"/>
          <p:nvPr/>
        </p:nvSpPr>
        <p:spPr>
          <a:xfrm>
            <a:off x="1415757" y="1610643"/>
            <a:ext cx="1263943" cy="2246769"/>
          </a:xfrm>
          <a:prstGeom prst="rect">
            <a:avLst/>
          </a:prstGeom>
          <a:solidFill>
            <a:schemeClr val="accent3"/>
          </a:solidFill>
        </p:spPr>
        <p:txBody>
          <a:bodyPr wrap="square" rtlCol="0" anchor="ctr" anchorCtr="0">
            <a:noAutofit/>
          </a:bodyPr>
          <a:lstStyle/>
          <a:p>
            <a:pPr algn="ctr"/>
            <a:r>
              <a:rPr lang="en-US" sz="1600" b="1" dirty="0">
                <a:solidFill>
                  <a:schemeClr val="bg1"/>
                </a:solidFill>
              </a:rPr>
              <a:t>OLD PRODUCTS</a:t>
            </a:r>
            <a:endParaRPr lang="en-US" sz="1600" dirty="0">
              <a:solidFill>
                <a:schemeClr val="bg1"/>
              </a:solidFill>
            </a:endParaRPr>
          </a:p>
        </p:txBody>
      </p:sp>
      <p:sp>
        <p:nvSpPr>
          <p:cNvPr id="17" name="TextBox 16">
            <a:extLst>
              <a:ext uri="{FF2B5EF4-FFF2-40B4-BE49-F238E27FC236}">
                <a16:creationId xmlns:a16="http://schemas.microsoft.com/office/drawing/2014/main" id="{DBAD87D9-B7D0-B6C2-3669-39D0A2832917}"/>
              </a:ext>
            </a:extLst>
          </p:cNvPr>
          <p:cNvSpPr txBox="1"/>
          <p:nvPr/>
        </p:nvSpPr>
        <p:spPr>
          <a:xfrm>
            <a:off x="2990700" y="4548225"/>
            <a:ext cx="2597150" cy="1323439"/>
          </a:xfrm>
          <a:prstGeom prst="rect">
            <a:avLst/>
          </a:prstGeom>
          <a:noFill/>
        </p:spPr>
        <p:txBody>
          <a:bodyPr wrap="square">
            <a:spAutoFit/>
          </a:bodyPr>
          <a:lstStyle/>
          <a:p>
            <a:pPr lvl="0">
              <a:defRPr/>
            </a:pPr>
            <a:r>
              <a:rPr lang="en-US" sz="2000" b="1" spc="-17" dirty="0"/>
              <a:t>New pre-F </a:t>
            </a:r>
            <a:r>
              <a:rPr lang="en-US" sz="2000" spc="-17" dirty="0"/>
              <a:t>products offer longer-lasting protection than palivizumab.</a:t>
            </a:r>
          </a:p>
        </p:txBody>
      </p:sp>
      <p:sp>
        <p:nvSpPr>
          <p:cNvPr id="18" name="object 3">
            <a:extLst>
              <a:ext uri="{FF2B5EF4-FFF2-40B4-BE49-F238E27FC236}">
                <a16:creationId xmlns:a16="http://schemas.microsoft.com/office/drawing/2014/main" id="{87545826-5A9F-4896-A213-2DAE42D8F6FB}"/>
              </a:ext>
            </a:extLst>
          </p:cNvPr>
          <p:cNvSpPr/>
          <p:nvPr/>
        </p:nvSpPr>
        <p:spPr>
          <a:xfrm>
            <a:off x="1831940" y="4254781"/>
            <a:ext cx="4429778" cy="191032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9" name="TextBox 18">
            <a:extLst>
              <a:ext uri="{FF2B5EF4-FFF2-40B4-BE49-F238E27FC236}">
                <a16:creationId xmlns:a16="http://schemas.microsoft.com/office/drawing/2014/main" id="{C6988339-E671-5BAF-90E0-D86A7E80CB87}"/>
              </a:ext>
            </a:extLst>
          </p:cNvPr>
          <p:cNvSpPr txBox="1"/>
          <p:nvPr/>
        </p:nvSpPr>
        <p:spPr>
          <a:xfrm>
            <a:off x="1415757" y="4400250"/>
            <a:ext cx="1263943" cy="1619390"/>
          </a:xfrm>
          <a:prstGeom prst="rect">
            <a:avLst/>
          </a:prstGeom>
          <a:solidFill>
            <a:schemeClr val="accent4"/>
          </a:solidFill>
        </p:spPr>
        <p:txBody>
          <a:bodyPr wrap="square" rtlCol="0" anchor="ctr" anchorCtr="0">
            <a:noAutofit/>
          </a:bodyPr>
          <a:lstStyle/>
          <a:p>
            <a:pPr algn="ctr"/>
            <a:r>
              <a:rPr lang="en-US" sz="1600" b="1" dirty="0">
                <a:solidFill>
                  <a:schemeClr val="bg1"/>
                </a:solidFill>
              </a:rPr>
              <a:t>NEW PRODUCTS</a:t>
            </a:r>
            <a:endParaRPr lang="en-US" sz="1600" dirty="0">
              <a:solidFill>
                <a:schemeClr val="bg1"/>
              </a:solidFill>
            </a:endParaRPr>
          </a:p>
        </p:txBody>
      </p:sp>
      <p:sp>
        <p:nvSpPr>
          <p:cNvPr id="8" name="Footer Placeholder 2">
            <a:extLst>
              <a:ext uri="{FF2B5EF4-FFF2-40B4-BE49-F238E27FC236}">
                <a16:creationId xmlns:a16="http://schemas.microsoft.com/office/drawing/2014/main" id="{EE328C1A-9C98-4D6A-A298-D959FEAE7C95}"/>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185455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365125"/>
            <a:ext cx="10833608" cy="884555"/>
          </a:xfrm>
        </p:spPr>
        <p:txBody>
          <a:bodyPr/>
          <a:lstStyle/>
          <a:p>
            <a:r>
              <a:rPr lang="en-US" dirty="0"/>
              <a:t>What are </a:t>
            </a:r>
            <a:r>
              <a:rPr lang="en-US" dirty="0" err="1"/>
              <a:t>mAbs</a:t>
            </a:r>
            <a:r>
              <a:rPr lang="en-US" dirty="0"/>
              <a:t> ?</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80" y="915335"/>
            <a:ext cx="5790383" cy="2147527"/>
          </a:xfrm>
        </p:spPr>
        <p:txBody>
          <a:bodyPr vert="horz" lIns="91440" tIns="45720" rIns="91440" bIns="45720" rtlCol="0" anchor="t">
            <a:noAutofit/>
          </a:bodyPr>
          <a:lstStyle/>
          <a:p>
            <a:pPr marL="0" indent="0">
              <a:buNone/>
            </a:pPr>
            <a:r>
              <a:rPr lang="en-US" b="1" dirty="0" err="1"/>
              <a:t>mAbs</a:t>
            </a:r>
            <a:r>
              <a:rPr lang="en-US" b="1" dirty="0"/>
              <a:t> are:</a:t>
            </a:r>
            <a:endParaRPr lang="en-US" dirty="0"/>
          </a:p>
          <a:p>
            <a:r>
              <a:rPr lang="en-US" sz="2000" b="0" i="0" dirty="0">
                <a:latin typeface="Corbel" panose="020B0503020204020204" pitchFamily="34" charset="0"/>
              </a:rPr>
              <a:t>manufactured antibodies given at birth or soon thereafter that can kill a virus or other pathogen</a:t>
            </a:r>
          </a:p>
          <a:p>
            <a:r>
              <a:rPr lang="en-US" dirty="0">
                <a:latin typeface="Corbel"/>
              </a:rPr>
              <a:t>Protect immediately and don’t require infants to produce their own antibodies</a:t>
            </a:r>
          </a:p>
          <a:p>
            <a:r>
              <a:rPr lang="en-US" dirty="0">
                <a:latin typeface="Corbel"/>
              </a:rPr>
              <a:t>similar to other birth dose vaccines </a:t>
            </a:r>
            <a:br>
              <a:rPr lang="en-US" dirty="0">
                <a:latin typeface="Corbel"/>
              </a:rPr>
            </a:br>
            <a:r>
              <a:rPr lang="en-US" dirty="0">
                <a:latin typeface="Corbel"/>
              </a:rPr>
              <a:t>(e.g., hepatitis B, BCG)</a:t>
            </a:r>
          </a:p>
        </p:txBody>
      </p:sp>
      <p:sp>
        <p:nvSpPr>
          <p:cNvPr id="4" name="object 3">
            <a:extLst>
              <a:ext uri="{FF2B5EF4-FFF2-40B4-BE49-F238E27FC236}">
                <a16:creationId xmlns:a16="http://schemas.microsoft.com/office/drawing/2014/main" id="{5ECDC543-043A-5759-97B3-C874B3498C75}"/>
              </a:ext>
            </a:extLst>
          </p:cNvPr>
          <p:cNvSpPr/>
          <p:nvPr/>
        </p:nvSpPr>
        <p:spPr>
          <a:xfrm>
            <a:off x="120797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6" name="object 4">
            <a:extLst>
              <a:ext uri="{FF2B5EF4-FFF2-40B4-BE49-F238E27FC236}">
                <a16:creationId xmlns:a16="http://schemas.microsoft.com/office/drawing/2014/main" id="{89464977-C817-AE04-2937-C8B56091A194}"/>
              </a:ext>
            </a:extLst>
          </p:cNvPr>
          <p:cNvSpPr txBox="1"/>
          <p:nvPr/>
        </p:nvSpPr>
        <p:spPr>
          <a:xfrm>
            <a:off x="1383442" y="3431227"/>
            <a:ext cx="3053292" cy="837510"/>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250" b="1" dirty="0" err="1">
                <a:solidFill>
                  <a:srgbClr val="FFFFFF"/>
                </a:solidFill>
                <a:latin typeface="Corbel" panose="020B0503020204020204" pitchFamily="34" charset="0"/>
                <a:cs typeface="Montserrat"/>
              </a:rPr>
              <a:t>mAbs</a:t>
            </a:r>
            <a:r>
              <a:rPr lang="en-US" sz="1250" b="1" dirty="0">
                <a:solidFill>
                  <a:srgbClr val="FFFFFF"/>
                </a:solidFill>
                <a:latin typeface="Corbel" panose="020B0503020204020204" pitchFamily="34" charset="0"/>
                <a:cs typeface="Montserrat"/>
              </a:rPr>
              <a:t> mimic human antibodies but are created in labs and tailored to a specific condition</a:t>
            </a:r>
            <a:endParaRPr sz="1250" dirty="0">
              <a:latin typeface="Corbel" panose="020B0503020204020204" pitchFamily="34" charset="0"/>
              <a:cs typeface="Montserrat"/>
            </a:endParaRPr>
          </a:p>
        </p:txBody>
      </p:sp>
      <p:sp>
        <p:nvSpPr>
          <p:cNvPr id="8" name="object 3">
            <a:extLst>
              <a:ext uri="{FF2B5EF4-FFF2-40B4-BE49-F238E27FC236}">
                <a16:creationId xmlns:a16="http://schemas.microsoft.com/office/drawing/2014/main" id="{0B105F2D-2BC0-A663-137C-A4239427C870}"/>
              </a:ext>
            </a:extLst>
          </p:cNvPr>
          <p:cNvSpPr/>
          <p:nvPr/>
        </p:nvSpPr>
        <p:spPr>
          <a:xfrm>
            <a:off x="4760762"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9" name="object 5">
            <a:extLst>
              <a:ext uri="{FF2B5EF4-FFF2-40B4-BE49-F238E27FC236}">
                <a16:creationId xmlns:a16="http://schemas.microsoft.com/office/drawing/2014/main" id="{701766DC-0A96-B02B-6406-A6780EF6B82C}"/>
              </a:ext>
            </a:extLst>
          </p:cNvPr>
          <p:cNvSpPr txBox="1"/>
          <p:nvPr/>
        </p:nvSpPr>
        <p:spPr>
          <a:xfrm>
            <a:off x="4925779" y="3431227"/>
            <a:ext cx="3053292" cy="837510"/>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Like human antibodies, </a:t>
            </a:r>
            <a:r>
              <a:rPr lang="en-US" sz="1250" b="1" dirty="0" err="1">
                <a:solidFill>
                  <a:srgbClr val="FFFFFF"/>
                </a:solidFill>
                <a:latin typeface="Corbel" panose="020B0503020204020204" pitchFamily="34" charset="0"/>
                <a:cs typeface="Montserrat"/>
              </a:rPr>
              <a:t>mAbs</a:t>
            </a:r>
            <a:r>
              <a:rPr lang="en-US" sz="1250" b="1" dirty="0">
                <a:solidFill>
                  <a:srgbClr val="FFFFFF"/>
                </a:solidFill>
                <a:latin typeface="Corbel" panose="020B0503020204020204" pitchFamily="34" charset="0"/>
                <a:cs typeface="Montserrat"/>
              </a:rPr>
              <a:t> attach to harmful pathogens and antigens, alerting the immune system to a threat</a:t>
            </a:r>
            <a:endParaRPr sz="1250" dirty="0">
              <a:latin typeface="Corbel" panose="020B0503020204020204" pitchFamily="34" charset="0"/>
              <a:cs typeface="Montserrat"/>
            </a:endParaRPr>
          </a:p>
        </p:txBody>
      </p:sp>
      <p:sp>
        <p:nvSpPr>
          <p:cNvPr id="10" name="object 3">
            <a:extLst>
              <a:ext uri="{FF2B5EF4-FFF2-40B4-BE49-F238E27FC236}">
                <a16:creationId xmlns:a16="http://schemas.microsoft.com/office/drawing/2014/main" id="{F4C7AC42-B29D-98C7-194B-6820659F4A58}"/>
              </a:ext>
            </a:extLst>
          </p:cNvPr>
          <p:cNvSpPr/>
          <p:nvPr/>
        </p:nvSpPr>
        <p:spPr>
          <a:xfrm>
            <a:off x="829222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1" name="object 5">
            <a:extLst>
              <a:ext uri="{FF2B5EF4-FFF2-40B4-BE49-F238E27FC236}">
                <a16:creationId xmlns:a16="http://schemas.microsoft.com/office/drawing/2014/main" id="{9BE2BC83-9E1B-6C31-B510-58C99F2CA44B}"/>
              </a:ext>
            </a:extLst>
          </p:cNvPr>
          <p:cNvSpPr txBox="1"/>
          <p:nvPr/>
        </p:nvSpPr>
        <p:spPr>
          <a:xfrm>
            <a:off x="8457238" y="3431227"/>
            <a:ext cx="3053292" cy="837510"/>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This immune response helps to neutralize the threat and overcome illness</a:t>
            </a:r>
          </a:p>
        </p:txBody>
      </p:sp>
      <p:sp>
        <p:nvSpPr>
          <p:cNvPr id="14" name="TextBox 13">
            <a:extLst>
              <a:ext uri="{FF2B5EF4-FFF2-40B4-BE49-F238E27FC236}">
                <a16:creationId xmlns:a16="http://schemas.microsoft.com/office/drawing/2014/main" id="{7920EAF9-47EB-5B24-0BE6-9C437C299402}"/>
              </a:ext>
            </a:extLst>
          </p:cNvPr>
          <p:cNvSpPr txBox="1"/>
          <p:nvPr/>
        </p:nvSpPr>
        <p:spPr>
          <a:xfrm>
            <a:off x="7437038" y="915335"/>
            <a:ext cx="4522081" cy="1938992"/>
          </a:xfrm>
          <a:prstGeom prst="rect">
            <a:avLst/>
          </a:prstGeom>
          <a:noFill/>
        </p:spPr>
        <p:txBody>
          <a:bodyPr wrap="square">
            <a:spAutoFit/>
          </a:bodyPr>
          <a:lstStyle/>
          <a:p>
            <a:pPr marL="0" indent="0">
              <a:buNone/>
            </a:pPr>
            <a:r>
              <a:rPr lang="en-US" sz="2000" b="1" dirty="0"/>
              <a:t>Why are </a:t>
            </a:r>
            <a:r>
              <a:rPr lang="en-US" sz="2000" b="1" dirty="0" err="1"/>
              <a:t>mAbs</a:t>
            </a:r>
            <a:r>
              <a:rPr lang="en-US" sz="2000" b="1" dirty="0"/>
              <a:t> needed?</a:t>
            </a:r>
          </a:p>
          <a:p>
            <a:pPr marL="285750" indent="-285750">
              <a:buClr>
                <a:schemeClr val="accent1"/>
              </a:buClr>
              <a:buFont typeface="Arial" panose="020B0604020202020204" pitchFamily="34" charset="0"/>
              <a:buChar char="•"/>
            </a:pPr>
            <a:r>
              <a:rPr lang="en-US" sz="2000" dirty="0"/>
              <a:t>They provide protection when a newborn's immune system is still too immature to respond to vaccines.</a:t>
            </a:r>
          </a:p>
          <a:p>
            <a:pPr marL="285750" indent="-285750">
              <a:buClr>
                <a:schemeClr val="accent1"/>
              </a:buClr>
              <a:buFont typeface="Arial" panose="020B0604020202020204" pitchFamily="34" charset="0"/>
              <a:buChar char="•"/>
            </a:pPr>
            <a:r>
              <a:rPr lang="en-US" sz="2000" dirty="0"/>
              <a:t>They avoid </a:t>
            </a:r>
            <a:r>
              <a:rPr lang="en-US" sz="2000" dirty="0">
                <a:latin typeface="Corbel"/>
              </a:rPr>
              <a:t>the need for infants to produce their own antibodies</a:t>
            </a:r>
            <a:r>
              <a:rPr lang="en-US" sz="2000" dirty="0"/>
              <a:t>.</a:t>
            </a:r>
          </a:p>
        </p:txBody>
      </p:sp>
      <p:pic>
        <p:nvPicPr>
          <p:cNvPr id="16" name="Picture 15">
            <a:extLst>
              <a:ext uri="{FF2B5EF4-FFF2-40B4-BE49-F238E27FC236}">
                <a16:creationId xmlns:a16="http://schemas.microsoft.com/office/drawing/2014/main" id="{8B7A0072-F466-1665-2A2B-31381E5205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7688" y="4424932"/>
            <a:ext cx="1491546" cy="1864432"/>
          </a:xfrm>
          <a:prstGeom prst="rect">
            <a:avLst/>
          </a:prstGeom>
        </p:spPr>
      </p:pic>
      <p:pic>
        <p:nvPicPr>
          <p:cNvPr id="18" name="Picture 17">
            <a:extLst>
              <a:ext uri="{FF2B5EF4-FFF2-40B4-BE49-F238E27FC236}">
                <a16:creationId xmlns:a16="http://schemas.microsoft.com/office/drawing/2014/main" id="{B0393963-9AB2-140E-3462-B35403FA36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5401199" y="4253525"/>
            <a:ext cx="1846241" cy="2225436"/>
          </a:xfrm>
          <a:prstGeom prst="rect">
            <a:avLst/>
          </a:prstGeom>
        </p:spPr>
      </p:pic>
      <p:pic>
        <p:nvPicPr>
          <p:cNvPr id="20" name="Picture 19" descr="A pink circle with green lines and flowers&#10;&#10;Description automatically generated">
            <a:extLst>
              <a:ext uri="{FF2B5EF4-FFF2-40B4-BE49-F238E27FC236}">
                <a16:creationId xmlns:a16="http://schemas.microsoft.com/office/drawing/2014/main" id="{4B76435E-840A-8E3B-B6F9-EE837F5D3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367" y="4443122"/>
            <a:ext cx="1713379" cy="1788527"/>
          </a:xfrm>
          <a:prstGeom prst="rect">
            <a:avLst/>
          </a:prstGeom>
        </p:spPr>
      </p:pic>
      <p:sp>
        <p:nvSpPr>
          <p:cNvPr id="7" name="Footer Placeholder 2">
            <a:extLst>
              <a:ext uri="{FF2B5EF4-FFF2-40B4-BE49-F238E27FC236}">
                <a16:creationId xmlns:a16="http://schemas.microsoft.com/office/drawing/2014/main" id="{4BF8DDB5-E04C-AA29-3038-5810548ADBB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05504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sz="7200"/>
              <a:t>New RSV maternal vaccine for protecting infants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663464" cy="1500187"/>
          </a:xfrm>
        </p:spPr>
        <p:txBody>
          <a:bodyPr/>
          <a:lstStyle/>
          <a:p>
            <a:r>
              <a:rPr lang="en-US"/>
              <a:t>product information and evidence</a:t>
            </a:r>
          </a:p>
        </p:txBody>
      </p:sp>
    </p:spTree>
    <p:extLst>
      <p:ext uri="{BB962C8B-B14F-4D97-AF65-F5344CB8AC3E}">
        <p14:creationId xmlns:p14="http://schemas.microsoft.com/office/powerpoint/2010/main" val="203304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89BA1639-C169-17A7-DECA-A2BAE75360FA}"/>
              </a:ext>
            </a:extLst>
          </p:cNvPr>
          <p:cNvGraphicFramePr>
            <a:graphicFrameLocks noGrp="1"/>
          </p:cNvGraphicFramePr>
          <p:nvPr>
            <p:extLst>
              <p:ext uri="{D42A27DB-BD31-4B8C-83A1-F6EECF244321}">
                <p14:modId xmlns:p14="http://schemas.microsoft.com/office/powerpoint/2010/main" val="4227550038"/>
              </p:ext>
            </p:extLst>
          </p:nvPr>
        </p:nvGraphicFramePr>
        <p:xfrm>
          <a:off x="1052388" y="1118044"/>
          <a:ext cx="4768668" cy="5019519"/>
        </p:xfrm>
        <a:graphic>
          <a:graphicData uri="http://schemas.openxmlformats.org/drawingml/2006/table">
            <a:tbl>
              <a:tblPr firstRow="1" bandRow="1">
                <a:tableStyleId>{2D5ABB26-0587-4C30-8999-92F81FD0307C}</a:tableStyleId>
              </a:tblPr>
              <a:tblGrid>
                <a:gridCol w="719768">
                  <a:extLst>
                    <a:ext uri="{9D8B030D-6E8A-4147-A177-3AD203B41FA5}">
                      <a16:colId xmlns:a16="http://schemas.microsoft.com/office/drawing/2014/main" val="4055267389"/>
                    </a:ext>
                  </a:extLst>
                </a:gridCol>
                <a:gridCol w="4048900">
                  <a:extLst>
                    <a:ext uri="{9D8B030D-6E8A-4147-A177-3AD203B41FA5}">
                      <a16:colId xmlns:a16="http://schemas.microsoft.com/office/drawing/2014/main" val="20001"/>
                    </a:ext>
                  </a:extLst>
                </a:gridCol>
              </a:tblGrid>
              <a:tr h="1673173">
                <a:tc>
                  <a:txBody>
                    <a:bodyPr/>
                    <a:lstStyle/>
                    <a:p>
                      <a:pPr marL="508000" indent="0">
                        <a:lnSpc>
                          <a:spcPct val="100000"/>
                        </a:lnSpc>
                        <a:spcBef>
                          <a:spcPts val="0"/>
                        </a:spcBef>
                        <a:buFont typeface="Arial" panose="020B0604020202020204" pitchFamily="34" charset="0"/>
                        <a:buNone/>
                      </a:pPr>
                      <a:endParaRPr sz="16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R>
                      <a:noFill/>
                    </a:lnR>
                    <a:lnB w="6350" cap="flat" cmpd="sng" algn="ctr">
                      <a:solidFill>
                        <a:srgbClr val="0093D5"/>
                      </a:solidFill>
                      <a:prstDash val="solid"/>
                      <a:round/>
                      <a:headEnd type="none" w="med" len="med"/>
                      <a:tailEnd type="none" w="med" len="me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solidFill>
                          <a:latin typeface="+mn-lt"/>
                          <a:sym typeface="Arial"/>
                        </a:rPr>
                        <a:t>Study product: </a:t>
                      </a:r>
                      <a:r>
                        <a:rPr lang="en-US" sz="2000" b="0" dirty="0" err="1">
                          <a:solidFill>
                            <a:schemeClr val="accent3"/>
                          </a:solidFill>
                          <a:latin typeface="+mn-lt"/>
                          <a:sym typeface="Arial"/>
                        </a:rPr>
                        <a:t>Abrysvo</a:t>
                      </a:r>
                      <a:r>
                        <a:rPr lang="en-US" sz="2000" b="0" dirty="0">
                          <a:solidFill>
                            <a:schemeClr val="accent3"/>
                          </a:solidFill>
                          <a:latin typeface="+mn-lt"/>
                          <a:sym typeface="Arial"/>
                        </a:rPr>
                        <a:t>™ </a:t>
                      </a:r>
                      <a:endParaRPr kumimoji="0" lang="en-US" sz="2000" b="0" i="0" u="none" strike="noStrike" kern="1200" cap="none" spc="0" normalizeH="0" baseline="0" noProof="0" dirty="0">
                        <a:ln>
                          <a:noFill/>
                        </a:ln>
                        <a:solidFill>
                          <a:schemeClr val="accent3"/>
                        </a:solidFill>
                        <a:effectLst/>
                        <a:uLnTx/>
                        <a:uFillTx/>
                        <a:latin typeface="+mn-lt"/>
                        <a:ea typeface="+mn-ea"/>
                        <a:cs typeface="+mn-cs"/>
                        <a:sym typeface="Arial"/>
                      </a:endParaRPr>
                    </a:p>
                  </a:txBody>
                  <a:tcPr marL="0" marR="0" marT="4233" marB="0" anchor="ctr">
                    <a:lnL>
                      <a:noFill/>
                    </a:lnL>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673173">
                <a:tc>
                  <a:txBody>
                    <a:bodyPr/>
                    <a:lstStyle/>
                    <a:p>
                      <a:pPr marL="508000" indent="0">
                        <a:lnSpc>
                          <a:spcPct val="100000"/>
                        </a:lnSpc>
                        <a:spcBef>
                          <a:spcPts val="0"/>
                        </a:spcBef>
                        <a:spcAft>
                          <a:spcPts val="0"/>
                        </a:spcAft>
                        <a:buFont typeface="Arial" panose="020B0604020202020204" pitchFamily="34" charset="0"/>
                        <a:buNone/>
                      </a:pPr>
                      <a:endParaRPr lang="en-US" sz="1600" b="0" dirty="0">
                        <a:solidFill>
                          <a:srgbClr val="314FA1"/>
                        </a:solidFill>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R>
                      <a:noFill/>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5"/>
                          </a:solidFill>
                          <a:latin typeface="+mn-lt"/>
                          <a:sym typeface="Arial"/>
                        </a:rPr>
                        <a:t>7,392 p</a:t>
                      </a:r>
                      <a: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t>regnant participants </a:t>
                      </a:r>
                      <a:b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br>
                      <a: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t>≤49 years between ≥ 24 and ≤ 36 weeks gestation</a:t>
                      </a:r>
                    </a:p>
                  </a:txBody>
                  <a:tcPr marL="0" marR="0" marT="4233" marB="0" anchor="ctr">
                    <a:lnL>
                      <a:noFill/>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673173">
                <a:tc>
                  <a:txBody>
                    <a:bodyPr/>
                    <a:lstStyle/>
                    <a:p>
                      <a:pPr marL="508000" indent="0" algn="l" defTabSz="914400" rtl="0" eaLnBrk="1" latinLnBrk="0" hangingPunct="1">
                        <a:lnSpc>
                          <a:spcPct val="100000"/>
                        </a:lnSpc>
                        <a:spcBef>
                          <a:spcPts val="0"/>
                        </a:spcBef>
                        <a:spcAft>
                          <a:spcPts val="0"/>
                        </a:spcAft>
                        <a:buFont typeface="Arial" panose="020B0604020202020204" pitchFamily="34" charset="0"/>
                        <a:buNone/>
                      </a:pPr>
                      <a:endParaRPr lang="en-US" sz="16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R>
                      <a:noFill/>
                    </a:lnR>
                    <a:lnT w="6350" cap="flat" cmpd="sng" algn="ctr">
                      <a:solidFill>
                        <a:srgbClr val="0093D5"/>
                      </a:solidFill>
                      <a:prstDash val="solid"/>
                      <a:round/>
                      <a:headEnd type="none" w="med" len="med"/>
                      <a:tailEnd type="none" w="med" len="med"/>
                    </a:lnT>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solidFill>
                          <a:effectLst/>
                          <a:uLnTx/>
                          <a:uFillTx/>
                          <a:latin typeface="+mn-lt"/>
                          <a:ea typeface="+mn-ea"/>
                          <a:cs typeface="+mn-cs"/>
                          <a:sym typeface="Arial"/>
                        </a:rPr>
                        <a:t>7,128 infants enrolled</a:t>
                      </a:r>
                    </a:p>
                  </a:txBody>
                  <a:tcPr marL="0" marR="0" marT="4233" marB="0" anchor="ctr">
                    <a:lnL>
                      <a:noFill/>
                    </a:lnL>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GB" sz="2398" dirty="0"/>
              <a:t>Phase 3 clinical study evidence</a:t>
            </a:r>
            <a:br>
              <a:rPr lang="en-GB" sz="2398" dirty="0"/>
            </a:br>
            <a:r>
              <a:rPr lang="en-US" sz="1800" dirty="0">
                <a:solidFill>
                  <a:schemeClr val="accent1"/>
                </a:solidFill>
              </a:rPr>
              <a:t>pre-F RSV maternal vaccine efficacy and safety in infants born to women vaccinated during pregnancy</a:t>
            </a:r>
            <a:endParaRPr lang="en-US" sz="2398" dirty="0">
              <a:solidFill>
                <a:schemeClr val="accent1"/>
              </a:solidFill>
            </a:endParaRPr>
          </a:p>
        </p:txBody>
      </p:sp>
      <p:sp>
        <p:nvSpPr>
          <p:cNvPr id="18" name="TextBox 17">
            <a:extLst>
              <a:ext uri="{FF2B5EF4-FFF2-40B4-BE49-F238E27FC236}">
                <a16:creationId xmlns:a16="http://schemas.microsoft.com/office/drawing/2014/main" id="{0EC1668F-670A-0936-14FB-D9F2DBD4D449}"/>
              </a:ext>
            </a:extLst>
          </p:cNvPr>
          <p:cNvSpPr txBox="1"/>
          <p:nvPr/>
        </p:nvSpPr>
        <p:spPr>
          <a:xfrm>
            <a:off x="1223961" y="6540399"/>
            <a:ext cx="1051559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Corbel" panose="020B0503020204020204" pitchFamily="34" charset="0"/>
              </a:rPr>
              <a:t>Reference: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Kampmann B, et al. </a:t>
            </a:r>
            <a:r>
              <a:rPr kumimoji="0" lang="en-US" sz="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New England Journal of Medicine. </a:t>
            </a:r>
            <a:r>
              <a:rPr kumimoji="0" lang="en-US" sz="800" b="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288(16):2023</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a:t>
            </a:r>
            <a:endPar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7" name="Picture 16" descr="Icon&#10;&#10;Description automatically generated">
            <a:extLst>
              <a:ext uri="{FF2B5EF4-FFF2-40B4-BE49-F238E27FC236}">
                <a16:creationId xmlns:a16="http://schemas.microsoft.com/office/drawing/2014/main" id="{1D78D310-EA3E-0D70-A4BD-AC7B1D211856}"/>
              </a:ext>
            </a:extLst>
          </p:cNvPr>
          <p:cNvPicPr>
            <a:picLocks noChangeAspect="1"/>
          </p:cNvPicPr>
          <p:nvPr/>
        </p:nvPicPr>
        <p:blipFill>
          <a:blip r:embed="rId7"/>
          <a:stretch>
            <a:fillRect/>
          </a:stretch>
        </p:blipFill>
        <p:spPr>
          <a:xfrm>
            <a:off x="1233813" y="3157846"/>
            <a:ext cx="472197" cy="1036209"/>
          </a:xfrm>
          <a:prstGeom prst="rect">
            <a:avLst/>
          </a:prstGeom>
        </p:spPr>
      </p:pic>
      <p:grpSp>
        <p:nvGrpSpPr>
          <p:cNvPr id="433" name="object 60">
            <a:extLst>
              <a:ext uri="{FF2B5EF4-FFF2-40B4-BE49-F238E27FC236}">
                <a16:creationId xmlns:a16="http://schemas.microsoft.com/office/drawing/2014/main" id="{1DA9D174-DA36-CAD4-25FD-77DEBA33EBF6}"/>
              </a:ext>
            </a:extLst>
          </p:cNvPr>
          <p:cNvGrpSpPr/>
          <p:nvPr/>
        </p:nvGrpSpPr>
        <p:grpSpPr>
          <a:xfrm>
            <a:off x="1213199" y="4868142"/>
            <a:ext cx="548746" cy="840317"/>
            <a:chOff x="1918109" y="3725240"/>
            <a:chExt cx="658495" cy="1008380"/>
          </a:xfrm>
        </p:grpSpPr>
        <p:sp>
          <p:nvSpPr>
            <p:cNvPr id="434" name="object 61">
              <a:extLst>
                <a:ext uri="{FF2B5EF4-FFF2-40B4-BE49-F238E27FC236}">
                  <a16:creationId xmlns:a16="http://schemas.microsoft.com/office/drawing/2014/main" id="{C92019A1-EBD1-613E-C924-FEF1D7697278}"/>
                </a:ext>
              </a:extLst>
            </p:cNvPr>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dirty="0">
                <a:latin typeface="Corbel" panose="020B0503020204020204" pitchFamily="34" charset="0"/>
              </a:endParaRPr>
            </a:p>
          </p:txBody>
        </p:sp>
        <p:pic>
          <p:nvPicPr>
            <p:cNvPr id="435" name="object 62">
              <a:extLst>
                <a:ext uri="{FF2B5EF4-FFF2-40B4-BE49-F238E27FC236}">
                  <a16:creationId xmlns:a16="http://schemas.microsoft.com/office/drawing/2014/main" id="{3891FAED-F600-6A4D-1036-2F4EA40563E3}"/>
                </a:ext>
              </a:extLst>
            </p:cNvPr>
            <p:cNvPicPr/>
            <p:nvPr/>
          </p:nvPicPr>
          <p:blipFill>
            <a:blip r:embed="rId8" cstate="print"/>
            <a:stretch>
              <a:fillRect/>
            </a:stretch>
          </p:blipFill>
          <p:spPr>
            <a:xfrm>
              <a:off x="2226165" y="3725240"/>
              <a:ext cx="88796" cy="105527"/>
            </a:xfrm>
            <a:prstGeom prst="rect">
              <a:avLst/>
            </a:prstGeom>
          </p:spPr>
        </p:pic>
      </p:grpSp>
      <p:grpSp>
        <p:nvGrpSpPr>
          <p:cNvPr id="436" name="object 18">
            <a:extLst>
              <a:ext uri="{FF2B5EF4-FFF2-40B4-BE49-F238E27FC236}">
                <a16:creationId xmlns:a16="http://schemas.microsoft.com/office/drawing/2014/main" id="{48563970-1697-B562-0950-CFD778E1F3B1}"/>
              </a:ext>
            </a:extLst>
          </p:cNvPr>
          <p:cNvGrpSpPr/>
          <p:nvPr/>
        </p:nvGrpSpPr>
        <p:grpSpPr>
          <a:xfrm>
            <a:off x="1165057" y="1475172"/>
            <a:ext cx="685362" cy="842107"/>
            <a:chOff x="7001762" y="4119115"/>
            <a:chExt cx="1193800" cy="1593850"/>
          </a:xfrm>
        </p:grpSpPr>
        <p:sp>
          <p:nvSpPr>
            <p:cNvPr id="437" name="object 19">
              <a:extLst>
                <a:ext uri="{FF2B5EF4-FFF2-40B4-BE49-F238E27FC236}">
                  <a16:creationId xmlns:a16="http://schemas.microsoft.com/office/drawing/2014/main" id="{00136001-E59E-D552-8083-8C6FF07C729F}"/>
                </a:ext>
              </a:extLst>
            </p:cNvPr>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algn="ctr"/>
              <a:endParaRPr sz="1500" dirty="0">
                <a:latin typeface="Corbel" panose="020B0503020204020204" pitchFamily="34" charset="0"/>
              </a:endParaRPr>
            </a:p>
          </p:txBody>
        </p:sp>
        <p:sp>
          <p:nvSpPr>
            <p:cNvPr id="438" name="object 20">
              <a:extLst>
                <a:ext uri="{FF2B5EF4-FFF2-40B4-BE49-F238E27FC236}">
                  <a16:creationId xmlns:a16="http://schemas.microsoft.com/office/drawing/2014/main" id="{18B11298-27EB-7170-CFD0-A519DEC5A4B9}"/>
                </a:ext>
              </a:extLst>
            </p:cNvPr>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algn="ctr"/>
              <a:endParaRPr sz="1500" dirty="0">
                <a:latin typeface="Corbel" panose="020B0503020204020204" pitchFamily="34" charset="0"/>
              </a:endParaRPr>
            </a:p>
          </p:txBody>
        </p:sp>
      </p:grpSp>
      <p:grpSp>
        <p:nvGrpSpPr>
          <p:cNvPr id="664" name="Group 663">
            <a:extLst>
              <a:ext uri="{FF2B5EF4-FFF2-40B4-BE49-F238E27FC236}">
                <a16:creationId xmlns:a16="http://schemas.microsoft.com/office/drawing/2014/main" id="{5D095110-3C4A-F9E7-09F4-268DE1F6801F}"/>
              </a:ext>
            </a:extLst>
          </p:cNvPr>
          <p:cNvGrpSpPr/>
          <p:nvPr/>
        </p:nvGrpSpPr>
        <p:grpSpPr>
          <a:xfrm>
            <a:off x="6048662" y="1782941"/>
            <a:ext cx="6029305" cy="4090556"/>
            <a:chOff x="6037172" y="1500642"/>
            <a:chExt cx="6029305" cy="4090556"/>
          </a:xfrm>
        </p:grpSpPr>
        <p:sp>
          <p:nvSpPr>
            <p:cNvPr id="14" name="TextBox 13">
              <a:extLst>
                <a:ext uri="{FF2B5EF4-FFF2-40B4-BE49-F238E27FC236}">
                  <a16:creationId xmlns:a16="http://schemas.microsoft.com/office/drawing/2014/main" id="{71733C84-A03D-173D-B0D1-4D0F89FEDBAC}"/>
                </a:ext>
              </a:extLst>
            </p:cNvPr>
            <p:cNvSpPr txBox="1"/>
            <p:nvPr/>
          </p:nvSpPr>
          <p:spPr>
            <a:xfrm>
              <a:off x="8903380" y="1500642"/>
              <a:ext cx="2921154" cy="341632"/>
            </a:xfrm>
            <a:prstGeom prst="rect">
              <a:avLst/>
            </a:prstGeom>
            <a:noFill/>
          </p:spPr>
          <p:txBody>
            <a:bodyPr wrap="square">
              <a:spAutoFit/>
            </a:bodyPr>
            <a:lstStyle/>
            <a:p>
              <a:pPr marL="0" marR="0" lvl="0" indent="0" algn="ctr" defTabSz="913396" rtl="0" eaLnBrk="1" fontAlgn="base" latinLnBrk="0" hangingPunct="1">
                <a:lnSpc>
                  <a:spcPct val="90000"/>
                </a:lnSpc>
                <a:spcBef>
                  <a:spcPts val="400"/>
                </a:spcBef>
                <a:spcAft>
                  <a:spcPct val="0"/>
                </a:spcAft>
                <a:buClr>
                  <a:srgbClr val="0095FF"/>
                </a:buClr>
                <a:buSzPct val="90000"/>
                <a:buFontTx/>
                <a:buNone/>
                <a:tabLst/>
                <a:defRPr/>
              </a:pPr>
              <a:r>
                <a:rPr kumimoji="0" lang="en-US" sz="1800" i="0" u="none" strike="noStrike" kern="1200" cap="none" spc="0" normalizeH="0" baseline="0" noProof="0" dirty="0">
                  <a:ln>
                    <a:noFill/>
                  </a:ln>
                  <a:solidFill>
                    <a:schemeClr val="accent2"/>
                  </a:solidFill>
                  <a:effectLst/>
                  <a:uLnTx/>
                  <a:uFillTx/>
                  <a:ea typeface="+mn-ea"/>
                  <a:cs typeface="+mn-cs"/>
                  <a:sym typeface="Arial"/>
                </a:rPr>
                <a:t>Study sites in 18 countries</a:t>
              </a:r>
            </a:p>
          </p:txBody>
        </p:sp>
        <p:sp>
          <p:nvSpPr>
            <p:cNvPr id="12" name="Freeform: Shape 4">
              <a:extLst>
                <a:ext uri="{FF2B5EF4-FFF2-40B4-BE49-F238E27FC236}">
                  <a16:creationId xmlns:a16="http://schemas.microsoft.com/office/drawing/2014/main" id="{91C5091D-157D-660C-C5B0-62F6F79193BF}"/>
                </a:ext>
              </a:extLst>
            </p:cNvPr>
            <p:cNvSpPr/>
            <p:nvPr/>
          </p:nvSpPr>
          <p:spPr bwMode="auto">
            <a:xfrm>
              <a:off x="7637573" y="1762485"/>
              <a:ext cx="1005690" cy="1458250"/>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15" name="Freeform: Shape 7">
              <a:extLst>
                <a:ext uri="{FF2B5EF4-FFF2-40B4-BE49-F238E27FC236}">
                  <a16:creationId xmlns:a16="http://schemas.microsoft.com/office/drawing/2014/main" id="{234DA97C-58C3-969E-6E2D-24F77E55D9EC}"/>
                </a:ext>
              </a:extLst>
            </p:cNvPr>
            <p:cNvSpPr/>
            <p:nvPr/>
          </p:nvSpPr>
          <p:spPr bwMode="auto">
            <a:xfrm>
              <a:off x="6488443" y="2727238"/>
              <a:ext cx="1427951" cy="976679"/>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accent2"/>
            </a:solidFill>
            <a:ln w="6350">
              <a:solidFill>
                <a:schemeClr val="bg2">
                  <a:lumMod val="75000"/>
                </a:schemeClr>
              </a:solidFill>
              <a:round/>
              <a:headEnd/>
              <a:tailEnd/>
            </a:ln>
          </p:spPr>
          <p:txBody>
            <a:bodyPr/>
            <a:lstStyle/>
            <a:p>
              <a:endParaRPr lang="en-GB" dirty="0"/>
            </a:p>
          </p:txBody>
        </p:sp>
        <p:sp>
          <p:nvSpPr>
            <p:cNvPr id="16" name="Freeform: Shape 9">
              <a:extLst>
                <a:ext uri="{FF2B5EF4-FFF2-40B4-BE49-F238E27FC236}">
                  <a16:creationId xmlns:a16="http://schemas.microsoft.com/office/drawing/2014/main" id="{59C3BF9E-6BAA-51B2-802E-6811706271A3}"/>
                </a:ext>
              </a:extLst>
            </p:cNvPr>
            <p:cNvSpPr/>
            <p:nvPr/>
          </p:nvSpPr>
          <p:spPr bwMode="auto">
            <a:xfrm>
              <a:off x="6751148" y="2566070"/>
              <a:ext cx="166003" cy="198237"/>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1" name="Freeform: Shape 10">
              <a:extLst>
                <a:ext uri="{FF2B5EF4-FFF2-40B4-BE49-F238E27FC236}">
                  <a16:creationId xmlns:a16="http://schemas.microsoft.com/office/drawing/2014/main" id="{B6E6B5B0-9C32-2E16-D90E-5B6BC5A2A774}"/>
                </a:ext>
              </a:extLst>
            </p:cNvPr>
            <p:cNvSpPr/>
            <p:nvPr/>
          </p:nvSpPr>
          <p:spPr bwMode="auto">
            <a:xfrm>
              <a:off x="6865577" y="2648266"/>
              <a:ext cx="299773" cy="241752"/>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3" name="Freeform: Shape 11">
              <a:extLst>
                <a:ext uri="{FF2B5EF4-FFF2-40B4-BE49-F238E27FC236}">
                  <a16:creationId xmlns:a16="http://schemas.microsoft.com/office/drawing/2014/main" id="{B3DDFC33-C77A-B699-1B61-761AA99122D7}"/>
                </a:ext>
              </a:extLst>
            </p:cNvPr>
            <p:cNvSpPr/>
            <p:nvPr/>
          </p:nvSpPr>
          <p:spPr bwMode="auto">
            <a:xfrm>
              <a:off x="6037172" y="2759472"/>
              <a:ext cx="638226" cy="636615"/>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4" name="Freeform: Shape 12">
              <a:extLst>
                <a:ext uri="{FF2B5EF4-FFF2-40B4-BE49-F238E27FC236}">
                  <a16:creationId xmlns:a16="http://schemas.microsoft.com/office/drawing/2014/main" id="{7E9B88B5-3154-BB40-08F8-9564F16B4454}"/>
                </a:ext>
              </a:extLst>
            </p:cNvPr>
            <p:cNvSpPr/>
            <p:nvPr/>
          </p:nvSpPr>
          <p:spPr bwMode="auto">
            <a:xfrm>
              <a:off x="6772099" y="3529856"/>
              <a:ext cx="962174" cy="517351"/>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 name="Freeform: Shape 13">
              <a:extLst>
                <a:ext uri="{FF2B5EF4-FFF2-40B4-BE49-F238E27FC236}">
                  <a16:creationId xmlns:a16="http://schemas.microsoft.com/office/drawing/2014/main" id="{7A435B1F-5445-FAF6-5F22-6438CA197944}"/>
                </a:ext>
              </a:extLst>
            </p:cNvPr>
            <p:cNvSpPr/>
            <p:nvPr/>
          </p:nvSpPr>
          <p:spPr bwMode="auto">
            <a:xfrm>
              <a:off x="6892976" y="3908601"/>
              <a:ext cx="499621" cy="325560"/>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 name="Freeform: Shape 14">
              <a:extLst>
                <a:ext uri="{FF2B5EF4-FFF2-40B4-BE49-F238E27FC236}">
                  <a16:creationId xmlns:a16="http://schemas.microsoft.com/office/drawing/2014/main" id="{80B94652-5A8E-2B20-CBBE-15A2F7FAB26A}"/>
                </a:ext>
              </a:extLst>
            </p:cNvPr>
            <p:cNvSpPr/>
            <p:nvPr/>
          </p:nvSpPr>
          <p:spPr bwMode="auto">
            <a:xfrm>
              <a:off x="7872879" y="3478282"/>
              <a:ext cx="96701" cy="11443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7" name="Freeform: Shape 18">
              <a:extLst>
                <a:ext uri="{FF2B5EF4-FFF2-40B4-BE49-F238E27FC236}">
                  <a16:creationId xmlns:a16="http://schemas.microsoft.com/office/drawing/2014/main" id="{27F53EFF-933D-9429-C577-29DD95BB2BB2}"/>
                </a:ext>
              </a:extLst>
            </p:cNvPr>
            <p:cNvSpPr/>
            <p:nvPr/>
          </p:nvSpPr>
          <p:spPr bwMode="auto">
            <a:xfrm>
              <a:off x="7752002" y="3623334"/>
              <a:ext cx="70914" cy="56409"/>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7" name="Freeform: Shape 19">
              <a:extLst>
                <a:ext uri="{FF2B5EF4-FFF2-40B4-BE49-F238E27FC236}">
                  <a16:creationId xmlns:a16="http://schemas.microsoft.com/office/drawing/2014/main" id="{EF595C88-2048-BC4E-B43B-BF15F88F5FC8}"/>
                </a:ext>
              </a:extLst>
            </p:cNvPr>
            <p:cNvSpPr/>
            <p:nvPr/>
          </p:nvSpPr>
          <p:spPr bwMode="auto">
            <a:xfrm>
              <a:off x="7390986" y="3014117"/>
              <a:ext cx="116041" cy="98313"/>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8" name="Freeform: Shape 20">
              <a:extLst>
                <a:ext uri="{FF2B5EF4-FFF2-40B4-BE49-F238E27FC236}">
                  <a16:creationId xmlns:a16="http://schemas.microsoft.com/office/drawing/2014/main" id="{5F46CF27-80A9-BEF9-5F98-2AA1F8A46A3E}"/>
                </a:ext>
              </a:extLst>
            </p:cNvPr>
            <p:cNvSpPr/>
            <p:nvPr/>
          </p:nvSpPr>
          <p:spPr bwMode="auto">
            <a:xfrm>
              <a:off x="7347470" y="2620867"/>
              <a:ext cx="470611" cy="531856"/>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9" name="Freeform: Shape 21">
              <a:extLst>
                <a:ext uri="{FF2B5EF4-FFF2-40B4-BE49-F238E27FC236}">
                  <a16:creationId xmlns:a16="http://schemas.microsoft.com/office/drawing/2014/main" id="{88961C7F-209B-70AB-2BE4-BF260732F1E8}"/>
                </a:ext>
              </a:extLst>
            </p:cNvPr>
            <p:cNvSpPr/>
            <p:nvPr/>
          </p:nvSpPr>
          <p:spPr bwMode="auto">
            <a:xfrm>
              <a:off x="7500580" y="2622479"/>
              <a:ext cx="74137" cy="59632"/>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0" name="Oval 429">
              <a:extLst>
                <a:ext uri="{FF2B5EF4-FFF2-40B4-BE49-F238E27FC236}">
                  <a16:creationId xmlns:a16="http://schemas.microsoft.com/office/drawing/2014/main" id="{B92D5793-9F36-E114-DB1C-C7EB14D5C6BA}"/>
                </a:ext>
              </a:extLst>
            </p:cNvPr>
            <p:cNvSpPr/>
            <p:nvPr/>
          </p:nvSpPr>
          <p:spPr bwMode="auto">
            <a:xfrm>
              <a:off x="7559729" y="2906134"/>
              <a:ext cx="30944" cy="43516"/>
            </a:xfrm>
            <a:prstGeom prst="ellipse">
              <a:avLst/>
            </a:pr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1" name="Freeform: Shape 23">
              <a:extLst>
                <a:ext uri="{FF2B5EF4-FFF2-40B4-BE49-F238E27FC236}">
                  <a16:creationId xmlns:a16="http://schemas.microsoft.com/office/drawing/2014/main" id="{1B340891-89ED-E525-ED32-08903C7942D7}"/>
                </a:ext>
              </a:extLst>
            </p:cNvPr>
            <p:cNvSpPr/>
            <p:nvPr/>
          </p:nvSpPr>
          <p:spPr bwMode="auto">
            <a:xfrm>
              <a:off x="7252380" y="2598303"/>
              <a:ext cx="87031" cy="120876"/>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2" name="Freeform 266">
              <a:extLst>
                <a:ext uri="{FF2B5EF4-FFF2-40B4-BE49-F238E27FC236}">
                  <a16:creationId xmlns:a16="http://schemas.microsoft.com/office/drawing/2014/main" id="{6FF0E81A-C77F-40B0-085D-8B931287E292}"/>
                </a:ext>
              </a:extLst>
            </p:cNvPr>
            <p:cNvSpPr>
              <a:spLocks/>
            </p:cNvSpPr>
            <p:nvPr/>
          </p:nvSpPr>
          <p:spPr bwMode="auto">
            <a:xfrm>
              <a:off x="11652813" y="5230718"/>
              <a:ext cx="121413" cy="138605"/>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39" name="Freeform 267">
              <a:extLst>
                <a:ext uri="{FF2B5EF4-FFF2-40B4-BE49-F238E27FC236}">
                  <a16:creationId xmlns:a16="http://schemas.microsoft.com/office/drawing/2014/main" id="{0C295661-E55B-9D9F-FDB9-5D00BE3C2B0B}"/>
                </a:ext>
              </a:extLst>
            </p:cNvPr>
            <p:cNvSpPr>
              <a:spLocks/>
            </p:cNvSpPr>
            <p:nvPr/>
          </p:nvSpPr>
          <p:spPr bwMode="auto">
            <a:xfrm>
              <a:off x="11760906" y="5101783"/>
              <a:ext cx="84882" cy="136456"/>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40" name="Freeform 268">
              <a:extLst>
                <a:ext uri="{FF2B5EF4-FFF2-40B4-BE49-F238E27FC236}">
                  <a16:creationId xmlns:a16="http://schemas.microsoft.com/office/drawing/2014/main" id="{8CB54845-AEA8-7BA2-FF93-FD1D4EED8485}"/>
                </a:ext>
              </a:extLst>
            </p:cNvPr>
            <p:cNvSpPr>
              <a:spLocks/>
            </p:cNvSpPr>
            <p:nvPr/>
          </p:nvSpPr>
          <p:spPr bwMode="auto">
            <a:xfrm>
              <a:off x="10747047" y="4681135"/>
              <a:ext cx="669385" cy="50821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1" name="Freeform 269">
              <a:extLst>
                <a:ext uri="{FF2B5EF4-FFF2-40B4-BE49-F238E27FC236}">
                  <a16:creationId xmlns:a16="http://schemas.microsoft.com/office/drawing/2014/main" id="{FD46A817-6B34-9A4A-B78C-9862D4EB0314}"/>
                </a:ext>
              </a:extLst>
            </p:cNvPr>
            <p:cNvSpPr>
              <a:spLocks/>
            </p:cNvSpPr>
            <p:nvPr/>
          </p:nvSpPr>
          <p:spPr bwMode="auto">
            <a:xfrm>
              <a:off x="11275411" y="5224283"/>
              <a:ext cx="59095" cy="80584"/>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42" name="Freeform 321">
              <a:extLst>
                <a:ext uri="{FF2B5EF4-FFF2-40B4-BE49-F238E27FC236}">
                  <a16:creationId xmlns:a16="http://schemas.microsoft.com/office/drawing/2014/main" id="{6C75AD6A-5CF4-D001-290F-D4F6094C9DE3}"/>
                </a:ext>
              </a:extLst>
            </p:cNvPr>
            <p:cNvSpPr>
              <a:spLocks/>
            </p:cNvSpPr>
            <p:nvPr/>
          </p:nvSpPr>
          <p:spPr bwMode="auto">
            <a:xfrm rot="300647">
              <a:off x="8685676" y="3658731"/>
              <a:ext cx="215160" cy="16871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43" name="Freeform 322">
              <a:extLst>
                <a:ext uri="{FF2B5EF4-FFF2-40B4-BE49-F238E27FC236}">
                  <a16:creationId xmlns:a16="http://schemas.microsoft.com/office/drawing/2014/main" id="{4DC592DE-3F29-4740-3051-F54077CBBA45}"/>
                </a:ext>
              </a:extLst>
            </p:cNvPr>
            <p:cNvSpPr>
              <a:spLocks/>
            </p:cNvSpPr>
            <p:nvPr/>
          </p:nvSpPr>
          <p:spPr bwMode="auto">
            <a:xfrm rot="497474">
              <a:off x="8692198" y="3666948"/>
              <a:ext cx="54027" cy="118480"/>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4" name="Freeform 342">
              <a:extLst>
                <a:ext uri="{FF2B5EF4-FFF2-40B4-BE49-F238E27FC236}">
                  <a16:creationId xmlns:a16="http://schemas.microsoft.com/office/drawing/2014/main" id="{82846AA8-883B-DCCD-EA43-02BC8D8DF176}"/>
                </a:ext>
              </a:extLst>
            </p:cNvPr>
            <p:cNvSpPr>
              <a:spLocks/>
            </p:cNvSpPr>
            <p:nvPr/>
          </p:nvSpPr>
          <p:spPr bwMode="auto">
            <a:xfrm rot="21317764">
              <a:off x="8781724" y="3492913"/>
              <a:ext cx="206295" cy="198775"/>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45" name="Freeform 343">
              <a:extLst>
                <a:ext uri="{FF2B5EF4-FFF2-40B4-BE49-F238E27FC236}">
                  <a16:creationId xmlns:a16="http://schemas.microsoft.com/office/drawing/2014/main" id="{92AEB384-9131-26B6-0F88-A0AAC85D33A3}"/>
                </a:ext>
              </a:extLst>
            </p:cNvPr>
            <p:cNvSpPr>
              <a:spLocks/>
            </p:cNvSpPr>
            <p:nvPr/>
          </p:nvSpPr>
          <p:spPr bwMode="auto">
            <a:xfrm>
              <a:off x="8955337" y="3592711"/>
              <a:ext cx="210593" cy="213816"/>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6" name="Freeform 257">
              <a:extLst>
                <a:ext uri="{FF2B5EF4-FFF2-40B4-BE49-F238E27FC236}">
                  <a16:creationId xmlns:a16="http://schemas.microsoft.com/office/drawing/2014/main" id="{6C3DCF5C-41B4-A64D-3773-F06CDFCFFDA4}"/>
                </a:ext>
              </a:extLst>
            </p:cNvPr>
            <p:cNvSpPr>
              <a:spLocks/>
            </p:cNvSpPr>
            <p:nvPr/>
          </p:nvSpPr>
          <p:spPr bwMode="auto">
            <a:xfrm>
              <a:off x="8694525" y="3368149"/>
              <a:ext cx="74137" cy="110669"/>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7" name="Freeform 258">
              <a:extLst>
                <a:ext uri="{FF2B5EF4-FFF2-40B4-BE49-F238E27FC236}">
                  <a16:creationId xmlns:a16="http://schemas.microsoft.com/office/drawing/2014/main" id="{E5868BB8-9FB5-8DC1-70D5-162DD9EF369B}"/>
                </a:ext>
              </a:extLst>
            </p:cNvPr>
            <p:cNvSpPr>
              <a:spLocks/>
            </p:cNvSpPr>
            <p:nvPr/>
          </p:nvSpPr>
          <p:spPr bwMode="auto">
            <a:xfrm>
              <a:off x="9717216" y="2411348"/>
              <a:ext cx="295475" cy="377133"/>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8" name="Freeform 259">
              <a:extLst>
                <a:ext uri="{FF2B5EF4-FFF2-40B4-BE49-F238E27FC236}">
                  <a16:creationId xmlns:a16="http://schemas.microsoft.com/office/drawing/2014/main" id="{C0B9A7C3-64E5-7F42-2332-88D1A5061394}"/>
                </a:ext>
              </a:extLst>
            </p:cNvPr>
            <p:cNvSpPr>
              <a:spLocks/>
            </p:cNvSpPr>
            <p:nvPr/>
          </p:nvSpPr>
          <p:spPr bwMode="auto">
            <a:xfrm>
              <a:off x="9580456" y="4676838"/>
              <a:ext cx="112818" cy="234231"/>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9" name="Freeform 279">
              <a:extLst>
                <a:ext uri="{FF2B5EF4-FFF2-40B4-BE49-F238E27FC236}">
                  <a16:creationId xmlns:a16="http://schemas.microsoft.com/office/drawing/2014/main" id="{FFBDFAE6-A530-E4A0-6690-99AA47E75CAA}"/>
                </a:ext>
              </a:extLst>
            </p:cNvPr>
            <p:cNvSpPr>
              <a:spLocks/>
            </p:cNvSpPr>
            <p:nvPr/>
          </p:nvSpPr>
          <p:spPr bwMode="auto">
            <a:xfrm>
              <a:off x="9056461" y="3796143"/>
              <a:ext cx="52648" cy="31159"/>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0" name="Freeform 280">
              <a:extLst>
                <a:ext uri="{FF2B5EF4-FFF2-40B4-BE49-F238E27FC236}">
                  <a16:creationId xmlns:a16="http://schemas.microsoft.com/office/drawing/2014/main" id="{A88BB917-5061-7C64-0BDE-B517C893B466}"/>
                </a:ext>
              </a:extLst>
            </p:cNvPr>
            <p:cNvSpPr>
              <a:spLocks/>
            </p:cNvSpPr>
            <p:nvPr/>
          </p:nvSpPr>
          <p:spPr bwMode="auto">
            <a:xfrm>
              <a:off x="8997366" y="3735973"/>
              <a:ext cx="21489" cy="41903"/>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1" name="Freeform 281">
              <a:extLst>
                <a:ext uri="{FF2B5EF4-FFF2-40B4-BE49-F238E27FC236}">
                  <a16:creationId xmlns:a16="http://schemas.microsoft.com/office/drawing/2014/main" id="{059DC0EF-0C66-51C2-3204-A6271F1B70A3}"/>
                </a:ext>
              </a:extLst>
            </p:cNvPr>
            <p:cNvSpPr>
              <a:spLocks/>
            </p:cNvSpPr>
            <p:nvPr/>
          </p:nvSpPr>
          <p:spPr bwMode="auto">
            <a:xfrm>
              <a:off x="8991994" y="3692995"/>
              <a:ext cx="26861" cy="3223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2" name="Freeform 301">
              <a:extLst>
                <a:ext uri="{FF2B5EF4-FFF2-40B4-BE49-F238E27FC236}">
                  <a16:creationId xmlns:a16="http://schemas.microsoft.com/office/drawing/2014/main" id="{DBE5BDAE-CD6E-C929-F748-7EBF35357353}"/>
                </a:ext>
              </a:extLst>
            </p:cNvPr>
            <p:cNvSpPr>
              <a:spLocks/>
            </p:cNvSpPr>
            <p:nvPr/>
          </p:nvSpPr>
          <p:spPr bwMode="auto">
            <a:xfrm>
              <a:off x="9236775" y="3340563"/>
              <a:ext cx="159129" cy="142903"/>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3" name="Freeform 303">
              <a:extLst>
                <a:ext uri="{FF2B5EF4-FFF2-40B4-BE49-F238E27FC236}">
                  <a16:creationId xmlns:a16="http://schemas.microsoft.com/office/drawing/2014/main" id="{A7DA9946-29D8-F5CA-497C-FDE0CDD20E08}"/>
                </a:ext>
              </a:extLst>
            </p:cNvPr>
            <p:cNvSpPr>
              <a:spLocks/>
            </p:cNvSpPr>
            <p:nvPr/>
          </p:nvSpPr>
          <p:spPr bwMode="auto">
            <a:xfrm>
              <a:off x="8610585" y="4244888"/>
              <a:ext cx="127860" cy="95627"/>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4" name="Freeform 304">
              <a:extLst>
                <a:ext uri="{FF2B5EF4-FFF2-40B4-BE49-F238E27FC236}">
                  <a16:creationId xmlns:a16="http://schemas.microsoft.com/office/drawing/2014/main" id="{65C794F2-737B-5521-6705-C925D7000F3D}"/>
                </a:ext>
              </a:extLst>
            </p:cNvPr>
            <p:cNvSpPr>
              <a:spLocks/>
            </p:cNvSpPr>
            <p:nvPr/>
          </p:nvSpPr>
          <p:spPr bwMode="auto">
            <a:xfrm>
              <a:off x="8579425" y="4176123"/>
              <a:ext cx="99925" cy="75212"/>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5" name="Freeform 305">
              <a:extLst>
                <a:ext uri="{FF2B5EF4-FFF2-40B4-BE49-F238E27FC236}">
                  <a16:creationId xmlns:a16="http://schemas.microsoft.com/office/drawing/2014/main" id="{4E46C6AB-CF0E-8F83-2EB1-F2D7B004F6CC}"/>
                </a:ext>
              </a:extLst>
            </p:cNvPr>
            <p:cNvSpPr>
              <a:spLocks/>
            </p:cNvSpPr>
            <p:nvPr/>
          </p:nvSpPr>
          <p:spPr bwMode="auto">
            <a:xfrm>
              <a:off x="8586352" y="3992761"/>
              <a:ext cx="201998" cy="215965"/>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6" name="Freeform 307">
              <a:extLst>
                <a:ext uri="{FF2B5EF4-FFF2-40B4-BE49-F238E27FC236}">
                  <a16:creationId xmlns:a16="http://schemas.microsoft.com/office/drawing/2014/main" id="{DD40F413-3FAD-125C-071E-507344915B30}"/>
                </a:ext>
              </a:extLst>
            </p:cNvPr>
            <p:cNvSpPr>
              <a:spLocks/>
            </p:cNvSpPr>
            <p:nvPr/>
          </p:nvSpPr>
          <p:spPr bwMode="auto">
            <a:xfrm>
              <a:off x="9007539" y="3878207"/>
              <a:ext cx="277209" cy="26324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bg2"/>
            </a:solidFill>
            <a:ln w="6350">
              <a:solidFill>
                <a:schemeClr val="bg2">
                  <a:lumMod val="75000"/>
                </a:schemeClr>
              </a:solidFill>
              <a:round/>
              <a:headEnd/>
              <a:tailEnd/>
            </a:ln>
          </p:spPr>
          <p:txBody>
            <a:bodyPr/>
            <a:lstStyle/>
            <a:p>
              <a:endParaRPr lang="en-GB" dirty="0"/>
            </a:p>
          </p:txBody>
        </p:sp>
        <p:sp>
          <p:nvSpPr>
            <p:cNvPr id="457" name="Freeform 308">
              <a:extLst>
                <a:ext uri="{FF2B5EF4-FFF2-40B4-BE49-F238E27FC236}">
                  <a16:creationId xmlns:a16="http://schemas.microsoft.com/office/drawing/2014/main" id="{907C8E1F-305C-163F-A90F-1295E8128353}"/>
                </a:ext>
              </a:extLst>
            </p:cNvPr>
            <p:cNvSpPr>
              <a:spLocks/>
            </p:cNvSpPr>
            <p:nvPr/>
          </p:nvSpPr>
          <p:spPr bwMode="auto">
            <a:xfrm>
              <a:off x="8993570" y="3791838"/>
              <a:ext cx="69840" cy="131084"/>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8" name="Freeform 309">
              <a:extLst>
                <a:ext uri="{FF2B5EF4-FFF2-40B4-BE49-F238E27FC236}">
                  <a16:creationId xmlns:a16="http://schemas.microsoft.com/office/drawing/2014/main" id="{8B0A086F-406C-FC01-2E4E-92285943978E}"/>
                </a:ext>
              </a:extLst>
            </p:cNvPr>
            <p:cNvSpPr>
              <a:spLocks/>
            </p:cNvSpPr>
            <p:nvPr/>
          </p:nvSpPr>
          <p:spPr bwMode="auto">
            <a:xfrm>
              <a:off x="8650820" y="3822998"/>
              <a:ext cx="200923" cy="153647"/>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9" name="Freeform 310">
              <a:extLst>
                <a:ext uri="{FF2B5EF4-FFF2-40B4-BE49-F238E27FC236}">
                  <a16:creationId xmlns:a16="http://schemas.microsoft.com/office/drawing/2014/main" id="{E3AB25F0-ABB1-6B0E-908F-66B3B4899F72}"/>
                </a:ext>
              </a:extLst>
            </p:cNvPr>
            <p:cNvSpPr>
              <a:spLocks/>
            </p:cNvSpPr>
            <p:nvPr/>
          </p:nvSpPr>
          <p:spPr bwMode="auto">
            <a:xfrm>
              <a:off x="8590650" y="3976644"/>
              <a:ext cx="138604" cy="12033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60" name="Freeform 311">
              <a:extLst>
                <a:ext uri="{FF2B5EF4-FFF2-40B4-BE49-F238E27FC236}">
                  <a16:creationId xmlns:a16="http://schemas.microsoft.com/office/drawing/2014/main" id="{BE7980AC-EAA8-81D3-3071-079AA204C3F1}"/>
                </a:ext>
              </a:extLst>
            </p:cNvPr>
            <p:cNvSpPr>
              <a:spLocks/>
            </p:cNvSpPr>
            <p:nvPr/>
          </p:nvSpPr>
          <p:spPr bwMode="auto">
            <a:xfrm>
              <a:off x="8595542" y="4244888"/>
              <a:ext cx="41903" cy="32234"/>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1" name="Freeform 313">
              <a:extLst>
                <a:ext uri="{FF2B5EF4-FFF2-40B4-BE49-F238E27FC236}">
                  <a16:creationId xmlns:a16="http://schemas.microsoft.com/office/drawing/2014/main" id="{CBE9392A-64CD-1BA6-2281-47264E594E5E}"/>
                </a:ext>
              </a:extLst>
            </p:cNvPr>
            <p:cNvSpPr>
              <a:spLocks/>
            </p:cNvSpPr>
            <p:nvPr/>
          </p:nvSpPr>
          <p:spPr bwMode="auto">
            <a:xfrm>
              <a:off x="8727700" y="4282494"/>
              <a:ext cx="100999" cy="99924"/>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2" name="Freeform 314">
              <a:extLst>
                <a:ext uri="{FF2B5EF4-FFF2-40B4-BE49-F238E27FC236}">
                  <a16:creationId xmlns:a16="http://schemas.microsoft.com/office/drawing/2014/main" id="{D034F903-DE9D-32D4-C656-2BE117C26071}"/>
                </a:ext>
              </a:extLst>
            </p:cNvPr>
            <p:cNvSpPr>
              <a:spLocks/>
            </p:cNvSpPr>
            <p:nvPr/>
          </p:nvSpPr>
          <p:spPr bwMode="auto">
            <a:xfrm>
              <a:off x="8676126" y="4320100"/>
              <a:ext cx="71989" cy="62318"/>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63" name="Freeform 315">
              <a:extLst>
                <a:ext uri="{FF2B5EF4-FFF2-40B4-BE49-F238E27FC236}">
                  <a16:creationId xmlns:a16="http://schemas.microsoft.com/office/drawing/2014/main" id="{6C384BE4-6B42-D8AE-AED0-B09E14B26544}"/>
                </a:ext>
              </a:extLst>
            </p:cNvPr>
            <p:cNvSpPr>
              <a:spLocks/>
            </p:cNvSpPr>
            <p:nvPr/>
          </p:nvSpPr>
          <p:spPr bwMode="auto">
            <a:xfrm>
              <a:off x="8642818" y="4298611"/>
              <a:ext cx="53723" cy="47276"/>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64" name="Freeform 318">
              <a:extLst>
                <a:ext uri="{FF2B5EF4-FFF2-40B4-BE49-F238E27FC236}">
                  <a16:creationId xmlns:a16="http://schemas.microsoft.com/office/drawing/2014/main" id="{691D1435-F9B0-B8ED-7ED2-C9ADADC4E64B}"/>
                </a:ext>
              </a:extLst>
            </p:cNvPr>
            <p:cNvSpPr>
              <a:spLocks/>
            </p:cNvSpPr>
            <p:nvPr/>
          </p:nvSpPr>
          <p:spPr bwMode="auto">
            <a:xfrm>
              <a:off x="8722808" y="3791838"/>
              <a:ext cx="347049" cy="34167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2"/>
            </a:solidFill>
            <a:ln w="6350">
              <a:solidFill>
                <a:schemeClr val="bg2">
                  <a:lumMod val="75000"/>
                </a:schemeClr>
              </a:solidFill>
              <a:round/>
              <a:headEnd/>
              <a:tailEnd/>
            </a:ln>
          </p:spPr>
          <p:txBody>
            <a:bodyPr/>
            <a:lstStyle/>
            <a:p>
              <a:endParaRPr lang="en-GB"/>
            </a:p>
          </p:txBody>
        </p:sp>
        <p:sp>
          <p:nvSpPr>
            <p:cNvPr id="465" name="Freeform 334">
              <a:extLst>
                <a:ext uri="{FF2B5EF4-FFF2-40B4-BE49-F238E27FC236}">
                  <a16:creationId xmlns:a16="http://schemas.microsoft.com/office/drawing/2014/main" id="{1F1AB489-5CC4-E75F-85AC-4B9B5A6FCE5F}"/>
                </a:ext>
              </a:extLst>
            </p:cNvPr>
            <p:cNvSpPr>
              <a:spLocks/>
            </p:cNvSpPr>
            <p:nvPr/>
          </p:nvSpPr>
          <p:spPr bwMode="auto">
            <a:xfrm>
              <a:off x="9204667" y="2814617"/>
              <a:ext cx="180508" cy="396474"/>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66" name="Freeform 347">
              <a:extLst>
                <a:ext uri="{FF2B5EF4-FFF2-40B4-BE49-F238E27FC236}">
                  <a16:creationId xmlns:a16="http://schemas.microsoft.com/office/drawing/2014/main" id="{EF444F67-34A2-0E37-FDB3-166FC9275012}"/>
                </a:ext>
              </a:extLst>
            </p:cNvPr>
            <p:cNvSpPr>
              <a:spLocks/>
            </p:cNvSpPr>
            <p:nvPr/>
          </p:nvSpPr>
          <p:spPr bwMode="auto">
            <a:xfrm>
              <a:off x="8936053" y="2755522"/>
              <a:ext cx="439453" cy="518961"/>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7" name="Freeform 348">
              <a:extLst>
                <a:ext uri="{FF2B5EF4-FFF2-40B4-BE49-F238E27FC236}">
                  <a16:creationId xmlns:a16="http://schemas.microsoft.com/office/drawing/2014/main" id="{3FB71A6E-B5AC-88F2-F67D-9471C41E5DD5}"/>
                </a:ext>
              </a:extLst>
            </p:cNvPr>
            <p:cNvSpPr>
              <a:spLocks/>
            </p:cNvSpPr>
            <p:nvPr/>
          </p:nvSpPr>
          <p:spPr bwMode="auto">
            <a:xfrm>
              <a:off x="9041350" y="2856521"/>
              <a:ext cx="217040" cy="496398"/>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8" name="Freeform 360">
              <a:extLst>
                <a:ext uri="{FF2B5EF4-FFF2-40B4-BE49-F238E27FC236}">
                  <a16:creationId xmlns:a16="http://schemas.microsoft.com/office/drawing/2014/main" id="{6DA9F389-3144-97D2-49E7-FA81BCB93F02}"/>
                </a:ext>
              </a:extLst>
            </p:cNvPr>
            <p:cNvSpPr>
              <a:spLocks/>
            </p:cNvSpPr>
            <p:nvPr/>
          </p:nvSpPr>
          <p:spPr bwMode="auto">
            <a:xfrm>
              <a:off x="9085439" y="3384660"/>
              <a:ext cx="164391" cy="147200"/>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69" name="Freeform 365">
              <a:extLst>
                <a:ext uri="{FF2B5EF4-FFF2-40B4-BE49-F238E27FC236}">
                  <a16:creationId xmlns:a16="http://schemas.microsoft.com/office/drawing/2014/main" id="{85E39EA7-0EFC-7B0E-BDD5-F33ACF7B0801}"/>
                </a:ext>
              </a:extLst>
            </p:cNvPr>
            <p:cNvSpPr>
              <a:spLocks/>
            </p:cNvSpPr>
            <p:nvPr/>
          </p:nvSpPr>
          <p:spPr bwMode="auto">
            <a:xfrm>
              <a:off x="8872157" y="4055080"/>
              <a:ext cx="266465" cy="196625"/>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2"/>
            </a:solidFill>
            <a:ln w="6350">
              <a:solidFill>
                <a:schemeClr val="bg2">
                  <a:lumMod val="75000"/>
                </a:schemeClr>
              </a:solidFill>
              <a:round/>
              <a:headEnd/>
              <a:tailEnd/>
            </a:ln>
          </p:spPr>
          <p:txBody>
            <a:bodyPr/>
            <a:lstStyle/>
            <a:p>
              <a:endParaRPr lang="en-GB"/>
            </a:p>
          </p:txBody>
        </p:sp>
        <p:sp>
          <p:nvSpPr>
            <p:cNvPr id="470" name="Freeform 366">
              <a:extLst>
                <a:ext uri="{FF2B5EF4-FFF2-40B4-BE49-F238E27FC236}">
                  <a16:creationId xmlns:a16="http://schemas.microsoft.com/office/drawing/2014/main" id="{015D9ACD-4950-E2CD-579B-DD00B70E93DD}"/>
                </a:ext>
              </a:extLst>
            </p:cNvPr>
            <p:cNvSpPr>
              <a:spLocks/>
            </p:cNvSpPr>
            <p:nvPr/>
          </p:nvSpPr>
          <p:spPr bwMode="auto">
            <a:xfrm>
              <a:off x="8665862" y="4028218"/>
              <a:ext cx="276135" cy="260018"/>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1" name="Freeform 367">
              <a:extLst>
                <a:ext uri="{FF2B5EF4-FFF2-40B4-BE49-F238E27FC236}">
                  <a16:creationId xmlns:a16="http://schemas.microsoft.com/office/drawing/2014/main" id="{4BE7CCE6-AADB-1386-83C9-570744B1DFAE}"/>
                </a:ext>
              </a:extLst>
            </p:cNvPr>
            <p:cNvSpPr>
              <a:spLocks/>
            </p:cNvSpPr>
            <p:nvPr/>
          </p:nvSpPr>
          <p:spPr bwMode="auto">
            <a:xfrm>
              <a:off x="9536977" y="4261560"/>
              <a:ext cx="175052" cy="236557"/>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2" name="Freeform 373">
              <a:extLst>
                <a:ext uri="{FF2B5EF4-FFF2-40B4-BE49-F238E27FC236}">
                  <a16:creationId xmlns:a16="http://schemas.microsoft.com/office/drawing/2014/main" id="{F6837DF7-E429-3412-2AB2-7778247171A2}"/>
                </a:ext>
              </a:extLst>
            </p:cNvPr>
            <p:cNvSpPr>
              <a:spLocks/>
            </p:cNvSpPr>
            <p:nvPr/>
          </p:nvSpPr>
          <p:spPr bwMode="auto">
            <a:xfrm>
              <a:off x="9187670" y="4769878"/>
              <a:ext cx="152681" cy="163393"/>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3" name="Freeform 376">
              <a:extLst>
                <a:ext uri="{FF2B5EF4-FFF2-40B4-BE49-F238E27FC236}">
                  <a16:creationId xmlns:a16="http://schemas.microsoft.com/office/drawing/2014/main" id="{871C72FC-FBB5-EDE6-3EC7-438312F3440A}"/>
                </a:ext>
              </a:extLst>
            </p:cNvPr>
            <p:cNvSpPr>
              <a:spLocks/>
            </p:cNvSpPr>
            <p:nvPr/>
          </p:nvSpPr>
          <p:spPr bwMode="auto">
            <a:xfrm>
              <a:off x="9054781" y="4570106"/>
              <a:ext cx="201998" cy="201998"/>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4" name="Freeform 382">
              <a:extLst>
                <a:ext uri="{FF2B5EF4-FFF2-40B4-BE49-F238E27FC236}">
                  <a16:creationId xmlns:a16="http://schemas.microsoft.com/office/drawing/2014/main" id="{9201D9B2-4414-62A6-0242-01348AC7A008}"/>
                </a:ext>
              </a:extLst>
            </p:cNvPr>
            <p:cNvSpPr>
              <a:spLocks/>
            </p:cNvSpPr>
            <p:nvPr/>
          </p:nvSpPr>
          <p:spPr bwMode="auto">
            <a:xfrm>
              <a:off x="8786795" y="4202984"/>
              <a:ext cx="126786" cy="9562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5" name="Freeform 383">
              <a:extLst>
                <a:ext uri="{FF2B5EF4-FFF2-40B4-BE49-F238E27FC236}">
                  <a16:creationId xmlns:a16="http://schemas.microsoft.com/office/drawing/2014/main" id="{79FDC87E-CB65-494C-E067-CE68CEF4CF9E}"/>
                </a:ext>
              </a:extLst>
            </p:cNvPr>
            <p:cNvSpPr>
              <a:spLocks/>
            </p:cNvSpPr>
            <p:nvPr/>
          </p:nvSpPr>
          <p:spPr bwMode="auto">
            <a:xfrm>
              <a:off x="8786795" y="4202984"/>
              <a:ext cx="126786" cy="9562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2"/>
            </a:solidFill>
            <a:ln w="6350">
              <a:solidFill>
                <a:schemeClr val="bg2">
                  <a:lumMod val="75000"/>
                </a:schemeClr>
              </a:solidFill>
              <a:round/>
              <a:headEnd/>
              <a:tailEnd/>
            </a:ln>
          </p:spPr>
          <p:txBody>
            <a:bodyPr/>
            <a:lstStyle/>
            <a:p>
              <a:endParaRPr lang="en-GB"/>
            </a:p>
          </p:txBody>
        </p:sp>
        <p:sp>
          <p:nvSpPr>
            <p:cNvPr id="476" name="Freeform 384">
              <a:extLst>
                <a:ext uri="{FF2B5EF4-FFF2-40B4-BE49-F238E27FC236}">
                  <a16:creationId xmlns:a16="http://schemas.microsoft.com/office/drawing/2014/main" id="{49301BF3-D342-680D-313C-A38894B95121}"/>
                </a:ext>
              </a:extLst>
            </p:cNvPr>
            <p:cNvSpPr>
              <a:spLocks/>
            </p:cNvSpPr>
            <p:nvPr/>
          </p:nvSpPr>
          <p:spPr bwMode="auto">
            <a:xfrm>
              <a:off x="8870603" y="4272824"/>
              <a:ext cx="16116" cy="4298"/>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7" name="Freeform 385">
              <a:extLst>
                <a:ext uri="{FF2B5EF4-FFF2-40B4-BE49-F238E27FC236}">
                  <a16:creationId xmlns:a16="http://schemas.microsoft.com/office/drawing/2014/main" id="{9FC56AD6-D70D-24A8-5E51-E55D3FA85025}"/>
                </a:ext>
              </a:extLst>
            </p:cNvPr>
            <p:cNvSpPr>
              <a:spLocks/>
            </p:cNvSpPr>
            <p:nvPr/>
          </p:nvSpPr>
          <p:spPr bwMode="auto">
            <a:xfrm>
              <a:off x="8870603" y="4272824"/>
              <a:ext cx="16116" cy="4298"/>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2"/>
            </a:solidFill>
            <a:ln w="6350">
              <a:solidFill>
                <a:schemeClr val="bg2">
                  <a:lumMod val="75000"/>
                </a:schemeClr>
              </a:solidFill>
              <a:round/>
              <a:headEnd/>
              <a:tailEnd/>
            </a:ln>
          </p:spPr>
          <p:txBody>
            <a:bodyPr/>
            <a:lstStyle/>
            <a:p>
              <a:endParaRPr lang="en-GB"/>
            </a:p>
          </p:txBody>
        </p:sp>
        <p:sp>
          <p:nvSpPr>
            <p:cNvPr id="478" name="Freeform 386">
              <a:extLst>
                <a:ext uri="{FF2B5EF4-FFF2-40B4-BE49-F238E27FC236}">
                  <a16:creationId xmlns:a16="http://schemas.microsoft.com/office/drawing/2014/main" id="{7BC1C590-0EBC-5409-3975-9DE3F1B2D154}"/>
                </a:ext>
              </a:extLst>
            </p:cNvPr>
            <p:cNvSpPr>
              <a:spLocks/>
            </p:cNvSpPr>
            <p:nvPr/>
          </p:nvSpPr>
          <p:spPr bwMode="auto">
            <a:xfrm>
              <a:off x="8817954" y="4277121"/>
              <a:ext cx="68765" cy="89180"/>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9" name="Freeform 387">
              <a:extLst>
                <a:ext uri="{FF2B5EF4-FFF2-40B4-BE49-F238E27FC236}">
                  <a16:creationId xmlns:a16="http://schemas.microsoft.com/office/drawing/2014/main" id="{4BDF0D88-8620-101F-5037-2EE0AAB1FA0C}"/>
                </a:ext>
              </a:extLst>
            </p:cNvPr>
            <p:cNvSpPr>
              <a:spLocks/>
            </p:cNvSpPr>
            <p:nvPr/>
          </p:nvSpPr>
          <p:spPr bwMode="auto">
            <a:xfrm>
              <a:off x="8921582" y="4208727"/>
              <a:ext cx="200923" cy="18050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0" name="Freeform 393">
              <a:extLst>
                <a:ext uri="{FF2B5EF4-FFF2-40B4-BE49-F238E27FC236}">
                  <a16:creationId xmlns:a16="http://schemas.microsoft.com/office/drawing/2014/main" id="{46F75FBF-727A-DEFE-8CB3-38D4A25B1636}"/>
                </a:ext>
              </a:extLst>
            </p:cNvPr>
            <p:cNvSpPr>
              <a:spLocks/>
            </p:cNvSpPr>
            <p:nvPr/>
          </p:nvSpPr>
          <p:spPr bwMode="auto">
            <a:xfrm>
              <a:off x="8886719" y="4244888"/>
              <a:ext cx="42978" cy="106371"/>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1" name="Freeform 394">
              <a:extLst>
                <a:ext uri="{FF2B5EF4-FFF2-40B4-BE49-F238E27FC236}">
                  <a16:creationId xmlns:a16="http://schemas.microsoft.com/office/drawing/2014/main" id="{06084499-B05B-5716-5F86-64512A33FE93}"/>
                </a:ext>
              </a:extLst>
            </p:cNvPr>
            <p:cNvSpPr>
              <a:spLocks/>
            </p:cNvSpPr>
            <p:nvPr/>
          </p:nvSpPr>
          <p:spPr bwMode="auto">
            <a:xfrm>
              <a:off x="8870603" y="4272824"/>
              <a:ext cx="37606" cy="83807"/>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2" name="Freeform 395">
              <a:extLst>
                <a:ext uri="{FF2B5EF4-FFF2-40B4-BE49-F238E27FC236}">
                  <a16:creationId xmlns:a16="http://schemas.microsoft.com/office/drawing/2014/main" id="{530F4B7E-4884-D6C0-6E26-B0712257BF29}"/>
                </a:ext>
              </a:extLst>
            </p:cNvPr>
            <p:cNvSpPr>
              <a:spLocks/>
            </p:cNvSpPr>
            <p:nvPr/>
          </p:nvSpPr>
          <p:spPr bwMode="auto">
            <a:xfrm>
              <a:off x="9054815" y="4757419"/>
              <a:ext cx="217040" cy="22026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2"/>
            </a:solidFill>
            <a:ln w="6350">
              <a:solidFill>
                <a:schemeClr val="bg2">
                  <a:lumMod val="75000"/>
                </a:schemeClr>
              </a:solidFill>
              <a:round/>
              <a:headEnd/>
              <a:tailEnd/>
            </a:ln>
          </p:spPr>
          <p:txBody>
            <a:bodyPr/>
            <a:lstStyle/>
            <a:p>
              <a:endParaRPr lang="en-GB"/>
            </a:p>
          </p:txBody>
        </p:sp>
        <p:grpSp>
          <p:nvGrpSpPr>
            <p:cNvPr id="483" name="Group 453">
              <a:extLst>
                <a:ext uri="{FF2B5EF4-FFF2-40B4-BE49-F238E27FC236}">
                  <a16:creationId xmlns:a16="http://schemas.microsoft.com/office/drawing/2014/main" id="{9F479FC1-A35E-D9A1-BED4-6757353EFD5A}"/>
                </a:ext>
              </a:extLst>
            </p:cNvPr>
            <p:cNvGrpSpPr>
              <a:grpSpLocks/>
            </p:cNvGrpSpPr>
            <p:nvPr/>
          </p:nvGrpSpPr>
          <p:grpSpPr bwMode="auto">
            <a:xfrm>
              <a:off x="8721386" y="3267151"/>
              <a:ext cx="169764" cy="249274"/>
              <a:chOff x="2201" y="1250"/>
              <a:chExt cx="133" cy="193"/>
            </a:xfrm>
            <a:solidFill>
              <a:schemeClr val="bg2"/>
            </a:solidFill>
          </p:grpSpPr>
          <p:sp>
            <p:nvSpPr>
              <p:cNvPr id="662" name="Freeform 454">
                <a:extLst>
                  <a:ext uri="{FF2B5EF4-FFF2-40B4-BE49-F238E27FC236}">
                    <a16:creationId xmlns:a16="http://schemas.microsoft.com/office/drawing/2014/main" id="{B6B2A9DA-9DB0-D59C-9B57-9B38D85AC0A9}"/>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663" name="Freeform 455">
                <a:extLst>
                  <a:ext uri="{FF2B5EF4-FFF2-40B4-BE49-F238E27FC236}">
                    <a16:creationId xmlns:a16="http://schemas.microsoft.com/office/drawing/2014/main" id="{D00CAB99-66A5-6FC1-4F38-A27201C77302}"/>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484" name="Freeform 297">
              <a:extLst>
                <a:ext uri="{FF2B5EF4-FFF2-40B4-BE49-F238E27FC236}">
                  <a16:creationId xmlns:a16="http://schemas.microsoft.com/office/drawing/2014/main" id="{475F0701-C066-652D-47DE-A62DB37C9964}"/>
                </a:ext>
              </a:extLst>
            </p:cNvPr>
            <p:cNvSpPr>
              <a:spLocks/>
            </p:cNvSpPr>
            <p:nvPr/>
          </p:nvSpPr>
          <p:spPr bwMode="auto">
            <a:xfrm>
              <a:off x="9860704" y="3779797"/>
              <a:ext cx="244442" cy="185881"/>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5" name="Freeform 277">
              <a:extLst>
                <a:ext uri="{FF2B5EF4-FFF2-40B4-BE49-F238E27FC236}">
                  <a16:creationId xmlns:a16="http://schemas.microsoft.com/office/drawing/2014/main" id="{FB910426-97D7-B42F-3B65-FD2731E2D68A}"/>
                </a:ext>
              </a:extLst>
            </p:cNvPr>
            <p:cNvSpPr>
              <a:spLocks/>
            </p:cNvSpPr>
            <p:nvPr/>
          </p:nvSpPr>
          <p:spPr bwMode="auto">
            <a:xfrm>
              <a:off x="7430471" y="4079439"/>
              <a:ext cx="186955" cy="52648"/>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6" name="Freeform 278">
              <a:extLst>
                <a:ext uri="{FF2B5EF4-FFF2-40B4-BE49-F238E27FC236}">
                  <a16:creationId xmlns:a16="http://schemas.microsoft.com/office/drawing/2014/main" id="{7CA47746-8FDD-B675-4D9C-0E99CD9C96D1}"/>
                </a:ext>
              </a:extLst>
            </p:cNvPr>
            <p:cNvSpPr>
              <a:spLocks/>
            </p:cNvSpPr>
            <p:nvPr/>
          </p:nvSpPr>
          <p:spPr bwMode="auto">
            <a:xfrm>
              <a:off x="7617427" y="4137460"/>
              <a:ext cx="116041" cy="32234"/>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7" name="Freeform 402">
              <a:extLst>
                <a:ext uri="{FF2B5EF4-FFF2-40B4-BE49-F238E27FC236}">
                  <a16:creationId xmlns:a16="http://schemas.microsoft.com/office/drawing/2014/main" id="{5DAC3ADB-91BF-1345-D457-2BE631645741}"/>
                </a:ext>
              </a:extLst>
            </p:cNvPr>
            <p:cNvSpPr>
              <a:spLocks/>
            </p:cNvSpPr>
            <p:nvPr/>
          </p:nvSpPr>
          <p:spPr bwMode="auto">
            <a:xfrm>
              <a:off x="7473450" y="4312596"/>
              <a:ext cx="95627" cy="40829"/>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8" name="Freeform 445">
              <a:extLst>
                <a:ext uri="{FF2B5EF4-FFF2-40B4-BE49-F238E27FC236}">
                  <a16:creationId xmlns:a16="http://schemas.microsoft.com/office/drawing/2014/main" id="{C6CE370B-00B4-3ECA-41AA-4A7D8FA6DDD7}"/>
                </a:ext>
              </a:extLst>
            </p:cNvPr>
            <p:cNvSpPr>
              <a:spLocks/>
            </p:cNvSpPr>
            <p:nvPr/>
          </p:nvSpPr>
          <p:spPr bwMode="auto">
            <a:xfrm>
              <a:off x="7768925" y="4187959"/>
              <a:ext cx="24712" cy="12893"/>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9" name="Freeform: Shape 25">
              <a:extLst>
                <a:ext uri="{FF2B5EF4-FFF2-40B4-BE49-F238E27FC236}">
                  <a16:creationId xmlns:a16="http://schemas.microsoft.com/office/drawing/2014/main" id="{E52ECA13-3A77-9A4A-79A7-089816E7F718}"/>
                </a:ext>
              </a:extLst>
            </p:cNvPr>
            <p:cNvSpPr/>
            <p:nvPr/>
          </p:nvSpPr>
          <p:spPr bwMode="auto">
            <a:xfrm>
              <a:off x="7305566" y="4172917"/>
              <a:ext cx="64467" cy="78972"/>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0" name="Freeform: Shape 1023">
              <a:extLst>
                <a:ext uri="{FF2B5EF4-FFF2-40B4-BE49-F238E27FC236}">
                  <a16:creationId xmlns:a16="http://schemas.microsoft.com/office/drawing/2014/main" id="{6A4173E2-2AE3-927A-AE64-CC0E3FC4C330}"/>
                </a:ext>
              </a:extLst>
            </p:cNvPr>
            <p:cNvSpPr/>
            <p:nvPr/>
          </p:nvSpPr>
          <p:spPr bwMode="auto">
            <a:xfrm>
              <a:off x="7339412" y="4206762"/>
              <a:ext cx="111206" cy="54798"/>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1" name="Freeform: Shape 1026">
              <a:extLst>
                <a:ext uri="{FF2B5EF4-FFF2-40B4-BE49-F238E27FC236}">
                  <a16:creationId xmlns:a16="http://schemas.microsoft.com/office/drawing/2014/main" id="{0C392ED3-080E-C818-12EA-0EBC5694F84F}"/>
                </a:ext>
              </a:extLst>
            </p:cNvPr>
            <p:cNvSpPr/>
            <p:nvPr/>
          </p:nvSpPr>
          <p:spPr bwMode="auto">
            <a:xfrm>
              <a:off x="7384539" y="4230938"/>
              <a:ext cx="66079" cy="67691"/>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2" name="Freeform: Shape 1027">
              <a:extLst>
                <a:ext uri="{FF2B5EF4-FFF2-40B4-BE49-F238E27FC236}">
                  <a16:creationId xmlns:a16="http://schemas.microsoft.com/office/drawing/2014/main" id="{0211CA64-E99A-4363-E1A7-925B6CD1EBB3}"/>
                </a:ext>
              </a:extLst>
            </p:cNvPr>
            <p:cNvSpPr/>
            <p:nvPr/>
          </p:nvSpPr>
          <p:spPr bwMode="auto">
            <a:xfrm>
              <a:off x="7416772" y="4293794"/>
              <a:ext cx="56409" cy="46739"/>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3" name="Freeform: Shape 1028">
              <a:extLst>
                <a:ext uri="{FF2B5EF4-FFF2-40B4-BE49-F238E27FC236}">
                  <a16:creationId xmlns:a16="http://schemas.microsoft.com/office/drawing/2014/main" id="{CB92DAC9-B1F3-B431-89D4-4482FBE8E95D}"/>
                </a:ext>
              </a:extLst>
            </p:cNvPr>
            <p:cNvSpPr/>
            <p:nvPr/>
          </p:nvSpPr>
          <p:spPr bwMode="auto">
            <a:xfrm>
              <a:off x="7534425" y="4277676"/>
              <a:ext cx="199849" cy="277209"/>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494" name="Freeform: Shape 1029">
              <a:extLst>
                <a:ext uri="{FF2B5EF4-FFF2-40B4-BE49-F238E27FC236}">
                  <a16:creationId xmlns:a16="http://schemas.microsoft.com/office/drawing/2014/main" id="{4AABB905-B217-37F8-6A14-C8BC112E9B0D}"/>
                </a:ext>
              </a:extLst>
            </p:cNvPr>
            <p:cNvSpPr/>
            <p:nvPr/>
          </p:nvSpPr>
          <p:spPr bwMode="auto">
            <a:xfrm>
              <a:off x="7627903" y="4292182"/>
              <a:ext cx="214354" cy="180508"/>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495" name="Freeform: Shape 1030">
              <a:extLst>
                <a:ext uri="{FF2B5EF4-FFF2-40B4-BE49-F238E27FC236}">
                  <a16:creationId xmlns:a16="http://schemas.microsoft.com/office/drawing/2014/main" id="{F6B82D00-9DD4-97CC-3FD8-09620880418D}"/>
                </a:ext>
              </a:extLst>
            </p:cNvPr>
            <p:cNvSpPr/>
            <p:nvPr/>
          </p:nvSpPr>
          <p:spPr bwMode="auto">
            <a:xfrm>
              <a:off x="7502191" y="4456573"/>
              <a:ext cx="93478" cy="116041"/>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496" name="Freeform: Shape 1032">
              <a:extLst>
                <a:ext uri="{FF2B5EF4-FFF2-40B4-BE49-F238E27FC236}">
                  <a16:creationId xmlns:a16="http://schemas.microsoft.com/office/drawing/2014/main" id="{510F3182-6E59-511C-2628-4E1B51E1F173}"/>
                </a:ext>
              </a:extLst>
            </p:cNvPr>
            <p:cNvSpPr/>
            <p:nvPr/>
          </p:nvSpPr>
          <p:spPr bwMode="auto">
            <a:xfrm>
              <a:off x="7618233" y="4392106"/>
              <a:ext cx="646285" cy="673684"/>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7" name="Freeform: Shape 1034">
              <a:extLst>
                <a:ext uri="{FF2B5EF4-FFF2-40B4-BE49-F238E27FC236}">
                  <a16:creationId xmlns:a16="http://schemas.microsoft.com/office/drawing/2014/main" id="{F86F4F5E-499D-3EBE-AE77-F74F05C460C7}"/>
                </a:ext>
              </a:extLst>
            </p:cNvPr>
            <p:cNvSpPr/>
            <p:nvPr/>
          </p:nvSpPr>
          <p:spPr bwMode="auto">
            <a:xfrm>
              <a:off x="7938958" y="4392106"/>
              <a:ext cx="53185" cy="53185"/>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498" name="Freeform: Shape 1035">
              <a:extLst>
                <a:ext uri="{FF2B5EF4-FFF2-40B4-BE49-F238E27FC236}">
                  <a16:creationId xmlns:a16="http://schemas.microsoft.com/office/drawing/2014/main" id="{EA1EA087-020F-BEA2-6382-C1D9C8FD90C0}"/>
                </a:ext>
              </a:extLst>
            </p:cNvPr>
            <p:cNvSpPr/>
            <p:nvPr/>
          </p:nvSpPr>
          <p:spPr bwMode="auto">
            <a:xfrm>
              <a:off x="7880937" y="4388883"/>
              <a:ext cx="74137" cy="61244"/>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499" name="Freeform: Shape 1036">
              <a:extLst>
                <a:ext uri="{FF2B5EF4-FFF2-40B4-BE49-F238E27FC236}">
                  <a16:creationId xmlns:a16="http://schemas.microsoft.com/office/drawing/2014/main" id="{1AD528C7-6F1A-1543-83C0-7F4F61F5E547}"/>
                </a:ext>
              </a:extLst>
            </p:cNvPr>
            <p:cNvSpPr/>
            <p:nvPr/>
          </p:nvSpPr>
          <p:spPr bwMode="auto">
            <a:xfrm>
              <a:off x="7824528" y="4340532"/>
              <a:ext cx="75749" cy="120876"/>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0" name="Freeform: Shape 1038">
              <a:extLst>
                <a:ext uri="{FF2B5EF4-FFF2-40B4-BE49-F238E27FC236}">
                  <a16:creationId xmlns:a16="http://schemas.microsoft.com/office/drawing/2014/main" id="{4366DE17-64DA-FF43-0C7D-79C30A3E9A17}"/>
                </a:ext>
              </a:extLst>
            </p:cNvPr>
            <p:cNvSpPr/>
            <p:nvPr/>
          </p:nvSpPr>
          <p:spPr bwMode="auto">
            <a:xfrm>
              <a:off x="7500580" y="4487196"/>
              <a:ext cx="198237" cy="306219"/>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1" name="Freeform: Shape 1039">
              <a:extLst>
                <a:ext uri="{FF2B5EF4-FFF2-40B4-BE49-F238E27FC236}">
                  <a16:creationId xmlns:a16="http://schemas.microsoft.com/office/drawing/2014/main" id="{E0A64451-439B-00C9-C72D-742A49F6E398}"/>
                </a:ext>
              </a:extLst>
            </p:cNvPr>
            <p:cNvSpPr/>
            <p:nvPr/>
          </p:nvSpPr>
          <p:spPr bwMode="auto">
            <a:xfrm>
              <a:off x="7690758" y="4643529"/>
              <a:ext cx="196626" cy="23208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2" name="Freeform: Shape 1040">
              <a:extLst>
                <a:ext uri="{FF2B5EF4-FFF2-40B4-BE49-F238E27FC236}">
                  <a16:creationId xmlns:a16="http://schemas.microsoft.com/office/drawing/2014/main" id="{4A4EFCCF-CA6B-B3F2-2F32-015B5E288C7D}"/>
                </a:ext>
              </a:extLst>
            </p:cNvPr>
            <p:cNvSpPr/>
            <p:nvPr/>
          </p:nvSpPr>
          <p:spPr bwMode="auto">
            <a:xfrm>
              <a:off x="7606951" y="4783744"/>
              <a:ext cx="120876" cy="74137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03" name="Freeform: Shape 1042">
              <a:extLst>
                <a:ext uri="{FF2B5EF4-FFF2-40B4-BE49-F238E27FC236}">
                  <a16:creationId xmlns:a16="http://schemas.microsoft.com/office/drawing/2014/main" id="{40E9B144-DE8F-888D-7E0D-CE837ADA4BB7}"/>
                </a:ext>
              </a:extLst>
            </p:cNvPr>
            <p:cNvSpPr/>
            <p:nvPr/>
          </p:nvSpPr>
          <p:spPr bwMode="auto">
            <a:xfrm>
              <a:off x="7798741" y="4807921"/>
              <a:ext cx="153110" cy="1482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4" name="Freeform: Shape 1043">
              <a:extLst>
                <a:ext uri="{FF2B5EF4-FFF2-40B4-BE49-F238E27FC236}">
                  <a16:creationId xmlns:a16="http://schemas.microsoft.com/office/drawing/2014/main" id="{B5F9E59F-8C09-6219-2757-095B0BBAAB7C}"/>
                </a:ext>
              </a:extLst>
            </p:cNvPr>
            <p:cNvSpPr/>
            <p:nvPr/>
          </p:nvSpPr>
          <p:spPr bwMode="auto">
            <a:xfrm>
              <a:off x="7882549" y="5007769"/>
              <a:ext cx="74138" cy="91866"/>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505" name="Freeform: Shape 1044">
              <a:extLst>
                <a:ext uri="{FF2B5EF4-FFF2-40B4-BE49-F238E27FC236}">
                  <a16:creationId xmlns:a16="http://schemas.microsoft.com/office/drawing/2014/main" id="{4D6040D5-A69A-E2CA-0920-37740A2E4CC1}"/>
                </a:ext>
              </a:extLst>
            </p:cNvPr>
            <p:cNvSpPr/>
            <p:nvPr/>
          </p:nvSpPr>
          <p:spPr bwMode="auto">
            <a:xfrm>
              <a:off x="7627903" y="4857882"/>
              <a:ext cx="325560" cy="647897"/>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6" name="Freeform: Shape 1045">
              <a:extLst>
                <a:ext uri="{FF2B5EF4-FFF2-40B4-BE49-F238E27FC236}">
                  <a16:creationId xmlns:a16="http://schemas.microsoft.com/office/drawing/2014/main" id="{D82A9C46-D17F-5831-D415-C61E88A10C28}"/>
                </a:ext>
              </a:extLst>
            </p:cNvPr>
            <p:cNvSpPr/>
            <p:nvPr/>
          </p:nvSpPr>
          <p:spPr bwMode="auto">
            <a:xfrm>
              <a:off x="7698817" y="5525119"/>
              <a:ext cx="64467" cy="59632"/>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7" name="Freeform: Shape 1046">
              <a:extLst>
                <a:ext uri="{FF2B5EF4-FFF2-40B4-BE49-F238E27FC236}">
                  <a16:creationId xmlns:a16="http://schemas.microsoft.com/office/drawing/2014/main" id="{958986CC-A213-6E89-08BE-7098CC0576F6}"/>
                </a:ext>
              </a:extLst>
            </p:cNvPr>
            <p:cNvSpPr/>
            <p:nvPr/>
          </p:nvSpPr>
          <p:spPr bwMode="auto">
            <a:xfrm>
              <a:off x="7660137" y="5526731"/>
              <a:ext cx="48350" cy="64467"/>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508" name="Freeform: Shape 1047">
              <a:extLst>
                <a:ext uri="{FF2B5EF4-FFF2-40B4-BE49-F238E27FC236}">
                  <a16:creationId xmlns:a16="http://schemas.microsoft.com/office/drawing/2014/main" id="{5C2419B3-800B-9CB6-9F6E-B542B89301A6}"/>
                </a:ext>
              </a:extLst>
            </p:cNvPr>
            <p:cNvSpPr/>
            <p:nvPr/>
          </p:nvSpPr>
          <p:spPr bwMode="auto">
            <a:xfrm>
              <a:off x="8451472" y="2978661"/>
              <a:ext cx="174062" cy="120876"/>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09" name="Freeform: Shape 1048">
              <a:extLst>
                <a:ext uri="{FF2B5EF4-FFF2-40B4-BE49-F238E27FC236}">
                  <a16:creationId xmlns:a16="http://schemas.microsoft.com/office/drawing/2014/main" id="{A0287495-DFFD-ADFC-CF71-7A5CD0D22BA1}"/>
                </a:ext>
              </a:extLst>
            </p:cNvPr>
            <p:cNvSpPr/>
            <p:nvPr/>
          </p:nvSpPr>
          <p:spPr bwMode="auto">
            <a:xfrm>
              <a:off x="7312013" y="1781180"/>
              <a:ext cx="514126" cy="684965"/>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0" name="Freeform: Shape 1050">
              <a:extLst>
                <a:ext uri="{FF2B5EF4-FFF2-40B4-BE49-F238E27FC236}">
                  <a16:creationId xmlns:a16="http://schemas.microsoft.com/office/drawing/2014/main" id="{6EF90809-2039-F1FF-35B7-FB0DF48D6F2E}"/>
                </a:ext>
              </a:extLst>
            </p:cNvPr>
            <p:cNvSpPr/>
            <p:nvPr/>
          </p:nvSpPr>
          <p:spPr bwMode="auto">
            <a:xfrm>
              <a:off x="7242711" y="2000369"/>
              <a:ext cx="175673" cy="325560"/>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1" name="Freeform: Shape 1051">
              <a:extLst>
                <a:ext uri="{FF2B5EF4-FFF2-40B4-BE49-F238E27FC236}">
                  <a16:creationId xmlns:a16="http://schemas.microsoft.com/office/drawing/2014/main" id="{7FE4554A-C278-34D8-585C-A3A6938758FF}"/>
                </a:ext>
              </a:extLst>
            </p:cNvPr>
            <p:cNvSpPr/>
            <p:nvPr/>
          </p:nvSpPr>
          <p:spPr bwMode="auto">
            <a:xfrm>
              <a:off x="7229817" y="2401678"/>
              <a:ext cx="285268" cy="175674"/>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2" name="Freeform: Shape 1052">
              <a:extLst>
                <a:ext uri="{FF2B5EF4-FFF2-40B4-BE49-F238E27FC236}">
                  <a16:creationId xmlns:a16="http://schemas.microsoft.com/office/drawing/2014/main" id="{C3C55A97-C5B5-BC43-C1F1-9EE2353EAF88}"/>
                </a:ext>
              </a:extLst>
            </p:cNvPr>
            <p:cNvSpPr/>
            <p:nvPr/>
          </p:nvSpPr>
          <p:spPr bwMode="auto">
            <a:xfrm>
              <a:off x="7329741" y="2351716"/>
              <a:ext cx="11282" cy="370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3" name="Freeform: Shape 1053">
              <a:extLst>
                <a:ext uri="{FF2B5EF4-FFF2-40B4-BE49-F238E27FC236}">
                  <a16:creationId xmlns:a16="http://schemas.microsoft.com/office/drawing/2014/main" id="{6D64EE79-D7F6-49B7-4705-500CD4FDC932}"/>
                </a:ext>
              </a:extLst>
            </p:cNvPr>
            <p:cNvSpPr/>
            <p:nvPr/>
          </p:nvSpPr>
          <p:spPr bwMode="auto">
            <a:xfrm>
              <a:off x="7208866" y="2258238"/>
              <a:ext cx="53185" cy="80584"/>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4" name="Freeform: Shape 1054">
              <a:extLst>
                <a:ext uri="{FF2B5EF4-FFF2-40B4-BE49-F238E27FC236}">
                  <a16:creationId xmlns:a16="http://schemas.microsoft.com/office/drawing/2014/main" id="{0AF928A0-C8A9-4F7B-1056-042960FBB0D2}"/>
                </a:ext>
              </a:extLst>
            </p:cNvPr>
            <p:cNvSpPr/>
            <p:nvPr/>
          </p:nvSpPr>
          <p:spPr bwMode="auto">
            <a:xfrm>
              <a:off x="7083154" y="2221170"/>
              <a:ext cx="103148" cy="1112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5" name="Freeform: Shape 202">
              <a:extLst>
                <a:ext uri="{FF2B5EF4-FFF2-40B4-BE49-F238E27FC236}">
                  <a16:creationId xmlns:a16="http://schemas.microsoft.com/office/drawing/2014/main" id="{7310AF40-1ABA-A041-FD3F-9DBDCB2C0C6F}"/>
                </a:ext>
              </a:extLst>
            </p:cNvPr>
            <p:cNvSpPr/>
            <p:nvPr/>
          </p:nvSpPr>
          <p:spPr bwMode="auto">
            <a:xfrm>
              <a:off x="7245934" y="2345269"/>
              <a:ext cx="46739" cy="27398"/>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6" name="Freeform: Shape 203">
              <a:extLst>
                <a:ext uri="{FF2B5EF4-FFF2-40B4-BE49-F238E27FC236}">
                  <a16:creationId xmlns:a16="http://schemas.microsoft.com/office/drawing/2014/main" id="{762F352F-F739-5935-4983-EF0F81B9493D}"/>
                </a:ext>
              </a:extLst>
            </p:cNvPr>
            <p:cNvSpPr/>
            <p:nvPr/>
          </p:nvSpPr>
          <p:spPr bwMode="auto">
            <a:xfrm>
              <a:off x="7234652" y="2498379"/>
              <a:ext cx="51574" cy="69303"/>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7" name="Freeform: Shape 204">
              <a:extLst>
                <a:ext uri="{FF2B5EF4-FFF2-40B4-BE49-F238E27FC236}">
                  <a16:creationId xmlns:a16="http://schemas.microsoft.com/office/drawing/2014/main" id="{C4647BA7-C90C-B336-64CB-FAD559F69928}"/>
                </a:ext>
              </a:extLst>
            </p:cNvPr>
            <p:cNvSpPr/>
            <p:nvPr/>
          </p:nvSpPr>
          <p:spPr bwMode="auto">
            <a:xfrm>
              <a:off x="7141175" y="2619255"/>
              <a:ext cx="93478" cy="132158"/>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518" name="Freeform: Shape 205">
              <a:extLst>
                <a:ext uri="{FF2B5EF4-FFF2-40B4-BE49-F238E27FC236}">
                  <a16:creationId xmlns:a16="http://schemas.microsoft.com/office/drawing/2014/main" id="{F9B70FD2-BB58-9179-4A9A-777986C60F1C}"/>
                </a:ext>
              </a:extLst>
            </p:cNvPr>
            <p:cNvSpPr/>
            <p:nvPr/>
          </p:nvSpPr>
          <p:spPr bwMode="auto">
            <a:xfrm>
              <a:off x="6954219" y="2261462"/>
              <a:ext cx="59632" cy="3545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9" name="Freeform: Shape 206">
              <a:extLst>
                <a:ext uri="{FF2B5EF4-FFF2-40B4-BE49-F238E27FC236}">
                  <a16:creationId xmlns:a16="http://schemas.microsoft.com/office/drawing/2014/main" id="{0D331869-C0FF-3DBE-3A9C-264FC0EDC727}"/>
                </a:ext>
              </a:extLst>
            </p:cNvPr>
            <p:cNvSpPr/>
            <p:nvPr/>
          </p:nvSpPr>
          <p:spPr bwMode="auto">
            <a:xfrm>
              <a:off x="7139563" y="2430688"/>
              <a:ext cx="80584" cy="106371"/>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0" name="Freeform: Shape 207">
              <a:extLst>
                <a:ext uri="{FF2B5EF4-FFF2-40B4-BE49-F238E27FC236}">
                  <a16:creationId xmlns:a16="http://schemas.microsoft.com/office/drawing/2014/main" id="{679C8DD2-6443-8377-6B80-001C013ECBF4}"/>
                </a:ext>
              </a:extLst>
            </p:cNvPr>
            <p:cNvSpPr/>
            <p:nvPr/>
          </p:nvSpPr>
          <p:spPr bwMode="auto">
            <a:xfrm>
              <a:off x="6888140" y="2411348"/>
              <a:ext cx="195013" cy="170838"/>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1" name="Freeform: Shape 208">
              <a:extLst>
                <a:ext uri="{FF2B5EF4-FFF2-40B4-BE49-F238E27FC236}">
                  <a16:creationId xmlns:a16="http://schemas.microsoft.com/office/drawing/2014/main" id="{A9C9998D-AE1D-6F3E-1AEA-3F8C7D9B8FE8}"/>
                </a:ext>
              </a:extLst>
            </p:cNvPr>
            <p:cNvSpPr/>
            <p:nvPr/>
          </p:nvSpPr>
          <p:spPr bwMode="auto">
            <a:xfrm>
              <a:off x="6796275" y="2366221"/>
              <a:ext cx="107982" cy="11443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2" name="Freeform: Shape 209">
              <a:extLst>
                <a:ext uri="{FF2B5EF4-FFF2-40B4-BE49-F238E27FC236}">
                  <a16:creationId xmlns:a16="http://schemas.microsoft.com/office/drawing/2014/main" id="{925B69CD-33B8-2442-F5E5-01B0E2506AAF}"/>
                </a:ext>
              </a:extLst>
            </p:cNvPr>
            <p:cNvSpPr/>
            <p:nvPr/>
          </p:nvSpPr>
          <p:spPr bwMode="auto">
            <a:xfrm>
              <a:off x="6949384" y="2317870"/>
              <a:ext cx="51574" cy="5157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3" name="Freeform: Shape 210">
              <a:extLst>
                <a:ext uri="{FF2B5EF4-FFF2-40B4-BE49-F238E27FC236}">
                  <a16:creationId xmlns:a16="http://schemas.microsoft.com/office/drawing/2014/main" id="{2973D851-3B3B-63FE-15F9-81A8DD38ED10}"/>
                </a:ext>
              </a:extLst>
            </p:cNvPr>
            <p:cNvSpPr/>
            <p:nvPr/>
          </p:nvSpPr>
          <p:spPr bwMode="auto">
            <a:xfrm>
              <a:off x="9313675" y="2358162"/>
              <a:ext cx="2714968" cy="1367295"/>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bg2"/>
            </a:solidFill>
            <a:ln w="6350">
              <a:solidFill>
                <a:schemeClr val="bg2">
                  <a:lumMod val="75000"/>
                </a:schemeClr>
              </a:solidFill>
              <a:round/>
              <a:headEnd/>
              <a:tailEnd/>
            </a:ln>
          </p:spPr>
          <p:txBody>
            <a:bodyPr/>
            <a:lstStyle/>
            <a:p>
              <a:endParaRPr lang="en-GB"/>
            </a:p>
          </p:txBody>
        </p:sp>
        <p:sp>
          <p:nvSpPr>
            <p:cNvPr id="524" name="Freeform: Shape 211">
              <a:extLst>
                <a:ext uri="{FF2B5EF4-FFF2-40B4-BE49-F238E27FC236}">
                  <a16:creationId xmlns:a16="http://schemas.microsoft.com/office/drawing/2014/main" id="{99B1B19B-D2EF-7F94-3A29-1956CE06E1D6}"/>
                </a:ext>
              </a:extLst>
            </p:cNvPr>
            <p:cNvSpPr/>
            <p:nvPr/>
          </p:nvSpPr>
          <p:spPr bwMode="auto">
            <a:xfrm>
              <a:off x="9161580" y="2099004"/>
              <a:ext cx="152788" cy="125711"/>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5" name="Freeform: Shape 212">
              <a:extLst>
                <a:ext uri="{FF2B5EF4-FFF2-40B4-BE49-F238E27FC236}">
                  <a16:creationId xmlns:a16="http://schemas.microsoft.com/office/drawing/2014/main" id="{FAA60F72-5306-864C-4D48-56F702DA2324}"/>
                </a:ext>
              </a:extLst>
            </p:cNvPr>
            <p:cNvSpPr/>
            <p:nvPr/>
          </p:nvSpPr>
          <p:spPr bwMode="auto">
            <a:xfrm>
              <a:off x="9038125" y="2148644"/>
              <a:ext cx="172450" cy="293327"/>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6" name="Freeform: Shape 214">
              <a:extLst>
                <a:ext uri="{FF2B5EF4-FFF2-40B4-BE49-F238E27FC236}">
                  <a16:creationId xmlns:a16="http://schemas.microsoft.com/office/drawing/2014/main" id="{3C2B6182-A7F9-A565-B67B-1307827F102A}"/>
                </a:ext>
              </a:extLst>
            </p:cNvPr>
            <p:cNvSpPr/>
            <p:nvPr/>
          </p:nvSpPr>
          <p:spPr bwMode="auto">
            <a:xfrm>
              <a:off x="9210575" y="2313036"/>
              <a:ext cx="56409" cy="70914"/>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7" name="Rectangle 215">
              <a:extLst>
                <a:ext uri="{FF2B5EF4-FFF2-40B4-BE49-F238E27FC236}">
                  <a16:creationId xmlns:a16="http://schemas.microsoft.com/office/drawing/2014/main" id="{85EA1A32-B434-EF31-61EB-87700520D16D}"/>
                </a:ext>
              </a:extLst>
            </p:cNvPr>
            <p:cNvSpPr/>
            <p:nvPr/>
          </p:nvSpPr>
          <p:spPr bwMode="auto">
            <a:xfrm>
              <a:off x="9202999" y="2279190"/>
              <a:ext cx="30944" cy="30944"/>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8" name="Freeform: Shape 216">
              <a:extLst>
                <a:ext uri="{FF2B5EF4-FFF2-40B4-BE49-F238E27FC236}">
                  <a16:creationId xmlns:a16="http://schemas.microsoft.com/office/drawing/2014/main" id="{ACD0E7B9-8DEF-23B7-5C10-E22B64326FDC}"/>
                </a:ext>
              </a:extLst>
            </p:cNvPr>
            <p:cNvSpPr/>
            <p:nvPr/>
          </p:nvSpPr>
          <p:spPr bwMode="auto">
            <a:xfrm>
              <a:off x="10516039" y="2211500"/>
              <a:ext cx="93477" cy="117653"/>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29" name="Freeform: Shape 217">
              <a:extLst>
                <a:ext uri="{FF2B5EF4-FFF2-40B4-BE49-F238E27FC236}">
                  <a16:creationId xmlns:a16="http://schemas.microsoft.com/office/drawing/2014/main" id="{A05FFBE3-0749-6F38-FC44-983F5A4C4793}"/>
                </a:ext>
              </a:extLst>
            </p:cNvPr>
            <p:cNvSpPr/>
            <p:nvPr/>
          </p:nvSpPr>
          <p:spPr bwMode="auto">
            <a:xfrm>
              <a:off x="10388715" y="2011651"/>
              <a:ext cx="106371" cy="130546"/>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0" name="Freeform: Shape 218">
              <a:extLst>
                <a:ext uri="{FF2B5EF4-FFF2-40B4-BE49-F238E27FC236}">
                  <a16:creationId xmlns:a16="http://schemas.microsoft.com/office/drawing/2014/main" id="{ED5A9163-4C73-11E1-FAE1-18DA17D8B06C}"/>
                </a:ext>
              </a:extLst>
            </p:cNvPr>
            <p:cNvSpPr/>
            <p:nvPr/>
          </p:nvSpPr>
          <p:spPr bwMode="auto">
            <a:xfrm>
              <a:off x="10420949" y="2135750"/>
              <a:ext cx="116041" cy="128935"/>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1" name="Freeform: Shape 219">
              <a:extLst>
                <a:ext uri="{FF2B5EF4-FFF2-40B4-BE49-F238E27FC236}">
                  <a16:creationId xmlns:a16="http://schemas.microsoft.com/office/drawing/2014/main" id="{919686E7-8528-4E82-EBF6-CC66C5E38EEE}"/>
                </a:ext>
              </a:extLst>
            </p:cNvPr>
            <p:cNvSpPr/>
            <p:nvPr/>
          </p:nvSpPr>
          <p:spPr bwMode="auto">
            <a:xfrm>
              <a:off x="10387104" y="2138974"/>
              <a:ext cx="41903" cy="43515"/>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2" name="Freeform: Shape 220">
              <a:extLst>
                <a:ext uri="{FF2B5EF4-FFF2-40B4-BE49-F238E27FC236}">
                  <a16:creationId xmlns:a16="http://schemas.microsoft.com/office/drawing/2014/main" id="{233B4BE3-8C48-4E61-B1FE-FB3CD90FF429}"/>
                </a:ext>
              </a:extLst>
            </p:cNvPr>
            <p:cNvSpPr/>
            <p:nvPr/>
          </p:nvSpPr>
          <p:spPr bwMode="auto">
            <a:xfrm>
              <a:off x="9900375" y="2022933"/>
              <a:ext cx="61244" cy="70914"/>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3" name="Freeform: Shape 221">
              <a:extLst>
                <a:ext uri="{FF2B5EF4-FFF2-40B4-BE49-F238E27FC236}">
                  <a16:creationId xmlns:a16="http://schemas.microsoft.com/office/drawing/2014/main" id="{94D737E9-46E3-838F-C923-998DE325E0E0}"/>
                </a:ext>
              </a:extLst>
            </p:cNvPr>
            <p:cNvSpPr/>
            <p:nvPr/>
          </p:nvSpPr>
          <p:spPr bwMode="auto">
            <a:xfrm>
              <a:off x="9850413" y="2061613"/>
              <a:ext cx="43516" cy="48350"/>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4" name="Freeform: Shape 222">
              <a:extLst>
                <a:ext uri="{FF2B5EF4-FFF2-40B4-BE49-F238E27FC236}">
                  <a16:creationId xmlns:a16="http://schemas.microsoft.com/office/drawing/2014/main" id="{91EE7382-21AB-EB54-E324-23560910AE6F}"/>
                </a:ext>
              </a:extLst>
            </p:cNvPr>
            <p:cNvSpPr/>
            <p:nvPr/>
          </p:nvSpPr>
          <p:spPr bwMode="auto">
            <a:xfrm>
              <a:off x="9608661" y="2061613"/>
              <a:ext cx="61244" cy="41904"/>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5" name="Freeform: Shape 1055">
              <a:extLst>
                <a:ext uri="{FF2B5EF4-FFF2-40B4-BE49-F238E27FC236}">
                  <a16:creationId xmlns:a16="http://schemas.microsoft.com/office/drawing/2014/main" id="{4C8820DC-0D31-09AE-9179-A7FAE85C43AB}"/>
                </a:ext>
              </a:extLst>
            </p:cNvPr>
            <p:cNvSpPr/>
            <p:nvPr/>
          </p:nvSpPr>
          <p:spPr bwMode="auto">
            <a:xfrm>
              <a:off x="9648953" y="2050331"/>
              <a:ext cx="74138" cy="95089"/>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6" name="Freeform: Shape 1056">
              <a:extLst>
                <a:ext uri="{FF2B5EF4-FFF2-40B4-BE49-F238E27FC236}">
                  <a16:creationId xmlns:a16="http://schemas.microsoft.com/office/drawing/2014/main" id="{826D0C46-AE91-6B4D-6AFA-85E1C6B4C2A2}"/>
                </a:ext>
              </a:extLst>
            </p:cNvPr>
            <p:cNvSpPr/>
            <p:nvPr/>
          </p:nvSpPr>
          <p:spPr bwMode="auto">
            <a:xfrm>
              <a:off x="9789169" y="2111575"/>
              <a:ext cx="17729" cy="33846"/>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7" name="Freeform: Shape 1057">
              <a:extLst>
                <a:ext uri="{FF2B5EF4-FFF2-40B4-BE49-F238E27FC236}">
                  <a16:creationId xmlns:a16="http://schemas.microsoft.com/office/drawing/2014/main" id="{3B983FB0-E0E1-3AD7-13C1-194DBEB23313}"/>
                </a:ext>
              </a:extLst>
            </p:cNvPr>
            <p:cNvSpPr/>
            <p:nvPr/>
          </p:nvSpPr>
          <p:spPr bwMode="auto">
            <a:xfrm>
              <a:off x="9823015" y="2093847"/>
              <a:ext cx="8058" cy="45127"/>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8" name="Freeform: Shape 1058">
              <a:extLst>
                <a:ext uri="{FF2B5EF4-FFF2-40B4-BE49-F238E27FC236}">
                  <a16:creationId xmlns:a16="http://schemas.microsoft.com/office/drawing/2014/main" id="{8CD71564-CB2F-7CB4-041D-EEDAB9921B34}"/>
                </a:ext>
              </a:extLst>
            </p:cNvPr>
            <p:cNvSpPr/>
            <p:nvPr/>
          </p:nvSpPr>
          <p:spPr bwMode="auto">
            <a:xfrm>
              <a:off x="9755324" y="2037438"/>
              <a:ext cx="64467" cy="43516"/>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9" name="Freeform: Shape 259">
              <a:extLst>
                <a:ext uri="{FF2B5EF4-FFF2-40B4-BE49-F238E27FC236}">
                  <a16:creationId xmlns:a16="http://schemas.microsoft.com/office/drawing/2014/main" id="{98443221-CF03-8062-8CD7-55E0E8437550}"/>
                </a:ext>
              </a:extLst>
            </p:cNvPr>
            <p:cNvSpPr/>
            <p:nvPr/>
          </p:nvSpPr>
          <p:spPr bwMode="auto">
            <a:xfrm>
              <a:off x="9661419" y="2849191"/>
              <a:ext cx="34577" cy="384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0" name="Freeform: Shape 1061">
              <a:extLst>
                <a:ext uri="{FF2B5EF4-FFF2-40B4-BE49-F238E27FC236}">
                  <a16:creationId xmlns:a16="http://schemas.microsoft.com/office/drawing/2014/main" id="{7EE043C4-83FE-D165-A5DB-9392F71DBBD1}"/>
                </a:ext>
              </a:extLst>
            </p:cNvPr>
            <p:cNvSpPr/>
            <p:nvPr/>
          </p:nvSpPr>
          <p:spPr bwMode="auto">
            <a:xfrm>
              <a:off x="9044572" y="4406611"/>
              <a:ext cx="125712" cy="156334"/>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1" name="Freeform: Shape 1068">
              <a:extLst>
                <a:ext uri="{FF2B5EF4-FFF2-40B4-BE49-F238E27FC236}">
                  <a16:creationId xmlns:a16="http://schemas.microsoft.com/office/drawing/2014/main" id="{92C3BAA0-C633-81CB-E31C-47820B504690}"/>
                </a:ext>
              </a:extLst>
            </p:cNvPr>
            <p:cNvSpPr/>
            <p:nvPr/>
          </p:nvSpPr>
          <p:spPr bwMode="auto">
            <a:xfrm>
              <a:off x="9403977" y="4627412"/>
              <a:ext cx="46739" cy="116041"/>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2" name="Freeform: Shape 1070">
              <a:extLst>
                <a:ext uri="{FF2B5EF4-FFF2-40B4-BE49-F238E27FC236}">
                  <a16:creationId xmlns:a16="http://schemas.microsoft.com/office/drawing/2014/main" id="{49A1259D-81F3-5949-DE74-79E17C284D90}"/>
                </a:ext>
              </a:extLst>
            </p:cNvPr>
            <p:cNvSpPr/>
            <p:nvPr/>
          </p:nvSpPr>
          <p:spPr bwMode="auto">
            <a:xfrm>
              <a:off x="9097758" y="4064934"/>
              <a:ext cx="151936" cy="273986"/>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43" name="Freeform: Shape 1071">
              <a:extLst>
                <a:ext uri="{FF2B5EF4-FFF2-40B4-BE49-F238E27FC236}">
                  <a16:creationId xmlns:a16="http://schemas.microsoft.com/office/drawing/2014/main" id="{F74D260E-A6AC-90D5-B3ED-C5F757DD9590}"/>
                </a:ext>
              </a:extLst>
            </p:cNvPr>
            <p:cNvSpPr/>
            <p:nvPr/>
          </p:nvSpPr>
          <p:spPr bwMode="auto">
            <a:xfrm>
              <a:off x="9104204" y="4277676"/>
              <a:ext cx="215965" cy="14344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4" name="Freeform: Shape 1073">
              <a:extLst>
                <a:ext uri="{FF2B5EF4-FFF2-40B4-BE49-F238E27FC236}">
                  <a16:creationId xmlns:a16="http://schemas.microsoft.com/office/drawing/2014/main" id="{78A9E339-CA35-FA94-CF94-B52325D5DE87}"/>
                </a:ext>
              </a:extLst>
            </p:cNvPr>
            <p:cNvSpPr/>
            <p:nvPr/>
          </p:nvSpPr>
          <p:spPr bwMode="auto">
            <a:xfrm>
              <a:off x="9424929" y="4387271"/>
              <a:ext cx="125712" cy="1482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5" name="Freeform: Shape 1074">
              <a:extLst>
                <a:ext uri="{FF2B5EF4-FFF2-40B4-BE49-F238E27FC236}">
                  <a16:creationId xmlns:a16="http://schemas.microsoft.com/office/drawing/2014/main" id="{1E6952F6-F75A-3F0F-A758-9F074322160C}"/>
                </a:ext>
              </a:extLst>
            </p:cNvPr>
            <p:cNvSpPr/>
            <p:nvPr/>
          </p:nvSpPr>
          <p:spPr bwMode="auto">
            <a:xfrm>
              <a:off x="9263761" y="4253502"/>
              <a:ext cx="203072" cy="1482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6" name="Freeform: Shape 1075">
              <a:extLst>
                <a:ext uri="{FF2B5EF4-FFF2-40B4-BE49-F238E27FC236}">
                  <a16:creationId xmlns:a16="http://schemas.microsoft.com/office/drawing/2014/main" id="{3E99D061-1917-C40D-9F23-12DAB00B2892}"/>
                </a:ext>
              </a:extLst>
            </p:cNvPr>
            <p:cNvSpPr/>
            <p:nvPr/>
          </p:nvSpPr>
          <p:spPr bwMode="auto">
            <a:xfrm>
              <a:off x="9410424" y="4214821"/>
              <a:ext cx="246587" cy="198236"/>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7" name="Freeform: Shape 1076">
              <a:extLst>
                <a:ext uri="{FF2B5EF4-FFF2-40B4-BE49-F238E27FC236}">
                  <a16:creationId xmlns:a16="http://schemas.microsoft.com/office/drawing/2014/main" id="{78DEF6D0-09A4-5569-4F38-4A7FD519E2C8}"/>
                </a:ext>
              </a:extLst>
            </p:cNvPr>
            <p:cNvSpPr/>
            <p:nvPr/>
          </p:nvSpPr>
          <p:spPr bwMode="auto">
            <a:xfrm>
              <a:off x="9552252" y="4234162"/>
              <a:ext cx="19340" cy="40292"/>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8" name="Freeform: Shape 1077">
              <a:extLst>
                <a:ext uri="{FF2B5EF4-FFF2-40B4-BE49-F238E27FC236}">
                  <a16:creationId xmlns:a16="http://schemas.microsoft.com/office/drawing/2014/main" id="{FDB9BC4F-DC38-46C3-4B13-C3ADB255FD1A}"/>
                </a:ext>
              </a:extLst>
            </p:cNvPr>
            <p:cNvSpPr/>
            <p:nvPr/>
          </p:nvSpPr>
          <p:spPr bwMode="auto">
            <a:xfrm>
              <a:off x="9466833" y="4151966"/>
              <a:ext cx="96701" cy="104759"/>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49" name="Freeform: Shape 1079">
              <a:extLst>
                <a:ext uri="{FF2B5EF4-FFF2-40B4-BE49-F238E27FC236}">
                  <a16:creationId xmlns:a16="http://schemas.microsoft.com/office/drawing/2014/main" id="{F8070DEC-6648-B799-063E-6EE15272E1FE}"/>
                </a:ext>
              </a:extLst>
            </p:cNvPr>
            <p:cNvSpPr/>
            <p:nvPr/>
          </p:nvSpPr>
          <p:spPr bwMode="auto">
            <a:xfrm>
              <a:off x="9231527" y="4060100"/>
              <a:ext cx="254646" cy="26109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550" name="Freeform: Shape 1084">
              <a:extLst>
                <a:ext uri="{FF2B5EF4-FFF2-40B4-BE49-F238E27FC236}">
                  <a16:creationId xmlns:a16="http://schemas.microsoft.com/office/drawing/2014/main" id="{8BFD660A-85F7-F100-1A27-61024E72F28B}"/>
                </a:ext>
              </a:extLst>
            </p:cNvPr>
            <p:cNvSpPr/>
            <p:nvPr/>
          </p:nvSpPr>
          <p:spPr bwMode="auto">
            <a:xfrm>
              <a:off x="10067990" y="3417038"/>
              <a:ext cx="1036312" cy="70591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1" name="Freeform: Shape 1086">
              <a:extLst>
                <a:ext uri="{FF2B5EF4-FFF2-40B4-BE49-F238E27FC236}">
                  <a16:creationId xmlns:a16="http://schemas.microsoft.com/office/drawing/2014/main" id="{6896CBBC-76AA-5E0E-2C94-97249415CB93}"/>
                </a:ext>
              </a:extLst>
            </p:cNvPr>
            <p:cNvSpPr/>
            <p:nvPr/>
          </p:nvSpPr>
          <p:spPr bwMode="auto">
            <a:xfrm>
              <a:off x="10321024" y="3462165"/>
              <a:ext cx="541525" cy="25464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2" name="Freeform: Shape 258">
              <a:extLst>
                <a:ext uri="{FF2B5EF4-FFF2-40B4-BE49-F238E27FC236}">
                  <a16:creationId xmlns:a16="http://schemas.microsoft.com/office/drawing/2014/main" id="{BB694B7C-FB7F-4DD4-0526-595C913CA1EC}"/>
                </a:ext>
              </a:extLst>
            </p:cNvPr>
            <p:cNvSpPr/>
            <p:nvPr/>
          </p:nvSpPr>
          <p:spPr bwMode="auto">
            <a:xfrm>
              <a:off x="10087331" y="3831241"/>
              <a:ext cx="27398" cy="80584"/>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3" name="Freeform: Shape 260">
              <a:extLst>
                <a:ext uri="{FF2B5EF4-FFF2-40B4-BE49-F238E27FC236}">
                  <a16:creationId xmlns:a16="http://schemas.microsoft.com/office/drawing/2014/main" id="{82E3A559-3EED-EC4A-DCA8-52FCB12B365C}"/>
                </a:ext>
              </a:extLst>
            </p:cNvPr>
            <p:cNvSpPr/>
            <p:nvPr/>
          </p:nvSpPr>
          <p:spPr bwMode="auto">
            <a:xfrm>
              <a:off x="9881035" y="3828018"/>
              <a:ext cx="230471" cy="238529"/>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4" name="Freeform: Shape 261">
              <a:extLst>
                <a:ext uri="{FF2B5EF4-FFF2-40B4-BE49-F238E27FC236}">
                  <a16:creationId xmlns:a16="http://schemas.microsoft.com/office/drawing/2014/main" id="{7BF71AC2-D7DD-3673-826A-A49B252D2D4A}"/>
                </a:ext>
              </a:extLst>
            </p:cNvPr>
            <p:cNvSpPr/>
            <p:nvPr/>
          </p:nvSpPr>
          <p:spPr bwMode="auto">
            <a:xfrm>
              <a:off x="9993853" y="3898932"/>
              <a:ext cx="344900" cy="456106"/>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5" name="Freeform: Shape 262">
              <a:extLst>
                <a:ext uri="{FF2B5EF4-FFF2-40B4-BE49-F238E27FC236}">
                  <a16:creationId xmlns:a16="http://schemas.microsoft.com/office/drawing/2014/main" id="{3A80C332-2265-35AC-CD92-E974BD90E5B0}"/>
                </a:ext>
              </a:extLst>
            </p:cNvPr>
            <p:cNvSpPr/>
            <p:nvPr/>
          </p:nvSpPr>
          <p:spPr bwMode="auto">
            <a:xfrm>
              <a:off x="10187255" y="4326027"/>
              <a:ext cx="29010" cy="48350"/>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6" name="Freeform: Shape 263">
              <a:extLst>
                <a:ext uri="{FF2B5EF4-FFF2-40B4-BE49-F238E27FC236}">
                  <a16:creationId xmlns:a16="http://schemas.microsoft.com/office/drawing/2014/main" id="{C194F5F5-AF63-98D2-ECAB-645C3D64D9DF}"/>
                </a:ext>
              </a:extLst>
            </p:cNvPr>
            <p:cNvSpPr/>
            <p:nvPr/>
          </p:nvSpPr>
          <p:spPr bwMode="auto">
            <a:xfrm>
              <a:off x="10330695" y="3997244"/>
              <a:ext cx="78972" cy="11281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7" name="Freeform: Shape 264">
              <a:extLst>
                <a:ext uri="{FF2B5EF4-FFF2-40B4-BE49-F238E27FC236}">
                  <a16:creationId xmlns:a16="http://schemas.microsoft.com/office/drawing/2014/main" id="{BAFC2020-9622-163B-6E59-D1A5452D5BA1}"/>
                </a:ext>
              </a:extLst>
            </p:cNvPr>
            <p:cNvSpPr/>
            <p:nvPr/>
          </p:nvSpPr>
          <p:spPr bwMode="auto">
            <a:xfrm>
              <a:off x="9212187" y="3336454"/>
              <a:ext cx="80584" cy="67691"/>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8" name="Freeform: Shape 265">
              <a:extLst>
                <a:ext uri="{FF2B5EF4-FFF2-40B4-BE49-F238E27FC236}">
                  <a16:creationId xmlns:a16="http://schemas.microsoft.com/office/drawing/2014/main" id="{A79A449E-8C56-2D43-F612-D40907D0D86B}"/>
                </a:ext>
              </a:extLst>
            </p:cNvPr>
            <p:cNvSpPr/>
            <p:nvPr/>
          </p:nvSpPr>
          <p:spPr bwMode="auto">
            <a:xfrm>
              <a:off x="9250867" y="3242977"/>
              <a:ext cx="66080" cy="54797"/>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59" name="Freeform: Shape 266">
              <a:extLst>
                <a:ext uri="{FF2B5EF4-FFF2-40B4-BE49-F238E27FC236}">
                  <a16:creationId xmlns:a16="http://schemas.microsoft.com/office/drawing/2014/main" id="{392D8B07-1ED3-AC81-6E58-B2B406366C35}"/>
                </a:ext>
              </a:extLst>
            </p:cNvPr>
            <p:cNvSpPr/>
            <p:nvPr/>
          </p:nvSpPr>
          <p:spPr bwMode="auto">
            <a:xfrm>
              <a:off x="9212187" y="3286492"/>
              <a:ext cx="112818" cy="7736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0" name="Freeform: Shape 268">
              <a:extLst>
                <a:ext uri="{FF2B5EF4-FFF2-40B4-BE49-F238E27FC236}">
                  <a16:creationId xmlns:a16="http://schemas.microsoft.com/office/drawing/2014/main" id="{4414A237-E9E5-D58C-2C61-1922DEF55955}"/>
                </a:ext>
              </a:extLst>
            </p:cNvPr>
            <p:cNvSpPr/>
            <p:nvPr/>
          </p:nvSpPr>
          <p:spPr bwMode="auto">
            <a:xfrm>
              <a:off x="9184788" y="3354182"/>
              <a:ext cx="58021" cy="33845"/>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1" name="Freeform: Shape 270">
              <a:extLst>
                <a:ext uri="{FF2B5EF4-FFF2-40B4-BE49-F238E27FC236}">
                  <a16:creationId xmlns:a16="http://schemas.microsoft.com/office/drawing/2014/main" id="{05CBB204-7F9A-DC8A-1814-A025A75AE9FC}"/>
                </a:ext>
              </a:extLst>
            </p:cNvPr>
            <p:cNvSpPr/>
            <p:nvPr/>
          </p:nvSpPr>
          <p:spPr bwMode="auto">
            <a:xfrm>
              <a:off x="9057465" y="3497622"/>
              <a:ext cx="111207" cy="5157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2" name="Freeform: Shape 271">
              <a:extLst>
                <a:ext uri="{FF2B5EF4-FFF2-40B4-BE49-F238E27FC236}">
                  <a16:creationId xmlns:a16="http://schemas.microsoft.com/office/drawing/2014/main" id="{97C48BC4-6226-53E0-30E9-F3483195805F}"/>
                </a:ext>
              </a:extLst>
            </p:cNvPr>
            <p:cNvSpPr/>
            <p:nvPr/>
          </p:nvSpPr>
          <p:spPr bwMode="auto">
            <a:xfrm>
              <a:off x="9307276" y="3554031"/>
              <a:ext cx="49962" cy="69303"/>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3" name="Freeform: Shape 272">
              <a:extLst>
                <a:ext uri="{FF2B5EF4-FFF2-40B4-BE49-F238E27FC236}">
                  <a16:creationId xmlns:a16="http://schemas.microsoft.com/office/drawing/2014/main" id="{D2D65F01-0B0D-F183-996D-E56ED17A658A}"/>
                </a:ext>
              </a:extLst>
            </p:cNvPr>
            <p:cNvSpPr/>
            <p:nvPr/>
          </p:nvSpPr>
          <p:spPr bwMode="auto">
            <a:xfrm>
              <a:off x="9199293" y="3563702"/>
              <a:ext cx="136994" cy="109594"/>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4" name="Freeform: Shape 1">
              <a:extLst>
                <a:ext uri="{FF2B5EF4-FFF2-40B4-BE49-F238E27FC236}">
                  <a16:creationId xmlns:a16="http://schemas.microsoft.com/office/drawing/2014/main" id="{BA0C069E-CA03-AB90-1BB7-21F85EA41727}"/>
                </a:ext>
              </a:extLst>
            </p:cNvPr>
            <p:cNvSpPr/>
            <p:nvPr/>
          </p:nvSpPr>
          <p:spPr bwMode="auto">
            <a:xfrm>
              <a:off x="11141371" y="2466145"/>
              <a:ext cx="103148" cy="101536"/>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5" name="Freeform: Shape 2">
              <a:extLst>
                <a:ext uri="{FF2B5EF4-FFF2-40B4-BE49-F238E27FC236}">
                  <a16:creationId xmlns:a16="http://schemas.microsoft.com/office/drawing/2014/main" id="{D1F30143-A2D9-FE16-7697-BB107879B52D}"/>
                </a:ext>
              </a:extLst>
            </p:cNvPr>
            <p:cNvSpPr/>
            <p:nvPr/>
          </p:nvSpPr>
          <p:spPr bwMode="auto">
            <a:xfrm>
              <a:off x="11196168" y="2617644"/>
              <a:ext cx="58021" cy="29010"/>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6" name="Freeform: Shape 6">
              <a:extLst>
                <a:ext uri="{FF2B5EF4-FFF2-40B4-BE49-F238E27FC236}">
                  <a16:creationId xmlns:a16="http://schemas.microsoft.com/office/drawing/2014/main" id="{61FE1C47-F281-B0F2-963C-BE8790FCE373}"/>
                </a:ext>
              </a:extLst>
            </p:cNvPr>
            <p:cNvSpPr/>
            <p:nvPr/>
          </p:nvSpPr>
          <p:spPr bwMode="auto">
            <a:xfrm>
              <a:off x="11291258" y="2508049"/>
              <a:ext cx="85419" cy="53185"/>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7" name="Freeform: Shape 8">
              <a:extLst>
                <a:ext uri="{FF2B5EF4-FFF2-40B4-BE49-F238E27FC236}">
                  <a16:creationId xmlns:a16="http://schemas.microsoft.com/office/drawing/2014/main" id="{C98126DE-BA88-A1E0-F9E9-45C5D192DC7F}"/>
                </a:ext>
              </a:extLst>
            </p:cNvPr>
            <p:cNvSpPr/>
            <p:nvPr/>
          </p:nvSpPr>
          <p:spPr bwMode="auto">
            <a:xfrm>
              <a:off x="11241295" y="2487098"/>
              <a:ext cx="33845" cy="49962"/>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8" name="Freeform: Shape 183">
              <a:extLst>
                <a:ext uri="{FF2B5EF4-FFF2-40B4-BE49-F238E27FC236}">
                  <a16:creationId xmlns:a16="http://schemas.microsoft.com/office/drawing/2014/main" id="{4FABB8F3-D4F5-6514-D16C-84DA8EA024E0}"/>
                </a:ext>
              </a:extLst>
            </p:cNvPr>
            <p:cNvSpPr/>
            <p:nvPr/>
          </p:nvSpPr>
          <p:spPr bwMode="auto">
            <a:xfrm>
              <a:off x="10354870" y="2019711"/>
              <a:ext cx="43516" cy="3094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9" name="Freeform: Shape 185">
              <a:extLst>
                <a:ext uri="{FF2B5EF4-FFF2-40B4-BE49-F238E27FC236}">
                  <a16:creationId xmlns:a16="http://schemas.microsoft.com/office/drawing/2014/main" id="{C9C35199-7D43-D809-B6FE-2808A6481432}"/>
                </a:ext>
              </a:extLst>
            </p:cNvPr>
            <p:cNvSpPr/>
            <p:nvPr/>
          </p:nvSpPr>
          <p:spPr bwMode="auto">
            <a:xfrm>
              <a:off x="10711589" y="2568971"/>
              <a:ext cx="43516" cy="3094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0" name="Freeform: Shape 16">
              <a:extLst>
                <a:ext uri="{FF2B5EF4-FFF2-40B4-BE49-F238E27FC236}">
                  <a16:creationId xmlns:a16="http://schemas.microsoft.com/office/drawing/2014/main" id="{88C8D6D4-08F2-E56F-FB7A-D29E2F1B767E}"/>
                </a:ext>
              </a:extLst>
            </p:cNvPr>
            <p:cNvSpPr/>
            <p:nvPr/>
          </p:nvSpPr>
          <p:spPr bwMode="auto">
            <a:xfrm>
              <a:off x="11842453" y="2741743"/>
              <a:ext cx="67691" cy="35457"/>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1" name="Freeform: Shape 17">
              <a:extLst>
                <a:ext uri="{FF2B5EF4-FFF2-40B4-BE49-F238E27FC236}">
                  <a16:creationId xmlns:a16="http://schemas.microsoft.com/office/drawing/2014/main" id="{97920421-9031-57B3-89F4-AC9F4A1398D6}"/>
                </a:ext>
              </a:extLst>
            </p:cNvPr>
            <p:cNvSpPr/>
            <p:nvPr/>
          </p:nvSpPr>
          <p:spPr bwMode="auto">
            <a:xfrm>
              <a:off x="12016515" y="3105984"/>
              <a:ext cx="49962" cy="16116"/>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2" name="Freeform: Shape 36">
              <a:extLst>
                <a:ext uri="{FF2B5EF4-FFF2-40B4-BE49-F238E27FC236}">
                  <a16:creationId xmlns:a16="http://schemas.microsoft.com/office/drawing/2014/main" id="{6EC93B3B-AFAC-BB10-0822-61C3CB1114F8}"/>
                </a:ext>
              </a:extLst>
            </p:cNvPr>
            <p:cNvSpPr/>
            <p:nvPr/>
          </p:nvSpPr>
          <p:spPr bwMode="auto">
            <a:xfrm>
              <a:off x="10943134" y="3673296"/>
              <a:ext cx="101536" cy="125711"/>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3" name="Freeform: Shape 37">
              <a:extLst>
                <a:ext uri="{FF2B5EF4-FFF2-40B4-BE49-F238E27FC236}">
                  <a16:creationId xmlns:a16="http://schemas.microsoft.com/office/drawing/2014/main" id="{8223A400-6F46-02F8-FC82-A4C9740025D8}"/>
                </a:ext>
              </a:extLst>
            </p:cNvPr>
            <p:cNvSpPr/>
            <p:nvPr/>
          </p:nvSpPr>
          <p:spPr bwMode="auto">
            <a:xfrm>
              <a:off x="10964086" y="3774831"/>
              <a:ext cx="48351" cy="9186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4" name="Freeform: Shape 38">
              <a:extLst>
                <a:ext uri="{FF2B5EF4-FFF2-40B4-BE49-F238E27FC236}">
                  <a16:creationId xmlns:a16="http://schemas.microsoft.com/office/drawing/2014/main" id="{3DBB33A1-A3A7-9A47-9398-CC3C109BAB36}"/>
                </a:ext>
              </a:extLst>
            </p:cNvPr>
            <p:cNvSpPr/>
            <p:nvPr/>
          </p:nvSpPr>
          <p:spPr bwMode="auto">
            <a:xfrm>
              <a:off x="10572447" y="4084275"/>
              <a:ext cx="103148" cy="253035"/>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5" name="Freeform: Shape 39">
              <a:extLst>
                <a:ext uri="{FF2B5EF4-FFF2-40B4-BE49-F238E27FC236}">
                  <a16:creationId xmlns:a16="http://schemas.microsoft.com/office/drawing/2014/main" id="{01F3841E-7360-0291-ECCE-F77E8CB49DC1}"/>
                </a:ext>
              </a:extLst>
            </p:cNvPr>
            <p:cNvSpPr/>
            <p:nvPr/>
          </p:nvSpPr>
          <p:spPr bwMode="auto">
            <a:xfrm>
              <a:off x="10533767" y="4092333"/>
              <a:ext cx="117653" cy="14988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576" name="Freeform: Shape 40">
              <a:extLst>
                <a:ext uri="{FF2B5EF4-FFF2-40B4-BE49-F238E27FC236}">
                  <a16:creationId xmlns:a16="http://schemas.microsoft.com/office/drawing/2014/main" id="{5E885E4E-095E-6BF2-B8B3-C445DAD25048}"/>
                </a:ext>
              </a:extLst>
            </p:cNvPr>
            <p:cNvSpPr/>
            <p:nvPr/>
          </p:nvSpPr>
          <p:spPr bwMode="auto">
            <a:xfrm>
              <a:off x="10480580" y="4043983"/>
              <a:ext cx="88643" cy="7736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7" name="Freeform: Shape 41">
              <a:extLst>
                <a:ext uri="{FF2B5EF4-FFF2-40B4-BE49-F238E27FC236}">
                  <a16:creationId xmlns:a16="http://schemas.microsoft.com/office/drawing/2014/main" id="{2F5B4643-8E0A-EDC0-A152-749250EEE17A}"/>
                </a:ext>
              </a:extLst>
            </p:cNvPr>
            <p:cNvSpPr/>
            <p:nvPr/>
          </p:nvSpPr>
          <p:spPr bwMode="auto">
            <a:xfrm>
              <a:off x="10396774" y="3977904"/>
              <a:ext cx="122488" cy="322337"/>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8" name="Freeform: Shape 42">
              <a:extLst>
                <a:ext uri="{FF2B5EF4-FFF2-40B4-BE49-F238E27FC236}">
                  <a16:creationId xmlns:a16="http://schemas.microsoft.com/office/drawing/2014/main" id="{228E07BA-5531-F6D7-65F5-D63DE93825A6}"/>
                </a:ext>
              </a:extLst>
            </p:cNvPr>
            <p:cNvSpPr/>
            <p:nvPr/>
          </p:nvSpPr>
          <p:spPr bwMode="auto">
            <a:xfrm>
              <a:off x="10188867" y="3948893"/>
              <a:ext cx="141828" cy="82196"/>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9" name="Freeform: Shape 44">
              <a:extLst>
                <a:ext uri="{FF2B5EF4-FFF2-40B4-BE49-F238E27FC236}">
                  <a16:creationId xmlns:a16="http://schemas.microsoft.com/office/drawing/2014/main" id="{1A7BB9C6-2964-CB36-024E-90F19D3C4017}"/>
                </a:ext>
              </a:extLst>
            </p:cNvPr>
            <p:cNvSpPr/>
            <p:nvPr/>
          </p:nvSpPr>
          <p:spPr bwMode="auto">
            <a:xfrm>
              <a:off x="10325860" y="3981127"/>
              <a:ext cx="153111" cy="116041"/>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0" name="Freeform: Shape 45">
              <a:extLst>
                <a:ext uri="{FF2B5EF4-FFF2-40B4-BE49-F238E27FC236}">
                  <a16:creationId xmlns:a16="http://schemas.microsoft.com/office/drawing/2014/main" id="{0AB904C6-A869-DCFC-1FC1-3C1B361F3808}"/>
                </a:ext>
              </a:extLst>
            </p:cNvPr>
            <p:cNvSpPr/>
            <p:nvPr/>
          </p:nvSpPr>
          <p:spPr bwMode="auto">
            <a:xfrm>
              <a:off x="10337142" y="3994020"/>
              <a:ext cx="58021" cy="27398"/>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1" name="Freeform: Shape 46">
              <a:extLst>
                <a:ext uri="{FF2B5EF4-FFF2-40B4-BE49-F238E27FC236}">
                  <a16:creationId xmlns:a16="http://schemas.microsoft.com/office/drawing/2014/main" id="{2C93EC1F-D827-1746-5B36-CD12355A315E}"/>
                </a:ext>
              </a:extLst>
            </p:cNvPr>
            <p:cNvSpPr/>
            <p:nvPr/>
          </p:nvSpPr>
          <p:spPr bwMode="auto">
            <a:xfrm>
              <a:off x="10567612" y="4235773"/>
              <a:ext cx="78972" cy="741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2" name="Freeform: Shape 48">
              <a:extLst>
                <a:ext uri="{FF2B5EF4-FFF2-40B4-BE49-F238E27FC236}">
                  <a16:creationId xmlns:a16="http://schemas.microsoft.com/office/drawing/2014/main" id="{46B77252-5B25-CBB1-E5C6-4B4AC7F31179}"/>
                </a:ext>
              </a:extLst>
            </p:cNvPr>
            <p:cNvSpPr/>
            <p:nvPr/>
          </p:nvSpPr>
          <p:spPr bwMode="auto">
            <a:xfrm>
              <a:off x="11217120" y="3426708"/>
              <a:ext cx="48351" cy="204684"/>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3" name="Freeform: Shape 49">
              <a:extLst>
                <a:ext uri="{FF2B5EF4-FFF2-40B4-BE49-F238E27FC236}">
                  <a16:creationId xmlns:a16="http://schemas.microsoft.com/office/drawing/2014/main" id="{ACA0A1C3-6636-1A20-85F4-6E3CFF697B39}"/>
                </a:ext>
              </a:extLst>
            </p:cNvPr>
            <p:cNvSpPr/>
            <p:nvPr/>
          </p:nvSpPr>
          <p:spPr bwMode="auto">
            <a:xfrm>
              <a:off x="11191333" y="3647509"/>
              <a:ext cx="83808" cy="91866"/>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4" name="Freeform: Shape 50">
              <a:extLst>
                <a:ext uri="{FF2B5EF4-FFF2-40B4-BE49-F238E27FC236}">
                  <a16:creationId xmlns:a16="http://schemas.microsoft.com/office/drawing/2014/main" id="{2F4BFAAC-A4D9-2E68-4F3E-07CE2BB6C6FA}"/>
                </a:ext>
              </a:extLst>
            </p:cNvPr>
            <p:cNvSpPr/>
            <p:nvPr/>
          </p:nvSpPr>
          <p:spPr bwMode="auto">
            <a:xfrm>
              <a:off x="11072069" y="3815124"/>
              <a:ext cx="148275" cy="7736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5" name="Freeform: Shape 52">
              <a:extLst>
                <a:ext uri="{FF2B5EF4-FFF2-40B4-BE49-F238E27FC236}">
                  <a16:creationId xmlns:a16="http://schemas.microsoft.com/office/drawing/2014/main" id="{10676F50-8859-B65A-D81F-B2AA9545B4BC}"/>
                </a:ext>
              </a:extLst>
            </p:cNvPr>
            <p:cNvSpPr/>
            <p:nvPr/>
          </p:nvSpPr>
          <p:spPr bwMode="auto">
            <a:xfrm>
              <a:off x="11196168" y="3740986"/>
              <a:ext cx="48351" cy="45127"/>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6" name="Freeform: Shape 53">
              <a:extLst>
                <a:ext uri="{FF2B5EF4-FFF2-40B4-BE49-F238E27FC236}">
                  <a16:creationId xmlns:a16="http://schemas.microsoft.com/office/drawing/2014/main" id="{7BC97732-11E6-7F8A-7460-74DBD95D6044}"/>
                </a:ext>
              </a:extLst>
            </p:cNvPr>
            <p:cNvSpPr/>
            <p:nvPr/>
          </p:nvSpPr>
          <p:spPr bwMode="auto">
            <a:xfrm>
              <a:off x="11043059" y="3876368"/>
              <a:ext cx="37068" cy="741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7" name="Freeform: Shape 57">
              <a:extLst>
                <a:ext uri="{FF2B5EF4-FFF2-40B4-BE49-F238E27FC236}">
                  <a16:creationId xmlns:a16="http://schemas.microsoft.com/office/drawing/2014/main" id="{48059169-B096-D818-AC5B-F5E53AA97BEC}"/>
                </a:ext>
              </a:extLst>
            </p:cNvPr>
            <p:cNvSpPr/>
            <p:nvPr/>
          </p:nvSpPr>
          <p:spPr bwMode="auto">
            <a:xfrm>
              <a:off x="11086574" y="3876368"/>
              <a:ext cx="33845" cy="35457"/>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8" name="Freeform: Shape 58">
              <a:extLst>
                <a:ext uri="{FF2B5EF4-FFF2-40B4-BE49-F238E27FC236}">
                  <a16:creationId xmlns:a16="http://schemas.microsoft.com/office/drawing/2014/main" id="{0908B9D0-F682-99BB-AAC4-CBDB84C6AF32}"/>
                </a:ext>
              </a:extLst>
            </p:cNvPr>
            <p:cNvSpPr/>
            <p:nvPr/>
          </p:nvSpPr>
          <p:spPr bwMode="auto">
            <a:xfrm>
              <a:off x="11012437" y="4490419"/>
              <a:ext cx="286879" cy="14021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9" name="Freeform: Shape 59">
              <a:extLst>
                <a:ext uri="{FF2B5EF4-FFF2-40B4-BE49-F238E27FC236}">
                  <a16:creationId xmlns:a16="http://schemas.microsoft.com/office/drawing/2014/main" id="{F439E4D2-A012-F23E-3777-AE4A6DFDCB91}"/>
                </a:ext>
              </a:extLst>
            </p:cNvPr>
            <p:cNvSpPr/>
            <p:nvPr/>
          </p:nvSpPr>
          <p:spPr bwMode="auto">
            <a:xfrm>
              <a:off x="10574059" y="4566168"/>
              <a:ext cx="151498" cy="49962"/>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0" name="Freeform: Shape 60">
              <a:extLst>
                <a:ext uri="{FF2B5EF4-FFF2-40B4-BE49-F238E27FC236}">
                  <a16:creationId xmlns:a16="http://schemas.microsoft.com/office/drawing/2014/main" id="{6361AF12-D955-CB11-190D-C3A0BF1DAC0A}"/>
                </a:ext>
              </a:extLst>
            </p:cNvPr>
            <p:cNvSpPr/>
            <p:nvPr/>
          </p:nvSpPr>
          <p:spPr bwMode="auto">
            <a:xfrm>
              <a:off x="10648196" y="4382436"/>
              <a:ext cx="185344" cy="164391"/>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1" name="Freeform: Shape 267">
              <a:extLst>
                <a:ext uri="{FF2B5EF4-FFF2-40B4-BE49-F238E27FC236}">
                  <a16:creationId xmlns:a16="http://schemas.microsoft.com/office/drawing/2014/main" id="{BF06705B-4EB0-65A4-3216-B0E3098FDB15}"/>
                </a:ext>
              </a:extLst>
            </p:cNvPr>
            <p:cNvSpPr/>
            <p:nvPr/>
          </p:nvSpPr>
          <p:spPr bwMode="auto">
            <a:xfrm>
              <a:off x="10437066" y="4355037"/>
              <a:ext cx="145052" cy="204684"/>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2" name="Freeform: Shape 273">
              <a:extLst>
                <a:ext uri="{FF2B5EF4-FFF2-40B4-BE49-F238E27FC236}">
                  <a16:creationId xmlns:a16="http://schemas.microsoft.com/office/drawing/2014/main" id="{DFCBDC4C-71F7-F866-A587-5D1BE234C479}"/>
                </a:ext>
              </a:extLst>
            </p:cNvPr>
            <p:cNvSpPr/>
            <p:nvPr/>
          </p:nvSpPr>
          <p:spPr bwMode="auto">
            <a:xfrm>
              <a:off x="10860938" y="4035924"/>
              <a:ext cx="41904" cy="66079"/>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3" name="Freeform: Shape 274">
              <a:extLst>
                <a:ext uri="{FF2B5EF4-FFF2-40B4-BE49-F238E27FC236}">
                  <a16:creationId xmlns:a16="http://schemas.microsoft.com/office/drawing/2014/main" id="{3BC0AEE1-6F16-4664-560F-59757BAA1494}"/>
                </a:ext>
              </a:extLst>
            </p:cNvPr>
            <p:cNvSpPr/>
            <p:nvPr/>
          </p:nvSpPr>
          <p:spPr bwMode="auto">
            <a:xfrm>
              <a:off x="10835151" y="4190646"/>
              <a:ext cx="29011" cy="6285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4" name="Freeform: Shape 275">
              <a:extLst>
                <a:ext uri="{FF2B5EF4-FFF2-40B4-BE49-F238E27FC236}">
                  <a16:creationId xmlns:a16="http://schemas.microsoft.com/office/drawing/2014/main" id="{BAB529CF-9225-5C38-1167-85C2BD0B5701}"/>
                </a:ext>
              </a:extLst>
            </p:cNvPr>
            <p:cNvSpPr/>
            <p:nvPr/>
          </p:nvSpPr>
          <p:spPr bwMode="auto">
            <a:xfrm>
              <a:off x="10860938" y="4343756"/>
              <a:ext cx="95089" cy="67690"/>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5" name="Freeform: Shape 276">
              <a:extLst>
                <a:ext uri="{FF2B5EF4-FFF2-40B4-BE49-F238E27FC236}">
                  <a16:creationId xmlns:a16="http://schemas.microsoft.com/office/drawing/2014/main" id="{867715F7-02A4-8826-0050-9B1265416F69}"/>
                </a:ext>
              </a:extLst>
            </p:cNvPr>
            <p:cNvSpPr/>
            <p:nvPr/>
          </p:nvSpPr>
          <p:spPr bwMode="auto">
            <a:xfrm>
              <a:off x="10809364" y="4522652"/>
              <a:ext cx="77361" cy="56409"/>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6" name="Freeform: Shape 277">
              <a:extLst>
                <a:ext uri="{FF2B5EF4-FFF2-40B4-BE49-F238E27FC236}">
                  <a16:creationId xmlns:a16="http://schemas.microsoft.com/office/drawing/2014/main" id="{12F5B0DF-8629-8D02-FA6D-261686A9FC74}"/>
                </a:ext>
              </a:extLst>
            </p:cNvPr>
            <p:cNvSpPr/>
            <p:nvPr/>
          </p:nvSpPr>
          <p:spPr bwMode="auto">
            <a:xfrm>
              <a:off x="10527320" y="4364708"/>
              <a:ext cx="62856" cy="101536"/>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7" name="Freeform: Shape 47">
              <a:extLst>
                <a:ext uri="{FF2B5EF4-FFF2-40B4-BE49-F238E27FC236}">
                  <a16:creationId xmlns:a16="http://schemas.microsoft.com/office/drawing/2014/main" id="{2E64625A-E5BA-19B9-BFE0-7DE3B5BEF359}"/>
                </a:ext>
              </a:extLst>
            </p:cNvPr>
            <p:cNvSpPr/>
            <p:nvPr/>
          </p:nvSpPr>
          <p:spPr bwMode="auto">
            <a:xfrm>
              <a:off x="10487028" y="4097168"/>
              <a:ext cx="132158" cy="288491"/>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8" name="Freeform: Shape 278">
              <a:extLst>
                <a:ext uri="{FF2B5EF4-FFF2-40B4-BE49-F238E27FC236}">
                  <a16:creationId xmlns:a16="http://schemas.microsoft.com/office/drawing/2014/main" id="{9E16F4DD-48F6-65D6-0162-A5C0AA688066}"/>
                </a:ext>
              </a:extLst>
            </p:cNvPr>
            <p:cNvSpPr/>
            <p:nvPr/>
          </p:nvSpPr>
          <p:spPr bwMode="auto">
            <a:xfrm>
              <a:off x="10902842" y="4608072"/>
              <a:ext cx="53185" cy="29010"/>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99" name="Freeform: Shape 279">
              <a:extLst>
                <a:ext uri="{FF2B5EF4-FFF2-40B4-BE49-F238E27FC236}">
                  <a16:creationId xmlns:a16="http://schemas.microsoft.com/office/drawing/2014/main" id="{08B8769B-8018-E603-B20E-8B4882ED8EA6}"/>
                </a:ext>
              </a:extLst>
            </p:cNvPr>
            <p:cNvSpPr/>
            <p:nvPr/>
          </p:nvSpPr>
          <p:spPr bwMode="auto">
            <a:xfrm>
              <a:off x="10865774" y="4305076"/>
              <a:ext cx="22563" cy="43515"/>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0" name="Freeform: Shape 280">
              <a:extLst>
                <a:ext uri="{FF2B5EF4-FFF2-40B4-BE49-F238E27FC236}">
                  <a16:creationId xmlns:a16="http://schemas.microsoft.com/office/drawing/2014/main" id="{FDE20E54-96E3-3214-B488-B37C7E467A26}"/>
                </a:ext>
              </a:extLst>
            </p:cNvPr>
            <p:cNvSpPr/>
            <p:nvPr/>
          </p:nvSpPr>
          <p:spPr bwMode="auto">
            <a:xfrm>
              <a:off x="9226692" y="3455719"/>
              <a:ext cx="299773" cy="178897"/>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1" name="Freeform: Shape 281">
              <a:extLst>
                <a:ext uri="{FF2B5EF4-FFF2-40B4-BE49-F238E27FC236}">
                  <a16:creationId xmlns:a16="http://schemas.microsoft.com/office/drawing/2014/main" id="{A5DAAF5D-29FD-15F3-B9E7-960C44590BF0}"/>
                </a:ext>
              </a:extLst>
            </p:cNvPr>
            <p:cNvSpPr/>
            <p:nvPr/>
          </p:nvSpPr>
          <p:spPr bwMode="auto">
            <a:xfrm>
              <a:off x="9266984" y="3913437"/>
              <a:ext cx="174062" cy="1853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2" name="Freeform: Shape 282">
              <a:extLst>
                <a:ext uri="{FF2B5EF4-FFF2-40B4-BE49-F238E27FC236}">
                  <a16:creationId xmlns:a16="http://schemas.microsoft.com/office/drawing/2014/main" id="{0C2FAB5A-48C4-2A79-0CDB-FB8A1869B16F}"/>
                </a:ext>
              </a:extLst>
            </p:cNvPr>
            <p:cNvSpPr/>
            <p:nvPr/>
          </p:nvSpPr>
          <p:spPr bwMode="auto">
            <a:xfrm>
              <a:off x="8957541" y="3386416"/>
              <a:ext cx="135381" cy="207907"/>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endParaRPr lang="en-GB"/>
            </a:p>
          </p:txBody>
        </p:sp>
        <p:sp>
          <p:nvSpPr>
            <p:cNvPr id="603" name="Freeform: Shape 283">
              <a:extLst>
                <a:ext uri="{FF2B5EF4-FFF2-40B4-BE49-F238E27FC236}">
                  <a16:creationId xmlns:a16="http://schemas.microsoft.com/office/drawing/2014/main" id="{BAB76F40-E27A-F5B6-EAD8-CA72C1DC2EFA}"/>
                </a:ext>
              </a:extLst>
            </p:cNvPr>
            <p:cNvSpPr/>
            <p:nvPr/>
          </p:nvSpPr>
          <p:spPr bwMode="auto">
            <a:xfrm>
              <a:off x="8959153" y="3579818"/>
              <a:ext cx="56409" cy="30622"/>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4" name="Freeform: Shape 286">
              <a:extLst>
                <a:ext uri="{FF2B5EF4-FFF2-40B4-BE49-F238E27FC236}">
                  <a16:creationId xmlns:a16="http://schemas.microsoft.com/office/drawing/2014/main" id="{5910E632-BFE7-B36E-EE54-066A0C35A66C}"/>
                </a:ext>
              </a:extLst>
            </p:cNvPr>
            <p:cNvSpPr/>
            <p:nvPr/>
          </p:nvSpPr>
          <p:spPr bwMode="auto">
            <a:xfrm>
              <a:off x="8914026" y="3423485"/>
              <a:ext cx="64467" cy="7574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5" name="Freeform: Shape 289">
              <a:extLst>
                <a:ext uri="{FF2B5EF4-FFF2-40B4-BE49-F238E27FC236}">
                  <a16:creationId xmlns:a16="http://schemas.microsoft.com/office/drawing/2014/main" id="{1B3D8701-9702-34BA-FA4A-EC0F01BB2654}"/>
                </a:ext>
              </a:extLst>
            </p:cNvPr>
            <p:cNvSpPr/>
            <p:nvPr/>
          </p:nvSpPr>
          <p:spPr bwMode="auto">
            <a:xfrm>
              <a:off x="8942069" y="3504099"/>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6" name="Freeform: Shape 287">
              <a:extLst>
                <a:ext uri="{FF2B5EF4-FFF2-40B4-BE49-F238E27FC236}">
                  <a16:creationId xmlns:a16="http://schemas.microsoft.com/office/drawing/2014/main" id="{6C8EF38F-458F-C2E1-0BB8-D6EF18D3186A}"/>
                </a:ext>
              </a:extLst>
            </p:cNvPr>
            <p:cNvSpPr/>
            <p:nvPr/>
          </p:nvSpPr>
          <p:spPr bwMode="auto">
            <a:xfrm>
              <a:off x="8889850" y="3479894"/>
              <a:ext cx="72526" cy="49962"/>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7" name="Freeform: Shape 290">
              <a:extLst>
                <a:ext uri="{FF2B5EF4-FFF2-40B4-BE49-F238E27FC236}">
                  <a16:creationId xmlns:a16="http://schemas.microsoft.com/office/drawing/2014/main" id="{9495205B-4158-4526-6859-A0B736424B11}"/>
                </a:ext>
              </a:extLst>
            </p:cNvPr>
            <p:cNvSpPr/>
            <p:nvPr/>
          </p:nvSpPr>
          <p:spPr bwMode="auto">
            <a:xfrm>
              <a:off x="8983328" y="3302609"/>
              <a:ext cx="49962" cy="87031"/>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608" name="Freeform: Shape 291">
              <a:extLst>
                <a:ext uri="{FF2B5EF4-FFF2-40B4-BE49-F238E27FC236}">
                  <a16:creationId xmlns:a16="http://schemas.microsoft.com/office/drawing/2014/main" id="{48910839-E782-68D0-292D-E679C55A3F07}"/>
                </a:ext>
              </a:extLst>
            </p:cNvPr>
            <p:cNvSpPr/>
            <p:nvPr/>
          </p:nvSpPr>
          <p:spPr bwMode="auto">
            <a:xfrm>
              <a:off x="9134826" y="3523409"/>
              <a:ext cx="93478" cy="5157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609" name="Freeform: Shape 292">
              <a:extLst>
                <a:ext uri="{FF2B5EF4-FFF2-40B4-BE49-F238E27FC236}">
                  <a16:creationId xmlns:a16="http://schemas.microsoft.com/office/drawing/2014/main" id="{57A412CF-640F-5B9F-7A52-88BDF2E12827}"/>
                </a:ext>
              </a:extLst>
            </p:cNvPr>
            <p:cNvSpPr/>
            <p:nvPr/>
          </p:nvSpPr>
          <p:spPr bwMode="auto">
            <a:xfrm>
              <a:off x="9009115" y="3539526"/>
              <a:ext cx="135381" cy="66079"/>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0" name="Freeform: Shape 293">
              <a:extLst>
                <a:ext uri="{FF2B5EF4-FFF2-40B4-BE49-F238E27FC236}">
                  <a16:creationId xmlns:a16="http://schemas.microsoft.com/office/drawing/2014/main" id="{3A989CE9-7830-B039-68D2-6915766123F9}"/>
                </a:ext>
              </a:extLst>
            </p:cNvPr>
            <p:cNvSpPr/>
            <p:nvPr/>
          </p:nvSpPr>
          <p:spPr bwMode="auto">
            <a:xfrm>
              <a:off x="9126768" y="3554031"/>
              <a:ext cx="104759" cy="69303"/>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1" name="Freeform: Shape 294">
              <a:extLst>
                <a:ext uri="{FF2B5EF4-FFF2-40B4-BE49-F238E27FC236}">
                  <a16:creationId xmlns:a16="http://schemas.microsoft.com/office/drawing/2014/main" id="{60640B04-5BDB-B9B5-AAFF-BC623B108841}"/>
                </a:ext>
              </a:extLst>
            </p:cNvPr>
            <p:cNvSpPr/>
            <p:nvPr/>
          </p:nvSpPr>
          <p:spPr bwMode="auto">
            <a:xfrm>
              <a:off x="9213799" y="3662014"/>
              <a:ext cx="109594" cy="66079"/>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2" name="Freeform: Shape 295">
              <a:extLst>
                <a:ext uri="{FF2B5EF4-FFF2-40B4-BE49-F238E27FC236}">
                  <a16:creationId xmlns:a16="http://schemas.microsoft.com/office/drawing/2014/main" id="{F97BAD53-E7CE-2867-6C9D-BFC7DCE226F4}"/>
                </a:ext>
              </a:extLst>
            </p:cNvPr>
            <p:cNvSpPr/>
            <p:nvPr/>
          </p:nvSpPr>
          <p:spPr bwMode="auto">
            <a:xfrm>
              <a:off x="9071971" y="3597547"/>
              <a:ext cx="54797" cy="41903"/>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3" name="Freeform: Shape 296">
              <a:extLst>
                <a:ext uri="{FF2B5EF4-FFF2-40B4-BE49-F238E27FC236}">
                  <a16:creationId xmlns:a16="http://schemas.microsoft.com/office/drawing/2014/main" id="{63852229-04A5-244A-8694-D00B88D86B4C}"/>
                </a:ext>
              </a:extLst>
            </p:cNvPr>
            <p:cNvSpPr/>
            <p:nvPr/>
          </p:nvSpPr>
          <p:spPr bwMode="auto">
            <a:xfrm>
              <a:off x="9091311" y="3597547"/>
              <a:ext cx="82195" cy="95089"/>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4" name="Freeform: Shape 236">
              <a:extLst>
                <a:ext uri="{FF2B5EF4-FFF2-40B4-BE49-F238E27FC236}">
                  <a16:creationId xmlns:a16="http://schemas.microsoft.com/office/drawing/2014/main" id="{96AC699B-7B1D-42DB-D49B-DC693C6A2C2E}"/>
                </a:ext>
              </a:extLst>
            </p:cNvPr>
            <p:cNvSpPr/>
            <p:nvPr/>
          </p:nvSpPr>
          <p:spPr bwMode="auto">
            <a:xfrm>
              <a:off x="9175626" y="3671845"/>
              <a:ext cx="4061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5" name="Freeform: Shape 237">
              <a:extLst>
                <a:ext uri="{FF2B5EF4-FFF2-40B4-BE49-F238E27FC236}">
                  <a16:creationId xmlns:a16="http://schemas.microsoft.com/office/drawing/2014/main" id="{6E026C6D-F565-4775-AC55-E1F5C8EF5D95}"/>
                </a:ext>
              </a:extLst>
            </p:cNvPr>
            <p:cNvSpPr/>
            <p:nvPr/>
          </p:nvSpPr>
          <p:spPr bwMode="auto">
            <a:xfrm>
              <a:off x="9161078" y="3677970"/>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6" name="Freeform: Shape 297">
              <a:extLst>
                <a:ext uri="{FF2B5EF4-FFF2-40B4-BE49-F238E27FC236}">
                  <a16:creationId xmlns:a16="http://schemas.microsoft.com/office/drawing/2014/main" id="{F6E7D300-AE15-D7C9-DBCC-A0E192ACFF2F}"/>
                </a:ext>
              </a:extLst>
            </p:cNvPr>
            <p:cNvSpPr/>
            <p:nvPr/>
          </p:nvSpPr>
          <p:spPr bwMode="auto">
            <a:xfrm>
              <a:off x="9121932" y="3636227"/>
              <a:ext cx="53186" cy="58021"/>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7" name="Freeform: Shape 298">
              <a:extLst>
                <a:ext uri="{FF2B5EF4-FFF2-40B4-BE49-F238E27FC236}">
                  <a16:creationId xmlns:a16="http://schemas.microsoft.com/office/drawing/2014/main" id="{5AB57D48-9A37-1CE0-0971-72BA85475092}"/>
                </a:ext>
              </a:extLst>
            </p:cNvPr>
            <p:cNvSpPr/>
            <p:nvPr/>
          </p:nvSpPr>
          <p:spPr bwMode="auto">
            <a:xfrm>
              <a:off x="9173506" y="3605605"/>
              <a:ext cx="70914" cy="93478"/>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8" name="Freeform: Shape 299">
              <a:extLst>
                <a:ext uri="{FF2B5EF4-FFF2-40B4-BE49-F238E27FC236}">
                  <a16:creationId xmlns:a16="http://schemas.microsoft.com/office/drawing/2014/main" id="{F5A3CD0F-7FA9-2A75-4B55-AC02C436A1CD}"/>
                </a:ext>
              </a:extLst>
            </p:cNvPr>
            <p:cNvSpPr/>
            <p:nvPr/>
          </p:nvSpPr>
          <p:spPr bwMode="auto">
            <a:xfrm>
              <a:off x="9171895" y="3708753"/>
              <a:ext cx="30622" cy="53185"/>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9" name="Freeform: Shape 300">
              <a:extLst>
                <a:ext uri="{FF2B5EF4-FFF2-40B4-BE49-F238E27FC236}">
                  <a16:creationId xmlns:a16="http://schemas.microsoft.com/office/drawing/2014/main" id="{38E1E991-7B1F-B44E-6BDC-34B3087001D6}"/>
                </a:ext>
              </a:extLst>
            </p:cNvPr>
            <p:cNvSpPr/>
            <p:nvPr/>
          </p:nvSpPr>
          <p:spPr bwMode="auto">
            <a:xfrm>
              <a:off x="9189623" y="3697471"/>
              <a:ext cx="45127" cy="41904"/>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0" name="Freeform: Shape 302">
              <a:extLst>
                <a:ext uri="{FF2B5EF4-FFF2-40B4-BE49-F238E27FC236}">
                  <a16:creationId xmlns:a16="http://schemas.microsoft.com/office/drawing/2014/main" id="{93C3D074-C23C-2CE3-DAAD-5D2EE1B2E4D4}"/>
                </a:ext>
              </a:extLst>
            </p:cNvPr>
            <p:cNvSpPr/>
            <p:nvPr/>
          </p:nvSpPr>
          <p:spPr bwMode="auto">
            <a:xfrm>
              <a:off x="9179953" y="3721646"/>
              <a:ext cx="116041" cy="109594"/>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1" name="Freeform: Shape 304">
              <a:extLst>
                <a:ext uri="{FF2B5EF4-FFF2-40B4-BE49-F238E27FC236}">
                  <a16:creationId xmlns:a16="http://schemas.microsoft.com/office/drawing/2014/main" id="{687574EE-B0DB-B608-01C2-C4FCD9DF7A4E}"/>
                </a:ext>
              </a:extLst>
            </p:cNvPr>
            <p:cNvSpPr/>
            <p:nvPr/>
          </p:nvSpPr>
          <p:spPr bwMode="auto">
            <a:xfrm>
              <a:off x="9291246" y="3708753"/>
              <a:ext cx="315803" cy="132158"/>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2" name="Freeform: Shape 307">
              <a:extLst>
                <a:ext uri="{FF2B5EF4-FFF2-40B4-BE49-F238E27FC236}">
                  <a16:creationId xmlns:a16="http://schemas.microsoft.com/office/drawing/2014/main" id="{C300B784-7EA5-587E-5F8B-D3CF1412DC56}"/>
                </a:ext>
              </a:extLst>
            </p:cNvPr>
            <p:cNvSpPr/>
            <p:nvPr/>
          </p:nvSpPr>
          <p:spPr bwMode="auto">
            <a:xfrm>
              <a:off x="9395919" y="3621721"/>
              <a:ext cx="64467" cy="40292"/>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3" name="Freeform: Shape 308">
              <a:extLst>
                <a:ext uri="{FF2B5EF4-FFF2-40B4-BE49-F238E27FC236}">
                  <a16:creationId xmlns:a16="http://schemas.microsoft.com/office/drawing/2014/main" id="{4F6C5EDF-ADE6-49CF-6CA0-778CB8B6A2D2}"/>
                </a:ext>
              </a:extLst>
            </p:cNvPr>
            <p:cNvSpPr/>
            <p:nvPr/>
          </p:nvSpPr>
          <p:spPr bwMode="auto">
            <a:xfrm>
              <a:off x="9242809" y="3847358"/>
              <a:ext cx="40292" cy="16116"/>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4" name="Freeform: Shape 250">
              <a:extLst>
                <a:ext uri="{FF2B5EF4-FFF2-40B4-BE49-F238E27FC236}">
                  <a16:creationId xmlns:a16="http://schemas.microsoft.com/office/drawing/2014/main" id="{F634CD06-C6FC-0855-B2F2-F360DF8F1D57}"/>
                </a:ext>
              </a:extLst>
            </p:cNvPr>
            <p:cNvSpPr/>
            <p:nvPr/>
          </p:nvSpPr>
          <p:spPr bwMode="auto">
            <a:xfrm rot="18190164">
              <a:off x="9393036" y="3848645"/>
              <a:ext cx="30944" cy="30944"/>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5" name="Freeform: Shape 312">
              <a:extLst>
                <a:ext uri="{FF2B5EF4-FFF2-40B4-BE49-F238E27FC236}">
                  <a16:creationId xmlns:a16="http://schemas.microsoft.com/office/drawing/2014/main" id="{82F6E06B-7614-30F7-F4CF-73BABEF07A44}"/>
                </a:ext>
              </a:extLst>
            </p:cNvPr>
            <p:cNvSpPr/>
            <p:nvPr/>
          </p:nvSpPr>
          <p:spPr bwMode="auto">
            <a:xfrm>
              <a:off x="9494231" y="3810289"/>
              <a:ext cx="172450" cy="159557"/>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6" name="Freeform: Shape 253">
              <a:extLst>
                <a:ext uri="{FF2B5EF4-FFF2-40B4-BE49-F238E27FC236}">
                  <a16:creationId xmlns:a16="http://schemas.microsoft.com/office/drawing/2014/main" id="{F95452B5-DE31-4C28-2B24-5185117C9C7B}"/>
                </a:ext>
              </a:extLst>
            </p:cNvPr>
            <p:cNvSpPr/>
            <p:nvPr/>
          </p:nvSpPr>
          <p:spPr bwMode="auto">
            <a:xfrm rot="2301587">
              <a:off x="9440791" y="3866049"/>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7" name="Freeform: Shape 254">
              <a:extLst>
                <a:ext uri="{FF2B5EF4-FFF2-40B4-BE49-F238E27FC236}">
                  <a16:creationId xmlns:a16="http://schemas.microsoft.com/office/drawing/2014/main" id="{8E4A5ACB-62D8-E884-778B-7272F67984C4}"/>
                </a:ext>
              </a:extLst>
            </p:cNvPr>
            <p:cNvSpPr/>
            <p:nvPr/>
          </p:nvSpPr>
          <p:spPr bwMode="auto">
            <a:xfrm rot="2301587">
              <a:off x="9427470" y="3898531"/>
              <a:ext cx="26108" cy="48165"/>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8" name="Freeform: Shape 311">
              <a:extLst>
                <a:ext uri="{FF2B5EF4-FFF2-40B4-BE49-F238E27FC236}">
                  <a16:creationId xmlns:a16="http://schemas.microsoft.com/office/drawing/2014/main" id="{1586D613-2C98-3E31-A9DD-041C2BA830DA}"/>
                </a:ext>
              </a:extLst>
            </p:cNvPr>
            <p:cNvSpPr/>
            <p:nvPr/>
          </p:nvSpPr>
          <p:spPr bwMode="auto">
            <a:xfrm>
              <a:off x="9447493" y="3805454"/>
              <a:ext cx="116041" cy="103148"/>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9" name="Freeform: Shape 313">
              <a:extLst>
                <a:ext uri="{FF2B5EF4-FFF2-40B4-BE49-F238E27FC236}">
                  <a16:creationId xmlns:a16="http://schemas.microsoft.com/office/drawing/2014/main" id="{B66071FF-B6C7-B87E-0FD2-23EC77CC5149}"/>
                </a:ext>
              </a:extLst>
            </p:cNvPr>
            <p:cNvSpPr/>
            <p:nvPr/>
          </p:nvSpPr>
          <p:spPr bwMode="auto">
            <a:xfrm>
              <a:off x="9432988" y="3887649"/>
              <a:ext cx="74137" cy="87031"/>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0" name="Freeform: Shape 316">
              <a:extLst>
                <a:ext uri="{FF2B5EF4-FFF2-40B4-BE49-F238E27FC236}">
                  <a16:creationId xmlns:a16="http://schemas.microsoft.com/office/drawing/2014/main" id="{AD912D40-5E4F-C26A-E018-CEAAF739549F}"/>
                </a:ext>
              </a:extLst>
            </p:cNvPr>
            <p:cNvSpPr/>
            <p:nvPr/>
          </p:nvSpPr>
          <p:spPr bwMode="auto">
            <a:xfrm>
              <a:off x="9009115" y="4250278"/>
              <a:ext cx="117653" cy="183732"/>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bg2"/>
            </a:solidFill>
            <a:ln w="6350">
              <a:solidFill>
                <a:schemeClr val="bg2">
                  <a:lumMod val="75000"/>
                </a:schemeClr>
              </a:solidFill>
              <a:round/>
              <a:headEnd/>
              <a:tailEnd/>
            </a:ln>
          </p:spPr>
          <p:txBody>
            <a:bodyPr/>
            <a:lstStyle/>
            <a:p>
              <a:endParaRPr lang="en-GB"/>
            </a:p>
          </p:txBody>
        </p:sp>
        <p:sp>
          <p:nvSpPr>
            <p:cNvPr id="631" name="Freeform: Shape 317">
              <a:extLst>
                <a:ext uri="{FF2B5EF4-FFF2-40B4-BE49-F238E27FC236}">
                  <a16:creationId xmlns:a16="http://schemas.microsoft.com/office/drawing/2014/main" id="{D70BD756-9C13-0F57-24D5-434FC04BF7F0}"/>
                </a:ext>
              </a:extLst>
            </p:cNvPr>
            <p:cNvSpPr/>
            <p:nvPr/>
          </p:nvSpPr>
          <p:spPr bwMode="auto">
            <a:xfrm rot="2301587">
              <a:off x="9020212" y="4430148"/>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2" name="Freeform: Shape 1060">
              <a:extLst>
                <a:ext uri="{FF2B5EF4-FFF2-40B4-BE49-F238E27FC236}">
                  <a16:creationId xmlns:a16="http://schemas.microsoft.com/office/drawing/2014/main" id="{A128688F-60E4-262A-AFC0-C60F44D17E4E}"/>
                </a:ext>
              </a:extLst>
            </p:cNvPr>
            <p:cNvSpPr/>
            <p:nvPr/>
          </p:nvSpPr>
          <p:spPr bwMode="auto">
            <a:xfrm>
              <a:off x="9009115" y="4434010"/>
              <a:ext cx="99924" cy="98312"/>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bg2"/>
            </a:solidFill>
            <a:ln w="6350">
              <a:solidFill>
                <a:schemeClr val="bg2">
                  <a:lumMod val="75000"/>
                </a:schemeClr>
              </a:solidFill>
              <a:round/>
              <a:headEnd/>
              <a:tailEnd/>
            </a:ln>
          </p:spPr>
          <p:txBody>
            <a:bodyPr/>
            <a:lstStyle/>
            <a:p>
              <a:endParaRPr lang="en-GB"/>
            </a:p>
          </p:txBody>
        </p:sp>
        <p:sp>
          <p:nvSpPr>
            <p:cNvPr id="633" name="Freeform: Shape 319">
              <a:extLst>
                <a:ext uri="{FF2B5EF4-FFF2-40B4-BE49-F238E27FC236}">
                  <a16:creationId xmlns:a16="http://schemas.microsoft.com/office/drawing/2014/main" id="{A9622553-0EE1-9B3F-12D0-DA930831E594}"/>
                </a:ext>
              </a:extLst>
            </p:cNvPr>
            <p:cNvSpPr/>
            <p:nvPr/>
          </p:nvSpPr>
          <p:spPr bwMode="auto">
            <a:xfrm rot="2301587">
              <a:off x="9353879" y="4479966"/>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4" name="Freeform: Shape 320">
              <a:extLst>
                <a:ext uri="{FF2B5EF4-FFF2-40B4-BE49-F238E27FC236}">
                  <a16:creationId xmlns:a16="http://schemas.microsoft.com/office/drawing/2014/main" id="{B67C2D5C-A412-7B37-26FB-BF7C34131823}"/>
                </a:ext>
              </a:extLst>
            </p:cNvPr>
            <p:cNvSpPr/>
            <p:nvPr/>
          </p:nvSpPr>
          <p:spPr bwMode="auto">
            <a:xfrm rot="2301587">
              <a:off x="9350656" y="4512528"/>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5" name="Freeform: Shape 1072">
              <a:extLst>
                <a:ext uri="{FF2B5EF4-FFF2-40B4-BE49-F238E27FC236}">
                  <a16:creationId xmlns:a16="http://schemas.microsoft.com/office/drawing/2014/main" id="{66388A84-B5C0-7F42-AE13-1C3EB914072E}"/>
                </a:ext>
              </a:extLst>
            </p:cNvPr>
            <p:cNvSpPr/>
            <p:nvPr/>
          </p:nvSpPr>
          <p:spPr bwMode="auto">
            <a:xfrm>
              <a:off x="9350792" y="4393718"/>
              <a:ext cx="96701" cy="11281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6" name="Freeform: Shape 63">
              <a:extLst>
                <a:ext uri="{FF2B5EF4-FFF2-40B4-BE49-F238E27FC236}">
                  <a16:creationId xmlns:a16="http://schemas.microsoft.com/office/drawing/2014/main" id="{4E47E98A-71C9-7AF1-EC83-C5C9313F9622}"/>
                </a:ext>
              </a:extLst>
            </p:cNvPr>
            <p:cNvSpPr/>
            <p:nvPr/>
          </p:nvSpPr>
          <p:spPr bwMode="auto">
            <a:xfrm>
              <a:off x="9358850" y="4485584"/>
              <a:ext cx="166003" cy="174062"/>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7" name="Freeform: Shape 67">
              <a:extLst>
                <a:ext uri="{FF2B5EF4-FFF2-40B4-BE49-F238E27FC236}">
                  <a16:creationId xmlns:a16="http://schemas.microsoft.com/office/drawing/2014/main" id="{0F6AFC1F-961B-426D-A961-5330E00304EC}"/>
                </a:ext>
              </a:extLst>
            </p:cNvPr>
            <p:cNvSpPr/>
            <p:nvPr/>
          </p:nvSpPr>
          <p:spPr bwMode="auto">
            <a:xfrm>
              <a:off x="9133373" y="4844629"/>
              <a:ext cx="265927" cy="238529"/>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8" name="Freeform: Shape 321">
              <a:extLst>
                <a:ext uri="{FF2B5EF4-FFF2-40B4-BE49-F238E27FC236}">
                  <a16:creationId xmlns:a16="http://schemas.microsoft.com/office/drawing/2014/main" id="{61337372-070E-489A-68A2-A839733023D9}"/>
                </a:ext>
              </a:extLst>
            </p:cNvPr>
            <p:cNvSpPr/>
            <p:nvPr/>
          </p:nvSpPr>
          <p:spPr bwMode="auto">
            <a:xfrm rot="2301587">
              <a:off x="9368674" y="4918990"/>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9" name="Freeform 374">
              <a:extLst>
                <a:ext uri="{FF2B5EF4-FFF2-40B4-BE49-F238E27FC236}">
                  <a16:creationId xmlns:a16="http://schemas.microsoft.com/office/drawing/2014/main" id="{7B454096-760A-9DA2-9D40-6DDCB98FEE7A}"/>
                </a:ext>
              </a:extLst>
            </p:cNvPr>
            <p:cNvSpPr>
              <a:spLocks/>
            </p:cNvSpPr>
            <p:nvPr/>
          </p:nvSpPr>
          <p:spPr bwMode="auto">
            <a:xfrm>
              <a:off x="9347335" y="4645458"/>
              <a:ext cx="181583" cy="28580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2"/>
            </a:solidFill>
            <a:ln w="6350">
              <a:solidFill>
                <a:schemeClr val="bg2">
                  <a:lumMod val="75000"/>
                </a:schemeClr>
              </a:solidFill>
              <a:round/>
              <a:headEnd/>
              <a:tailEnd/>
            </a:ln>
          </p:spPr>
          <p:txBody>
            <a:bodyPr/>
            <a:lstStyle/>
            <a:p>
              <a:endParaRPr lang="en-GB"/>
            </a:p>
          </p:txBody>
        </p:sp>
        <p:sp>
          <p:nvSpPr>
            <p:cNvPr id="640" name="Freeform: Shape 1062">
              <a:extLst>
                <a:ext uri="{FF2B5EF4-FFF2-40B4-BE49-F238E27FC236}">
                  <a16:creationId xmlns:a16="http://schemas.microsoft.com/office/drawing/2014/main" id="{31D6C804-7D1A-69EE-F281-8A73AFF6B5C1}"/>
                </a:ext>
              </a:extLst>
            </p:cNvPr>
            <p:cNvSpPr/>
            <p:nvPr/>
          </p:nvSpPr>
          <p:spPr bwMode="auto">
            <a:xfrm>
              <a:off x="9265373" y="4732171"/>
              <a:ext cx="130546" cy="125711"/>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1" name="Freeform: Shape 1064">
              <a:extLst>
                <a:ext uri="{FF2B5EF4-FFF2-40B4-BE49-F238E27FC236}">
                  <a16:creationId xmlns:a16="http://schemas.microsoft.com/office/drawing/2014/main" id="{3381FBC6-E0D7-2A8B-BF23-0B891C968BBF}"/>
                </a:ext>
              </a:extLst>
            </p:cNvPr>
            <p:cNvSpPr/>
            <p:nvPr/>
          </p:nvSpPr>
          <p:spPr bwMode="auto">
            <a:xfrm>
              <a:off x="9220246" y="4604848"/>
              <a:ext cx="198236" cy="169227"/>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2" name="Freeform: Shape 318">
              <a:extLst>
                <a:ext uri="{FF2B5EF4-FFF2-40B4-BE49-F238E27FC236}">
                  <a16:creationId xmlns:a16="http://schemas.microsoft.com/office/drawing/2014/main" id="{921AD63B-93B6-67CB-3B3E-E1F85F929A58}"/>
                </a:ext>
              </a:extLst>
            </p:cNvPr>
            <p:cNvSpPr/>
            <p:nvPr/>
          </p:nvSpPr>
          <p:spPr bwMode="auto">
            <a:xfrm>
              <a:off x="9059077" y="4382436"/>
              <a:ext cx="315890" cy="315890"/>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3" name="Freeform: Shape 68">
              <a:extLst>
                <a:ext uri="{FF2B5EF4-FFF2-40B4-BE49-F238E27FC236}">
                  <a16:creationId xmlns:a16="http://schemas.microsoft.com/office/drawing/2014/main" id="{C10D91D2-5ADE-A114-192B-B7BCF996CA1D}"/>
                </a:ext>
              </a:extLst>
            </p:cNvPr>
            <p:cNvSpPr/>
            <p:nvPr/>
          </p:nvSpPr>
          <p:spPr bwMode="auto">
            <a:xfrm>
              <a:off x="9300829" y="4970700"/>
              <a:ext cx="45127" cy="40292"/>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644" name="Freeform: Shape 71">
              <a:extLst>
                <a:ext uri="{FF2B5EF4-FFF2-40B4-BE49-F238E27FC236}">
                  <a16:creationId xmlns:a16="http://schemas.microsoft.com/office/drawing/2014/main" id="{51557840-6D1C-6290-581D-6CB6CA5746EF}"/>
                </a:ext>
              </a:extLst>
            </p:cNvPr>
            <p:cNvSpPr/>
            <p:nvPr/>
          </p:nvSpPr>
          <p:spPr bwMode="auto">
            <a:xfrm>
              <a:off x="9424929" y="3913437"/>
              <a:ext cx="359406" cy="301385"/>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5" name="Freeform: Shape 76">
              <a:extLst>
                <a:ext uri="{FF2B5EF4-FFF2-40B4-BE49-F238E27FC236}">
                  <a16:creationId xmlns:a16="http://schemas.microsoft.com/office/drawing/2014/main" id="{4504BE7A-B137-6334-BE76-E602FF151CD2}"/>
                </a:ext>
              </a:extLst>
            </p:cNvPr>
            <p:cNvSpPr/>
            <p:nvPr/>
          </p:nvSpPr>
          <p:spPr bwMode="auto">
            <a:xfrm>
              <a:off x="9624778" y="3937612"/>
              <a:ext cx="37070" cy="49962"/>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6" name="Freeform: Shape 77">
              <a:extLst>
                <a:ext uri="{FF2B5EF4-FFF2-40B4-BE49-F238E27FC236}">
                  <a16:creationId xmlns:a16="http://schemas.microsoft.com/office/drawing/2014/main" id="{95F49B35-CBEE-EF9D-0394-3581EC1EFE04}"/>
                </a:ext>
              </a:extLst>
            </p:cNvPr>
            <p:cNvSpPr/>
            <p:nvPr/>
          </p:nvSpPr>
          <p:spPr bwMode="auto">
            <a:xfrm>
              <a:off x="9574816" y="4155189"/>
              <a:ext cx="164391" cy="1112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7" name="Freeform: Shape 80">
              <a:extLst>
                <a:ext uri="{FF2B5EF4-FFF2-40B4-BE49-F238E27FC236}">
                  <a16:creationId xmlns:a16="http://schemas.microsoft.com/office/drawing/2014/main" id="{82E0BE57-39B7-7AC7-DB7C-4438907963AF}"/>
                </a:ext>
              </a:extLst>
            </p:cNvPr>
            <p:cNvSpPr/>
            <p:nvPr/>
          </p:nvSpPr>
          <p:spPr bwMode="auto">
            <a:xfrm>
              <a:off x="9721478" y="4047206"/>
              <a:ext cx="132158" cy="153109"/>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8" name="Freeform: Shape 81">
              <a:extLst>
                <a:ext uri="{FF2B5EF4-FFF2-40B4-BE49-F238E27FC236}">
                  <a16:creationId xmlns:a16="http://schemas.microsoft.com/office/drawing/2014/main" id="{BADA399D-8C28-0F60-B1DC-4ED817816212}"/>
                </a:ext>
              </a:extLst>
            </p:cNvPr>
            <p:cNvSpPr/>
            <p:nvPr/>
          </p:nvSpPr>
          <p:spPr bwMode="auto">
            <a:xfrm>
              <a:off x="9721478" y="4034313"/>
              <a:ext cx="72526" cy="61244"/>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49" name="Freeform: Shape 322">
              <a:extLst>
                <a:ext uri="{FF2B5EF4-FFF2-40B4-BE49-F238E27FC236}">
                  <a16:creationId xmlns:a16="http://schemas.microsoft.com/office/drawing/2014/main" id="{4AD87B4E-272D-E576-7984-C73BF86CFA55}"/>
                </a:ext>
              </a:extLst>
            </p:cNvPr>
            <p:cNvSpPr/>
            <p:nvPr/>
          </p:nvSpPr>
          <p:spPr bwMode="auto">
            <a:xfrm rot="2301587">
              <a:off x="9696208" y="4027681"/>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0" name="Freeform: Shape 93">
              <a:extLst>
                <a:ext uri="{FF2B5EF4-FFF2-40B4-BE49-F238E27FC236}">
                  <a16:creationId xmlns:a16="http://schemas.microsoft.com/office/drawing/2014/main" id="{E96B7BEE-4EC3-BC07-7082-EC72918121F4}"/>
                </a:ext>
              </a:extLst>
            </p:cNvPr>
            <p:cNvSpPr/>
            <p:nvPr/>
          </p:nvSpPr>
          <p:spPr bwMode="auto">
            <a:xfrm>
              <a:off x="9631224" y="3367076"/>
              <a:ext cx="691412" cy="367464"/>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bg2"/>
            </a:solidFill>
            <a:ln w="6350">
              <a:solidFill>
                <a:schemeClr val="bg2">
                  <a:lumMod val="75000"/>
                </a:schemeClr>
              </a:solidFill>
              <a:round/>
              <a:headEnd/>
              <a:tailEnd/>
            </a:ln>
          </p:spPr>
          <p:txBody>
            <a:bodyPr/>
            <a:lstStyle/>
            <a:p>
              <a:endParaRPr lang="en-GB"/>
            </a:p>
          </p:txBody>
        </p:sp>
        <p:sp>
          <p:nvSpPr>
            <p:cNvPr id="651" name="Freeform: Shape 97">
              <a:extLst>
                <a:ext uri="{FF2B5EF4-FFF2-40B4-BE49-F238E27FC236}">
                  <a16:creationId xmlns:a16="http://schemas.microsoft.com/office/drawing/2014/main" id="{60974661-B4FD-E501-B87A-3945F8DBBEF2}"/>
                </a:ext>
              </a:extLst>
            </p:cNvPr>
            <p:cNvSpPr/>
            <p:nvPr/>
          </p:nvSpPr>
          <p:spPr bwMode="auto">
            <a:xfrm>
              <a:off x="10016417" y="3671684"/>
              <a:ext cx="178897" cy="9186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2" name="Freeform: Shape 98">
              <a:extLst>
                <a:ext uri="{FF2B5EF4-FFF2-40B4-BE49-F238E27FC236}">
                  <a16:creationId xmlns:a16="http://schemas.microsoft.com/office/drawing/2014/main" id="{418F217B-41D6-52DE-C5A9-718821DB29EA}"/>
                </a:ext>
              </a:extLst>
            </p:cNvPr>
            <p:cNvSpPr/>
            <p:nvPr/>
          </p:nvSpPr>
          <p:spPr bwMode="auto">
            <a:xfrm>
              <a:off x="9982571" y="3728093"/>
              <a:ext cx="104759" cy="741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3" name="Freeform: Shape 100">
              <a:extLst>
                <a:ext uri="{FF2B5EF4-FFF2-40B4-BE49-F238E27FC236}">
                  <a16:creationId xmlns:a16="http://schemas.microsoft.com/office/drawing/2014/main" id="{B6F2E4EB-7657-E5D9-0EF4-ECAE208EB0D1}"/>
                </a:ext>
              </a:extLst>
            </p:cNvPr>
            <p:cNvSpPr/>
            <p:nvPr/>
          </p:nvSpPr>
          <p:spPr bwMode="auto">
            <a:xfrm>
              <a:off x="9785946" y="3618498"/>
              <a:ext cx="283656" cy="18050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4" name="Freeform: Shape 101">
              <a:extLst>
                <a:ext uri="{FF2B5EF4-FFF2-40B4-BE49-F238E27FC236}">
                  <a16:creationId xmlns:a16="http://schemas.microsoft.com/office/drawing/2014/main" id="{D91DDCC9-AD69-85B3-942A-B2218E0657BD}"/>
                </a:ext>
              </a:extLst>
            </p:cNvPr>
            <p:cNvSpPr/>
            <p:nvPr/>
          </p:nvSpPr>
          <p:spPr bwMode="auto">
            <a:xfrm>
              <a:off x="9737596" y="3692636"/>
              <a:ext cx="232082" cy="14988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5" name="Freeform: Shape 103">
              <a:extLst>
                <a:ext uri="{FF2B5EF4-FFF2-40B4-BE49-F238E27FC236}">
                  <a16:creationId xmlns:a16="http://schemas.microsoft.com/office/drawing/2014/main" id="{70805127-0800-CF1E-A6A4-B1681FC886C5}"/>
                </a:ext>
              </a:extLst>
            </p:cNvPr>
            <p:cNvSpPr/>
            <p:nvPr/>
          </p:nvSpPr>
          <p:spPr bwMode="auto">
            <a:xfrm>
              <a:off x="9521630" y="3670072"/>
              <a:ext cx="38680" cy="27398"/>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656" name="Freeform: Shape 105">
              <a:extLst>
                <a:ext uri="{FF2B5EF4-FFF2-40B4-BE49-F238E27FC236}">
                  <a16:creationId xmlns:a16="http://schemas.microsoft.com/office/drawing/2014/main" id="{5AB11AC2-BD83-967B-7AB8-5381D0966236}"/>
                </a:ext>
              </a:extLst>
            </p:cNvPr>
            <p:cNvSpPr/>
            <p:nvPr/>
          </p:nvSpPr>
          <p:spPr bwMode="auto">
            <a:xfrm>
              <a:off x="9547417" y="3674907"/>
              <a:ext cx="93477" cy="58021"/>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7" name="Freeform: Shape 104">
              <a:extLst>
                <a:ext uri="{FF2B5EF4-FFF2-40B4-BE49-F238E27FC236}">
                  <a16:creationId xmlns:a16="http://schemas.microsoft.com/office/drawing/2014/main" id="{BDEFB367-9F8E-1878-8064-83B5053B4A92}"/>
                </a:ext>
              </a:extLst>
            </p:cNvPr>
            <p:cNvSpPr/>
            <p:nvPr/>
          </p:nvSpPr>
          <p:spPr bwMode="auto">
            <a:xfrm>
              <a:off x="9615108" y="3705530"/>
              <a:ext cx="80584" cy="78972"/>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58" name="Freeform 281">
              <a:extLst>
                <a:ext uri="{FF2B5EF4-FFF2-40B4-BE49-F238E27FC236}">
                  <a16:creationId xmlns:a16="http://schemas.microsoft.com/office/drawing/2014/main" id="{2C540298-8838-EE9A-1745-598DA9D19F51}"/>
                </a:ext>
              </a:extLst>
            </p:cNvPr>
            <p:cNvSpPr>
              <a:spLocks/>
            </p:cNvSpPr>
            <p:nvPr/>
          </p:nvSpPr>
          <p:spPr bwMode="auto">
            <a:xfrm>
              <a:off x="9587172" y="3682709"/>
              <a:ext cx="30944" cy="3094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659" name="Freeform 281">
              <a:extLst>
                <a:ext uri="{FF2B5EF4-FFF2-40B4-BE49-F238E27FC236}">
                  <a16:creationId xmlns:a16="http://schemas.microsoft.com/office/drawing/2014/main" id="{9AF49971-C708-156E-FA10-FD91F8A19E8E}"/>
                </a:ext>
              </a:extLst>
            </p:cNvPr>
            <p:cNvSpPr>
              <a:spLocks/>
            </p:cNvSpPr>
            <p:nvPr/>
          </p:nvSpPr>
          <p:spPr bwMode="auto">
            <a:xfrm>
              <a:off x="9591947" y="3750174"/>
              <a:ext cx="30944" cy="3094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660" name="Freeform 294">
              <a:extLst>
                <a:ext uri="{FF2B5EF4-FFF2-40B4-BE49-F238E27FC236}">
                  <a16:creationId xmlns:a16="http://schemas.microsoft.com/office/drawing/2014/main" id="{4E3200D7-5F75-9D62-294D-8A034AD87F5F}"/>
                </a:ext>
              </a:extLst>
            </p:cNvPr>
            <p:cNvSpPr>
              <a:spLocks/>
            </p:cNvSpPr>
            <p:nvPr/>
          </p:nvSpPr>
          <p:spPr bwMode="auto">
            <a:xfrm>
              <a:off x="9599879" y="3758178"/>
              <a:ext cx="318039" cy="28902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2"/>
            </a:solidFill>
            <a:ln w="6350">
              <a:solidFill>
                <a:schemeClr val="bg2">
                  <a:lumMod val="75000"/>
                </a:schemeClr>
              </a:solidFill>
              <a:round/>
              <a:headEnd/>
              <a:tailEnd/>
            </a:ln>
          </p:spPr>
          <p:txBody>
            <a:bodyPr/>
            <a:lstStyle/>
            <a:p>
              <a:endParaRPr lang="en-GB"/>
            </a:p>
          </p:txBody>
        </p:sp>
        <p:sp>
          <p:nvSpPr>
            <p:cNvPr id="661" name="Freeform: Shape 106">
              <a:extLst>
                <a:ext uri="{FF2B5EF4-FFF2-40B4-BE49-F238E27FC236}">
                  <a16:creationId xmlns:a16="http://schemas.microsoft.com/office/drawing/2014/main" id="{6DCCE0D4-C663-CF4D-F3B6-98393D27BCED}"/>
                </a:ext>
              </a:extLst>
            </p:cNvPr>
            <p:cNvSpPr/>
            <p:nvPr/>
          </p:nvSpPr>
          <p:spPr bwMode="auto">
            <a:xfrm>
              <a:off x="9574816" y="3723258"/>
              <a:ext cx="62855" cy="49962"/>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4" name="Footer Placeholder 2">
            <a:extLst>
              <a:ext uri="{FF2B5EF4-FFF2-40B4-BE49-F238E27FC236}">
                <a16:creationId xmlns:a16="http://schemas.microsoft.com/office/drawing/2014/main" id="{31AE0FBB-3F6D-633F-0D22-63F6A2FFC678}"/>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a:solidFill>
                  <a:srgbClr val="000000">
                    <a:tint val="75000"/>
                  </a:srgbClr>
                </a:solidFill>
                <a:latin typeface="Corbel" panose="020B0503020204020204" pitchFamily="34" charset="0"/>
              </a:rPr>
              <a:t>Original slide developed by the World Health Organization and PATH. Last updated: January 2024.</a:t>
            </a:r>
            <a:endParaRPr lang="en-US" sz="8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223127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8B3-FBF4-C1DB-6966-6070B5C60500}"/>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t>Pre-F RSV maternal vaccine efficacious against severe medically attended RSV in infants</a:t>
            </a:r>
          </a:p>
        </p:txBody>
      </p:sp>
      <p:graphicFrame>
        <p:nvGraphicFramePr>
          <p:cNvPr id="6" name="Table 5">
            <a:extLst>
              <a:ext uri="{FF2B5EF4-FFF2-40B4-BE49-F238E27FC236}">
                <a16:creationId xmlns:a16="http://schemas.microsoft.com/office/drawing/2014/main" id="{913EB19A-9FA6-3EBF-0BA8-95718ADB4997}"/>
              </a:ext>
            </a:extLst>
          </p:cNvPr>
          <p:cNvGraphicFramePr>
            <a:graphicFrameLocks/>
          </p:cNvGraphicFramePr>
          <p:nvPr>
            <p:extLst>
              <p:ext uri="{D42A27DB-BD31-4B8C-83A1-F6EECF244321}">
                <p14:modId xmlns:p14="http://schemas.microsoft.com/office/powerpoint/2010/main" val="2781048190"/>
              </p:ext>
            </p:extLst>
          </p:nvPr>
        </p:nvGraphicFramePr>
        <p:xfrm>
          <a:off x="1340315" y="2123144"/>
          <a:ext cx="9931890" cy="2346542"/>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orbel" panose="020B0503020204020204" pitchFamily="34" charset="0"/>
                        </a:rPr>
                        <a:t>Severe medically attended</a:t>
                      </a:r>
                      <a:br>
                        <a:rPr lang="en-US" sz="1100" b="1" i="0" dirty="0">
                          <a:solidFill>
                            <a:schemeClr val="tx1"/>
                          </a:solidFill>
                          <a:latin typeface="Corbel" panose="020B0503020204020204" pitchFamily="34" charset="0"/>
                        </a:rPr>
                      </a:br>
                      <a:r>
                        <a:rPr lang="en-US" sz="1100" b="1" i="0" dirty="0">
                          <a:solidFill>
                            <a:schemeClr val="tx1"/>
                          </a:solidFill>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050" b="0" i="0" dirty="0">
                          <a:solidFill>
                            <a:schemeClr val="tx1"/>
                          </a:solidFill>
                          <a:latin typeface="Corbel" panose="020B0503020204020204" pitchFamily="34" charset="0"/>
                        </a:rPr>
                        <a:t>(95% CI, 40.6%   to 96.3%)</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050" b="0" i="0" dirty="0">
                          <a:solidFill>
                            <a:schemeClr val="tx1"/>
                          </a:solidFill>
                          <a:latin typeface="Corbel" panose="020B0503020204020204" pitchFamily="34" charset="0"/>
                        </a:rPr>
                        <a:t>(95% CI, 44.3% to 84.1%)</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latin typeface="Corbel" panose="020B0503020204020204" pitchFamily="34" charset="0"/>
                        </a:rPr>
                        <a:t>Medically attended</a:t>
                      </a:r>
                      <a:br>
                        <a:rPr lang="en-US" sz="1100" b="1" i="0" dirty="0">
                          <a:latin typeface="Corbel" panose="020B0503020204020204" pitchFamily="34" charset="0"/>
                        </a:rPr>
                      </a:br>
                      <a:r>
                        <a:rPr lang="en-US" sz="1100" b="1"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n-US" sz="1050" b="0" i="0" kern="1200" dirty="0">
                          <a:solidFill>
                            <a:schemeClr val="tx1"/>
                          </a:solidFill>
                          <a:latin typeface="Corbel"/>
                          <a:ea typeface="+mn-ea"/>
                          <a:cs typeface="+mn-cs"/>
                        </a:rPr>
                        <a:t>(</a:t>
                      </a:r>
                      <a:r>
                        <a:rPr lang="en-US" sz="1050" b="0" i="0" dirty="0">
                          <a:solidFill>
                            <a:schemeClr val="tx1"/>
                          </a:solidFill>
                          <a:latin typeface="Corbel" panose="020B0503020204020204" pitchFamily="34" charset="0"/>
                        </a:rPr>
                        <a:t>95% CI, </a:t>
                      </a:r>
                      <a:r>
                        <a:rPr lang="en-US" sz="1050" b="0" i="0" kern="1200" dirty="0">
                          <a:solidFill>
                            <a:schemeClr val="tx1"/>
                          </a:solidFill>
                          <a:latin typeface="Corbel"/>
                          <a:ea typeface="+mn-ea"/>
                          <a:cs typeface="+mn-cs"/>
                        </a:rPr>
                        <a:t>14.7 to 79.8) </a:t>
                      </a:r>
                      <a:r>
                        <a:rPr lang="en-US" sz="1000" b="0" i="1" kern="1200" dirty="0">
                          <a:solidFill>
                            <a:schemeClr val="tx1"/>
                          </a:solidFill>
                          <a:latin typeface="Corbel"/>
                          <a:ea typeface="+mn-ea"/>
                          <a:cs typeface="+mn-cs"/>
                        </a:rPr>
                        <a:t>*did not reach pre-specified level of statistical significance</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n-US" sz="1050" b="0" i="0" dirty="0">
                          <a:latin typeface="Corbel" panose="020B0503020204020204" pitchFamily="34" charset="0"/>
                        </a:rPr>
                        <a:t>(</a:t>
                      </a:r>
                      <a:r>
                        <a:rPr lang="en-US" sz="1050" b="0" i="0" dirty="0">
                          <a:solidFill>
                            <a:schemeClr val="tx1"/>
                          </a:solidFill>
                          <a:latin typeface="Corbel" panose="020B0503020204020204" pitchFamily="34" charset="0"/>
                        </a:rPr>
                        <a:t>95% CI, </a:t>
                      </a:r>
                      <a:r>
                        <a:rPr lang="en-US" sz="1050" b="0" i="0" dirty="0">
                          <a:latin typeface="Corbel" panose="020B0503020204020204" pitchFamily="34" charset="0"/>
                        </a:rPr>
                        <a:t>29.4% to 66.8%)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8" name="TextBox 7">
            <a:extLst>
              <a:ext uri="{FF2B5EF4-FFF2-40B4-BE49-F238E27FC236}">
                <a16:creationId xmlns:a16="http://schemas.microsoft.com/office/drawing/2014/main" id="{5D391F20-EB58-4E7A-BD6B-C8F51ED6B37F}"/>
              </a:ext>
            </a:extLst>
          </p:cNvPr>
          <p:cNvSpPr txBox="1"/>
          <p:nvPr/>
        </p:nvSpPr>
        <p:spPr>
          <a:xfrm>
            <a:off x="2680181" y="1249680"/>
            <a:ext cx="4205729"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accent4"/>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accent4"/>
                </a:solidFill>
                <a:effectLst/>
                <a:uLnTx/>
                <a:uFillTx/>
                <a:latin typeface="Corbel" panose="020B0503020204020204" pitchFamily="34" charset="0"/>
                <a:ea typeface="+mn-ea"/>
                <a:cs typeface="+mn-cs"/>
              </a:rPr>
              <a:t>FROM BIRTH </a:t>
            </a:r>
            <a:r>
              <a:rPr lang="en-US" sz="1600" dirty="0">
                <a:solidFill>
                  <a:schemeClr val="accent4"/>
                </a:solidFill>
                <a:latin typeface="Corbel" panose="020B0503020204020204" pitchFamily="34" charset="0"/>
              </a:rPr>
              <a:t>THROUGH </a:t>
            </a:r>
            <a:r>
              <a:rPr lang="en-US" sz="1600" b="1" dirty="0">
                <a:solidFill>
                  <a:schemeClr val="accent4"/>
                </a:solidFill>
                <a:latin typeface="Corbel" panose="020B0503020204020204" pitchFamily="34" charset="0"/>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chemeClr val="accent4"/>
                </a:solidFill>
                <a:effectLst/>
                <a:uLnTx/>
                <a:uFillTx/>
                <a:latin typeface="Corbel" panose="020B0503020204020204" pitchFamily="34" charset="0"/>
                <a:ea typeface="+mn-ea"/>
                <a:cs typeface="+mn-cs"/>
              </a:rPr>
              <a:t>(CONFIDENCE INTERVAL)</a:t>
            </a:r>
          </a:p>
        </p:txBody>
      </p:sp>
      <p:sp>
        <p:nvSpPr>
          <p:cNvPr id="9" name="TextBox 8">
            <a:extLst>
              <a:ext uri="{FF2B5EF4-FFF2-40B4-BE49-F238E27FC236}">
                <a16:creationId xmlns:a16="http://schemas.microsoft.com/office/drawing/2014/main" id="{DB0B3C28-D1D1-38E2-6393-6093D18CA99E}"/>
              </a:ext>
            </a:extLst>
          </p:cNvPr>
          <p:cNvSpPr txBox="1"/>
          <p:nvPr/>
        </p:nvSpPr>
        <p:spPr>
          <a:xfrm>
            <a:off x="7019170" y="1249680"/>
            <a:ext cx="4205729" cy="738497"/>
          </a:xfrm>
          <a:prstGeom prst="rect">
            <a:avLst/>
          </a:prstGeom>
          <a:noFill/>
          <a:ln>
            <a:solidFill>
              <a:schemeClr val="accent1"/>
            </a:solidFill>
          </a:ln>
        </p:spPr>
        <p:txBody>
          <a:bodyPr wrap="square" rtlCol="0" anchor="ctr" anchorCtr="0">
            <a:noAutofit/>
          </a:bodyPr>
          <a:lstStyle/>
          <a:p>
            <a:pPr algn="ctr">
              <a:defRPr/>
            </a:pPr>
            <a:r>
              <a:rPr kumimoji="0" lang="en-US" sz="160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EFFICACY (%) </a:t>
            </a:r>
          </a:p>
          <a:p>
            <a:pPr algn="ctr">
              <a:defRPr/>
            </a:pPr>
            <a:r>
              <a:rPr kumimoji="0" lang="en-US" sz="160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FROM BIRTH THROUGH </a:t>
            </a:r>
            <a:r>
              <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180 DAYS</a:t>
            </a:r>
            <a:br>
              <a:rPr kumimoji="0" lang="en-US" sz="110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br>
            <a:r>
              <a:rPr kumimoji="0" lang="en-US" sz="105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(CONFIDENCE INTERVAL)</a:t>
            </a:r>
            <a:endParaRPr kumimoji="0" lang="en-US" sz="100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endParaRPr>
          </a:p>
        </p:txBody>
      </p:sp>
      <p:sp>
        <p:nvSpPr>
          <p:cNvPr id="11" name="TextBox 10">
            <a:extLst>
              <a:ext uri="{FF2B5EF4-FFF2-40B4-BE49-F238E27FC236}">
                <a16:creationId xmlns:a16="http://schemas.microsoft.com/office/drawing/2014/main" id="{6E710804-8FE9-90FD-FC70-D79DBEA0DCEA}"/>
              </a:ext>
            </a:extLst>
          </p:cNvPr>
          <p:cNvSpPr txBox="1"/>
          <p:nvPr/>
        </p:nvSpPr>
        <p:spPr>
          <a:xfrm>
            <a:off x="1223961" y="6540399"/>
            <a:ext cx="61032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Corbel" panose="020B0503020204020204" pitchFamily="34" charset="0"/>
              </a:rPr>
              <a:t>Reference: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Kampmann B, et al. </a:t>
            </a:r>
            <a:r>
              <a:rPr kumimoji="0" lang="en-US" sz="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New England Journal of Medicine. </a:t>
            </a:r>
            <a:r>
              <a:rPr kumimoji="0" lang="en-US" sz="800" b="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288(16):2023</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a:t>
            </a:r>
            <a:endPar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057A2425-55BD-1BAF-E617-C7BC512B4355}"/>
              </a:ext>
            </a:extLst>
          </p:cNvPr>
          <p:cNvSpPr txBox="1"/>
          <p:nvPr/>
        </p:nvSpPr>
        <p:spPr>
          <a:xfrm>
            <a:off x="2680181" y="4858711"/>
            <a:ext cx="8592023" cy="646331"/>
          </a:xfrm>
          <a:prstGeom prst="rect">
            <a:avLst/>
          </a:prstGeom>
          <a:solidFill>
            <a:schemeClr val="tx1"/>
          </a:solidFill>
        </p:spPr>
        <p:txBody>
          <a:bodyPr wrap="square" rtlCol="0">
            <a:spAutoFit/>
          </a:bodyPr>
          <a:lstStyle/>
          <a:p>
            <a:pPr algn="ctr"/>
            <a:r>
              <a:rPr lang="en-US" b="1" dirty="0">
                <a:solidFill>
                  <a:schemeClr val="bg1"/>
                </a:solidFill>
              </a:rPr>
              <a:t>Efficacy remains high through first, most critical 6 months after birth—</a:t>
            </a:r>
          </a:p>
          <a:p>
            <a:pPr algn="ctr"/>
            <a:r>
              <a:rPr lang="en-US" b="1" dirty="0">
                <a:solidFill>
                  <a:schemeClr val="accent5"/>
                </a:solidFill>
              </a:rPr>
              <a:t>when infants are at greatest risk.</a:t>
            </a:r>
          </a:p>
        </p:txBody>
      </p:sp>
      <p:sp>
        <p:nvSpPr>
          <p:cNvPr id="40" name="Rectangle 39">
            <a:extLst>
              <a:ext uri="{FF2B5EF4-FFF2-40B4-BE49-F238E27FC236}">
                <a16:creationId xmlns:a16="http://schemas.microsoft.com/office/drawing/2014/main" id="{9084069B-1BE2-15D3-FDE9-B6ED86288427}"/>
              </a:ext>
            </a:extLst>
          </p:cNvPr>
          <p:cNvSpPr/>
          <p:nvPr/>
        </p:nvSpPr>
        <p:spPr>
          <a:xfrm>
            <a:off x="7019170" y="2310427"/>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7E8F7C-7A73-75C7-907C-24A83920D885}"/>
              </a:ext>
            </a:extLst>
          </p:cNvPr>
          <p:cNvSpPr/>
          <p:nvPr/>
        </p:nvSpPr>
        <p:spPr>
          <a:xfrm>
            <a:off x="7019170" y="3455559"/>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2394A9B-9037-1B71-8228-EC94667AF6A2}"/>
              </a:ext>
            </a:extLst>
          </p:cNvPr>
          <p:cNvSpPr/>
          <p:nvPr/>
        </p:nvSpPr>
        <p:spPr>
          <a:xfrm>
            <a:off x="7019170" y="2310427"/>
            <a:ext cx="2886553"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9B963C7-AF09-35E4-65A3-7199EF30C252}"/>
              </a:ext>
            </a:extLst>
          </p:cNvPr>
          <p:cNvSpPr/>
          <p:nvPr/>
        </p:nvSpPr>
        <p:spPr>
          <a:xfrm>
            <a:off x="7019170" y="3455559"/>
            <a:ext cx="2137159"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32937A6-7FA0-7460-42BB-339A3457BB76}"/>
              </a:ext>
            </a:extLst>
          </p:cNvPr>
          <p:cNvSpPr txBox="1"/>
          <p:nvPr/>
        </p:nvSpPr>
        <p:spPr>
          <a:xfrm>
            <a:off x="7933275" y="2477634"/>
            <a:ext cx="1015663"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69.4%</a:t>
            </a:r>
          </a:p>
        </p:txBody>
      </p:sp>
      <p:sp>
        <p:nvSpPr>
          <p:cNvPr id="45" name="TextBox 44">
            <a:extLst>
              <a:ext uri="{FF2B5EF4-FFF2-40B4-BE49-F238E27FC236}">
                <a16:creationId xmlns:a16="http://schemas.microsoft.com/office/drawing/2014/main" id="{B3B3C6FE-ED1B-85D6-0B5A-BD6B5DA0C785}"/>
              </a:ext>
            </a:extLst>
          </p:cNvPr>
          <p:cNvSpPr txBox="1"/>
          <p:nvPr/>
        </p:nvSpPr>
        <p:spPr>
          <a:xfrm>
            <a:off x="7501024" y="3622766"/>
            <a:ext cx="1175520"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51.3%</a:t>
            </a:r>
          </a:p>
        </p:txBody>
      </p:sp>
      <p:sp>
        <p:nvSpPr>
          <p:cNvPr id="46" name="Rectangle 45">
            <a:extLst>
              <a:ext uri="{FF2B5EF4-FFF2-40B4-BE49-F238E27FC236}">
                <a16:creationId xmlns:a16="http://schemas.microsoft.com/office/drawing/2014/main" id="{3A2DB980-59ED-A422-6A4B-61FD5D5E518A}"/>
              </a:ext>
            </a:extLst>
          </p:cNvPr>
          <p:cNvSpPr/>
          <p:nvPr/>
        </p:nvSpPr>
        <p:spPr>
          <a:xfrm>
            <a:off x="2701399" y="2310427"/>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FCB59B8-92F4-9E70-1CB7-61E29A383A5E}"/>
              </a:ext>
            </a:extLst>
          </p:cNvPr>
          <p:cNvSpPr/>
          <p:nvPr/>
        </p:nvSpPr>
        <p:spPr>
          <a:xfrm>
            <a:off x="2701398" y="2310427"/>
            <a:ext cx="3400026"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79E1298-23D2-5F32-B164-FA6A9422D4C5}"/>
              </a:ext>
            </a:extLst>
          </p:cNvPr>
          <p:cNvSpPr txBox="1"/>
          <p:nvPr/>
        </p:nvSpPr>
        <p:spPr>
          <a:xfrm>
            <a:off x="3769978" y="2477634"/>
            <a:ext cx="968277"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81.8%</a:t>
            </a:r>
          </a:p>
        </p:txBody>
      </p:sp>
      <p:sp>
        <p:nvSpPr>
          <p:cNvPr id="49" name="Rectangle 48">
            <a:extLst>
              <a:ext uri="{FF2B5EF4-FFF2-40B4-BE49-F238E27FC236}">
                <a16:creationId xmlns:a16="http://schemas.microsoft.com/office/drawing/2014/main" id="{B0BF0555-94B2-523B-521A-F39F666A6139}"/>
              </a:ext>
            </a:extLst>
          </p:cNvPr>
          <p:cNvSpPr/>
          <p:nvPr/>
        </p:nvSpPr>
        <p:spPr>
          <a:xfrm>
            <a:off x="2701398" y="3455559"/>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F5651E9-316F-2AAD-0D45-92092BFBF5E8}"/>
              </a:ext>
            </a:extLst>
          </p:cNvPr>
          <p:cNvSpPr/>
          <p:nvPr/>
        </p:nvSpPr>
        <p:spPr>
          <a:xfrm>
            <a:off x="2701398" y="3455559"/>
            <a:ext cx="2380018"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BCD0658-53B6-06C5-AA22-CEB38EDC15BB}"/>
              </a:ext>
            </a:extLst>
          </p:cNvPr>
          <p:cNvSpPr txBox="1"/>
          <p:nvPr/>
        </p:nvSpPr>
        <p:spPr>
          <a:xfrm>
            <a:off x="3337727" y="3622766"/>
            <a:ext cx="1107360"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57.1%*</a:t>
            </a:r>
          </a:p>
        </p:txBody>
      </p:sp>
      <p:sp>
        <p:nvSpPr>
          <p:cNvPr id="4" name="Footer Placeholder 2">
            <a:extLst>
              <a:ext uri="{FF2B5EF4-FFF2-40B4-BE49-F238E27FC236}">
                <a16:creationId xmlns:a16="http://schemas.microsoft.com/office/drawing/2014/main" id="{A17967E5-31AD-174D-956A-8F732062B82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4158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US" sz="2398"/>
              <a:t>New RSV maternal vaccine licensed to protect infants</a:t>
            </a:r>
            <a:endParaRPr lang="en-US" sz="2398">
              <a:solidFill>
                <a:schemeClr val="accent1"/>
              </a:solidFill>
            </a:endParaRPr>
          </a:p>
        </p:txBody>
      </p:sp>
      <p:pic>
        <p:nvPicPr>
          <p:cNvPr id="2" name="Picture 1" descr="Icon&#10;&#10;Description automatically generated">
            <a:extLst>
              <a:ext uri="{FF2B5EF4-FFF2-40B4-BE49-F238E27FC236}">
                <a16:creationId xmlns:a16="http://schemas.microsoft.com/office/drawing/2014/main" id="{6C70428B-9F31-7CB9-C08C-A47191DEC06B}"/>
              </a:ext>
            </a:extLst>
          </p:cNvPr>
          <p:cNvPicPr>
            <a:picLocks noChangeAspect="1"/>
          </p:cNvPicPr>
          <p:nvPr/>
        </p:nvPicPr>
        <p:blipFill>
          <a:blip r:embed="rId6">
            <a:alphaModFix amt="15000"/>
          </a:blip>
          <a:stretch>
            <a:fillRect/>
          </a:stretch>
        </p:blipFill>
        <p:spPr>
          <a:xfrm>
            <a:off x="9794673" y="1385792"/>
            <a:ext cx="2160316" cy="4740688"/>
          </a:xfrm>
          <a:prstGeom prst="rect">
            <a:avLst/>
          </a:prstGeom>
        </p:spPr>
      </p:pic>
      <p:graphicFrame>
        <p:nvGraphicFramePr>
          <p:cNvPr id="4" name="Table 3">
            <a:extLst>
              <a:ext uri="{FF2B5EF4-FFF2-40B4-BE49-F238E27FC236}">
                <a16:creationId xmlns:a16="http://schemas.microsoft.com/office/drawing/2014/main" id="{5477D88F-E91A-81BC-6931-CA1ABB464156}"/>
              </a:ext>
            </a:extLst>
          </p:cNvPr>
          <p:cNvGraphicFramePr>
            <a:graphicFrameLocks noGrp="1"/>
          </p:cNvGraphicFramePr>
          <p:nvPr>
            <p:extLst>
              <p:ext uri="{D42A27DB-BD31-4B8C-83A1-F6EECF244321}">
                <p14:modId xmlns:p14="http://schemas.microsoft.com/office/powerpoint/2010/main" val="2832957562"/>
              </p:ext>
            </p:extLst>
          </p:nvPr>
        </p:nvGraphicFramePr>
        <p:xfrm>
          <a:off x="1317170" y="1005840"/>
          <a:ext cx="8169730" cy="5394960"/>
        </p:xfrm>
        <a:graphic>
          <a:graphicData uri="http://schemas.openxmlformats.org/drawingml/2006/table">
            <a:tbl>
              <a:tblPr firstRow="1" bandRow="1">
                <a:tableStyleId>{69012ECD-51FC-41F1-AA8D-1B2483CD663E}</a:tableStyleId>
              </a:tblPr>
              <a:tblGrid>
                <a:gridCol w="1692730">
                  <a:extLst>
                    <a:ext uri="{9D8B030D-6E8A-4147-A177-3AD203B41FA5}">
                      <a16:colId xmlns:a16="http://schemas.microsoft.com/office/drawing/2014/main" val="3451422925"/>
                    </a:ext>
                  </a:extLst>
                </a:gridCol>
                <a:gridCol w="3200400">
                  <a:extLst>
                    <a:ext uri="{9D8B030D-6E8A-4147-A177-3AD203B41FA5}">
                      <a16:colId xmlns:a16="http://schemas.microsoft.com/office/drawing/2014/main" val="1858460118"/>
                    </a:ext>
                  </a:extLst>
                </a:gridCol>
                <a:gridCol w="3276600">
                  <a:extLst>
                    <a:ext uri="{9D8B030D-6E8A-4147-A177-3AD203B41FA5}">
                      <a16:colId xmlns:a16="http://schemas.microsoft.com/office/drawing/2014/main" val="3852149601"/>
                    </a:ext>
                  </a:extLst>
                </a:gridCol>
              </a:tblGrid>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Pfizer, Inc. (</a:t>
                      </a:r>
                      <a:r>
                        <a:rPr lang="en-US" b="0" dirty="0" err="1">
                          <a:solidFill>
                            <a:schemeClr val="tx1"/>
                          </a:solidFill>
                        </a:rPr>
                        <a:t>Abrysvo</a:t>
                      </a:r>
                      <a:r>
                        <a:rPr lang="en-US" sz="1400" b="0" dirty="0">
                          <a:solidFill>
                            <a:schemeClr val="tx1"/>
                          </a:solidFill>
                          <a:latin typeface="Arial" panose="020B0604020202020204"/>
                          <a:sym typeface="Arial"/>
                        </a:rPr>
                        <a:t>™</a:t>
                      </a:r>
                      <a:r>
                        <a:rPr lang="en-US" b="0" dirty="0">
                          <a:solidFill>
                            <a:schemeClr val="tx1"/>
                          </a:solidFill>
                        </a:rPr>
                        <a:t>)</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5"/>
                        </a:solidFill>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extLst>
                  <a:ext uri="{0D108BD9-81ED-4DB2-BD59-A6C34878D82A}">
                    <a16:rowId xmlns:a16="http://schemas.microsoft.com/office/drawing/2014/main" val="2181830736"/>
                  </a:ext>
                </a:extLst>
              </a:tr>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Europe (August 2023) </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US (August 2023) </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3601949096"/>
                  </a:ext>
                </a:extLst>
              </a:tr>
              <a:tr h="11887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gridSpan="2">
                  <a:txBody>
                    <a:bodyPr/>
                    <a:lstStyle/>
                    <a:p>
                      <a:pPr marL="393700" lvl="1" indent="-279400">
                        <a:buFont typeface="Arial" panose="020B0604020202020204" pitchFamily="34" charset="0"/>
                        <a:buChar char="•"/>
                        <a:tabLst/>
                      </a:pPr>
                      <a:r>
                        <a:rPr lang="en-US" dirty="0"/>
                        <a:t>For immunization of pregnant individuals to help protect their infants from birth through 6 months of age from lower respiratory tract disease due to RSV</a:t>
                      </a:r>
                    </a:p>
                    <a:p>
                      <a:pPr marL="393700" lvl="1" indent="-279400">
                        <a:buFont typeface="Arial" panose="020B0604020202020204" pitchFamily="34" charset="0"/>
                        <a:buChar char="•"/>
                        <a:tabLst/>
                      </a:pPr>
                      <a:r>
                        <a:rPr lang="en-US" dirty="0"/>
                        <a:t>Vaccination likely needed with each pregnancy</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tc hMerge="1">
                  <a:txBody>
                    <a:bodyPr/>
                    <a:lstStyle/>
                    <a:p>
                      <a:pPr marL="393700" lvl="1" indent="-279400">
                        <a:buFont typeface="Arial" panose="020B0604020202020204" pitchFamily="34" charset="0"/>
                        <a:buChar char="•"/>
                        <a:tabLst/>
                      </a:pPr>
                      <a:endParaRPr lang="en-US" dirty="0"/>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960525913"/>
                  </a:ext>
                </a:extLst>
              </a:tr>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b="1" dirty="0">
                        <a:solidFill>
                          <a:schemeClr val="accent2"/>
                        </a:solidFill>
                        <a:sym typeface="Wingdings" panose="05000000000000000000" pitchFamily="2" charset="2"/>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24-36 weeks (Europe)</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32-36 weeks (US)</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567104444"/>
                  </a:ext>
                </a:extLst>
              </a:tr>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gridSpan="2">
                  <a:txBody>
                    <a:bodyPr/>
                    <a:lstStyle/>
                    <a:p>
                      <a:pPr marL="393700" lvl="1" indent="-279400">
                        <a:buFont typeface="Arial" panose="020B0604020202020204" pitchFamily="34" charset="0"/>
                        <a:buChar char="•"/>
                        <a:tabLst/>
                      </a:pPr>
                      <a:r>
                        <a:rPr lang="en-US" dirty="0"/>
                        <a:t>For intramuscular injection</a:t>
                      </a:r>
                    </a:p>
                    <a:p>
                      <a:pPr marL="393700" lvl="1" indent="-279400">
                        <a:buFont typeface="Arial" panose="020B0604020202020204" pitchFamily="34" charset="0"/>
                        <a:buChar char="•"/>
                        <a:tabLst/>
                      </a:pPr>
                      <a:r>
                        <a:rPr lang="en-US" dirty="0"/>
                        <a:t>Uses standard cold chain</a:t>
                      </a:r>
                    </a:p>
                    <a:p>
                      <a:pPr marL="393700" lvl="1" indent="-279400">
                        <a:buFont typeface="Arial" panose="020B0604020202020204" pitchFamily="34" charset="0"/>
                        <a:buChar char="•"/>
                      </a:pPr>
                      <a:r>
                        <a:rPr lang="en-US" dirty="0"/>
                        <a:t>Lyophilized (freeze-dried) prefilled syringe; single-dose vial / multi-dose vial presentation in development</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be co-administered with other maternal vaccines</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hMerge="1">
                  <a:txBody>
                    <a:bodyPr/>
                    <a:lstStyle/>
                    <a:p>
                      <a:pPr marL="393700" lvl="1" indent="-279400">
                        <a:buFont typeface="Arial" panose="020B0604020202020204" pitchFamily="34" charset="0"/>
                        <a:buChar char="•"/>
                        <a:tabLst/>
                      </a:pPr>
                      <a:endParaRPr lang="en-US" dirty="0"/>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3923293128"/>
                  </a:ext>
                </a:extLst>
              </a:tr>
            </a:tbl>
          </a:graphicData>
        </a:graphic>
      </p:graphicFrame>
      <p:sp>
        <p:nvSpPr>
          <p:cNvPr id="9" name="object 3">
            <a:extLst>
              <a:ext uri="{FF2B5EF4-FFF2-40B4-BE49-F238E27FC236}">
                <a16:creationId xmlns:a16="http://schemas.microsoft.com/office/drawing/2014/main" id="{D9CDC3D8-5B47-7184-E519-686B4C42B54D}"/>
              </a:ext>
            </a:extLst>
          </p:cNvPr>
          <p:cNvSpPr/>
          <p:nvPr/>
        </p:nvSpPr>
        <p:spPr>
          <a:xfrm>
            <a:off x="1317170" y="1187507"/>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DEVELOPED BY</a:t>
            </a:r>
          </a:p>
        </p:txBody>
      </p:sp>
      <p:sp>
        <p:nvSpPr>
          <p:cNvPr id="10" name="object 3">
            <a:extLst>
              <a:ext uri="{FF2B5EF4-FFF2-40B4-BE49-F238E27FC236}">
                <a16:creationId xmlns:a16="http://schemas.microsoft.com/office/drawing/2014/main" id="{D5466BAF-3078-E120-FFC9-3353C28907DE}"/>
              </a:ext>
            </a:extLst>
          </p:cNvPr>
          <p:cNvSpPr/>
          <p:nvPr/>
        </p:nvSpPr>
        <p:spPr>
          <a:xfrm>
            <a:off x="1329870" y="2157520"/>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APPROVAL</a:t>
            </a:r>
          </a:p>
        </p:txBody>
      </p:sp>
      <p:sp>
        <p:nvSpPr>
          <p:cNvPr id="11" name="object 3">
            <a:extLst>
              <a:ext uri="{FF2B5EF4-FFF2-40B4-BE49-F238E27FC236}">
                <a16:creationId xmlns:a16="http://schemas.microsoft.com/office/drawing/2014/main" id="{16515B64-9333-C1C8-16F5-9A7E7688C88F}"/>
              </a:ext>
            </a:extLst>
          </p:cNvPr>
          <p:cNvSpPr/>
          <p:nvPr/>
        </p:nvSpPr>
        <p:spPr>
          <a:xfrm>
            <a:off x="1329870" y="3106773"/>
            <a:ext cx="1591130" cy="64445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MATERNAL IMMUNIZATION INDICATION</a:t>
            </a:r>
          </a:p>
        </p:txBody>
      </p:sp>
      <p:sp>
        <p:nvSpPr>
          <p:cNvPr id="13" name="object 3">
            <a:extLst>
              <a:ext uri="{FF2B5EF4-FFF2-40B4-BE49-F238E27FC236}">
                <a16:creationId xmlns:a16="http://schemas.microsoft.com/office/drawing/2014/main" id="{C13E2C9E-3A19-11F6-0AF3-BA653B492F3C}"/>
              </a:ext>
            </a:extLst>
          </p:cNvPr>
          <p:cNvSpPr/>
          <p:nvPr/>
        </p:nvSpPr>
        <p:spPr>
          <a:xfrm>
            <a:off x="1333860" y="4114801"/>
            <a:ext cx="1591130" cy="669552"/>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APPROVED GESTATIONAL </a:t>
            </a:r>
          </a:p>
          <a:p>
            <a:pPr algn="ctr"/>
            <a:r>
              <a:rPr lang="en-US" sz="1200" b="1" spc="45" dirty="0">
                <a:solidFill>
                  <a:schemeClr val="bg1"/>
                </a:solidFill>
                <a:latin typeface="Corbel" panose="020B0503020204020204" pitchFamily="34" charset="0"/>
                <a:cs typeface="Montserrat"/>
              </a:rPr>
              <a:t>AGE WINDOWS </a:t>
            </a:r>
          </a:p>
        </p:txBody>
      </p:sp>
      <p:sp>
        <p:nvSpPr>
          <p:cNvPr id="15" name="object 3">
            <a:extLst>
              <a:ext uri="{FF2B5EF4-FFF2-40B4-BE49-F238E27FC236}">
                <a16:creationId xmlns:a16="http://schemas.microsoft.com/office/drawing/2014/main" id="{95C15410-F36F-C8C6-86A1-543668D5598E}"/>
              </a:ext>
            </a:extLst>
          </p:cNvPr>
          <p:cNvSpPr/>
          <p:nvPr/>
        </p:nvSpPr>
        <p:spPr>
          <a:xfrm>
            <a:off x="1317170" y="5229003"/>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2"/>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ABOUT THE </a:t>
            </a:r>
          </a:p>
          <a:p>
            <a:pPr algn="ctr"/>
            <a:r>
              <a:rPr lang="en-US" sz="1200" b="1" spc="45" dirty="0">
                <a:solidFill>
                  <a:schemeClr val="bg1"/>
                </a:solidFill>
                <a:latin typeface="Corbel" panose="020B0503020204020204" pitchFamily="34" charset="0"/>
                <a:cs typeface="Montserrat"/>
              </a:rPr>
              <a:t>PRODUCT</a:t>
            </a:r>
          </a:p>
        </p:txBody>
      </p:sp>
      <p:sp>
        <p:nvSpPr>
          <p:cNvPr id="7" name="Footer Placeholder 2">
            <a:extLst>
              <a:ext uri="{FF2B5EF4-FFF2-40B4-BE49-F238E27FC236}">
                <a16:creationId xmlns:a16="http://schemas.microsoft.com/office/drawing/2014/main" id="{F896C772-8DD6-9873-B263-DF0527F9D53B}"/>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a:solidFill>
                  <a:srgbClr val="000000">
                    <a:tint val="75000"/>
                  </a:srgbClr>
                </a:solidFill>
                <a:latin typeface="Corbel" panose="020B0503020204020204" pitchFamily="34" charset="0"/>
              </a:rPr>
              <a:t>Original slide developed by the World Health Organization and PATH. Last updated: January 2024.</a:t>
            </a:r>
            <a:endParaRPr lang="en-US" sz="8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34179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FB62C6-EC29-F5A5-94C3-A561B496755B}"/>
              </a:ext>
            </a:extLst>
          </p:cNvPr>
          <p:cNvPicPr>
            <a:picLocks noChangeAspect="1"/>
          </p:cNvPicPr>
          <p:nvPr/>
        </p:nvPicPr>
        <p:blipFill>
          <a:blip r:embed="rId3"/>
          <a:stretch>
            <a:fillRect/>
          </a:stretch>
        </p:blipFill>
        <p:spPr>
          <a:xfrm>
            <a:off x="7360920" y="3335042"/>
            <a:ext cx="4510723" cy="1309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 Placeholder 1">
            <a:extLst>
              <a:ext uri="{FF2B5EF4-FFF2-40B4-BE49-F238E27FC236}">
                <a16:creationId xmlns:a16="http://schemas.microsoft.com/office/drawing/2014/main" id="{904945B2-B55B-39FD-296E-8A505E5B95BA}"/>
              </a:ext>
            </a:extLst>
          </p:cNvPr>
          <p:cNvSpPr>
            <a:spLocks noGrp="1"/>
          </p:cNvSpPr>
          <p:nvPr>
            <p:ph type="body" sz="quarter" idx="15"/>
          </p:nvPr>
        </p:nvSpPr>
        <p:spPr>
          <a:xfrm>
            <a:off x="1349342" y="1249680"/>
            <a:ext cx="5269230" cy="3349549"/>
          </a:xfrm>
        </p:spPr>
        <p:txBody>
          <a:bodyPr vert="horz" wrap="square" lIns="0" tIns="45720" rIns="0" bIns="45720" rtlCol="0" anchor="t">
            <a:noAutofit/>
          </a:bodyPr>
          <a:lstStyle/>
          <a:p>
            <a:pPr marL="342900" lvl="1" indent="-342900">
              <a:lnSpc>
                <a:spcPct val="85000"/>
              </a:lnSpc>
              <a:buClr>
                <a:schemeClr val="accent1"/>
              </a:buClr>
            </a:pPr>
            <a:r>
              <a:rPr lang="en-US" sz="1800" dirty="0">
                <a:solidFill>
                  <a:schemeClr val="accent1"/>
                </a:solidFill>
                <a:latin typeface="+mj-lt"/>
              </a:rPr>
              <a:t>US Food and Drug Administration (FDA)</a:t>
            </a:r>
            <a:r>
              <a:rPr lang="en-US" sz="1800" dirty="0">
                <a:latin typeface="+mj-lt"/>
              </a:rPr>
              <a:t> </a:t>
            </a:r>
            <a:r>
              <a:rPr lang="en-US" sz="1800" b="0" dirty="0">
                <a:latin typeface="+mj-lt"/>
              </a:rPr>
              <a:t>and</a:t>
            </a:r>
            <a:r>
              <a:rPr lang="en-US" sz="1800" dirty="0">
                <a:latin typeface="+mj-lt"/>
              </a:rPr>
              <a:t> </a:t>
            </a:r>
            <a:r>
              <a:rPr lang="en-US" sz="1800" dirty="0">
                <a:solidFill>
                  <a:schemeClr val="accent2"/>
                </a:solidFill>
                <a:latin typeface="+mj-lt"/>
              </a:rPr>
              <a:t>European Medicines Agency </a:t>
            </a:r>
            <a:r>
              <a:rPr lang="en-US" sz="1800" b="0" dirty="0">
                <a:latin typeface="+mj-lt"/>
              </a:rPr>
              <a:t>(August 2023).</a:t>
            </a:r>
          </a:p>
          <a:p>
            <a:pPr marL="0" lvl="1" indent="0">
              <a:lnSpc>
                <a:spcPct val="85000"/>
              </a:lnSpc>
              <a:buClr>
                <a:schemeClr val="accent1"/>
              </a:buClr>
              <a:buNone/>
            </a:pPr>
            <a:endParaRPr lang="en-US" sz="1800" b="0" dirty="0">
              <a:latin typeface="+mj-lt"/>
            </a:endParaRPr>
          </a:p>
          <a:p>
            <a:pPr marL="342900" lvl="1" indent="-342900">
              <a:lnSpc>
                <a:spcPct val="85000"/>
              </a:lnSpc>
              <a:buClr>
                <a:schemeClr val="accent1"/>
              </a:buClr>
            </a:pPr>
            <a:r>
              <a:rPr lang="en-US" sz="1800" b="0" dirty="0">
                <a:latin typeface="+mj-lt"/>
              </a:rPr>
              <a:t>Vaccine effective in preventing severe RSV disease.</a:t>
            </a:r>
          </a:p>
          <a:p>
            <a:pPr marL="0" lvl="1" indent="0">
              <a:lnSpc>
                <a:spcPct val="85000"/>
              </a:lnSpc>
              <a:buClr>
                <a:schemeClr val="accent1"/>
              </a:buClr>
              <a:buNone/>
            </a:pPr>
            <a:endParaRPr lang="en-US" sz="1800" b="0" dirty="0">
              <a:latin typeface="+mj-lt"/>
            </a:endParaRPr>
          </a:p>
          <a:p>
            <a:pPr marL="342900" lvl="1" indent="-342900">
              <a:lnSpc>
                <a:spcPct val="85000"/>
              </a:lnSpc>
              <a:buClr>
                <a:schemeClr val="accent1"/>
              </a:buClr>
            </a:pPr>
            <a:r>
              <a:rPr lang="en-US" sz="1800" b="0" dirty="0">
                <a:latin typeface="Corbel"/>
              </a:rPr>
              <a:t>Overall </a:t>
            </a:r>
            <a:r>
              <a:rPr lang="en-US" sz="1800" b="0" dirty="0" err="1">
                <a:latin typeface="Corbel"/>
              </a:rPr>
              <a:t>Benefit:Risk</a:t>
            </a:r>
            <a:r>
              <a:rPr lang="en-US" sz="1800" b="0" dirty="0">
                <a:latin typeface="Corbel"/>
              </a:rPr>
              <a:t> balance is favorable.</a:t>
            </a:r>
            <a:br>
              <a:rPr lang="en-US" sz="1800" b="0" dirty="0">
                <a:latin typeface="Corbel"/>
              </a:rPr>
            </a:br>
            <a:endParaRPr lang="en-US" sz="1800" b="0" dirty="0">
              <a:latin typeface="Corbel"/>
            </a:endParaRPr>
          </a:p>
          <a:p>
            <a:pPr marL="800100" lvl="2" indent="-342900">
              <a:lnSpc>
                <a:spcPct val="85000"/>
              </a:lnSpc>
              <a:buClr>
                <a:schemeClr val="accent1"/>
              </a:buClr>
            </a:pPr>
            <a:r>
              <a:rPr lang="en-US" sz="1800" b="0" dirty="0">
                <a:latin typeface="Corbel"/>
              </a:rPr>
              <a:t>In Phase 3 trials, numerical imbalances with more premature births in the vaccine group compared to placebo group were observed in several countries, although were not statistically significant overall.</a:t>
            </a:r>
          </a:p>
          <a:p>
            <a:pPr marL="0" lvl="1" indent="0">
              <a:lnSpc>
                <a:spcPct val="85000"/>
              </a:lnSpc>
              <a:buClr>
                <a:schemeClr val="accent1"/>
              </a:buClr>
              <a:buNone/>
            </a:pPr>
            <a:endParaRPr lang="en-US" sz="1800" b="0" dirty="0">
              <a:latin typeface="+mj-lt"/>
            </a:endParaRPr>
          </a:p>
          <a:p>
            <a:pPr marL="800100" lvl="2" indent="-342900">
              <a:lnSpc>
                <a:spcPct val="85000"/>
              </a:lnSpc>
              <a:buClr>
                <a:schemeClr val="accent1"/>
              </a:buClr>
            </a:pPr>
            <a:r>
              <a:rPr lang="en-US" sz="1800" b="0" dirty="0">
                <a:latin typeface="+mj-lt"/>
              </a:rPr>
              <a:t>Post market authorization studies will gather additional vaccine safety and effectiveness data. </a:t>
            </a:r>
          </a:p>
          <a:p>
            <a:pPr marL="0" lvl="1" indent="0">
              <a:lnSpc>
                <a:spcPct val="85000"/>
              </a:lnSpc>
              <a:buClr>
                <a:schemeClr val="accent1"/>
              </a:buClr>
              <a:buNone/>
            </a:pPr>
            <a:endParaRPr lang="en-US" sz="1800" b="0" dirty="0">
              <a:latin typeface="+mj-lt"/>
            </a:endParaRPr>
          </a:p>
        </p:txBody>
      </p:sp>
      <p:sp>
        <p:nvSpPr>
          <p:cNvPr id="4" name="Title 3">
            <a:extLst>
              <a:ext uri="{FF2B5EF4-FFF2-40B4-BE49-F238E27FC236}">
                <a16:creationId xmlns:a16="http://schemas.microsoft.com/office/drawing/2014/main" id="{A7CF7A4E-012A-D291-293D-45AE033805D0}"/>
              </a:ext>
            </a:extLst>
          </p:cNvPr>
          <p:cNvSpPr>
            <a:spLocks noGrp="1"/>
          </p:cNvSpPr>
          <p:nvPr>
            <p:ph type="title"/>
          </p:nvPr>
        </p:nvSpPr>
        <p:spPr/>
        <p:txBody>
          <a:bodyPr/>
          <a:lstStyle/>
          <a:p>
            <a:r>
              <a:rPr lang="en-US" dirty="0"/>
              <a:t>RSV maternal vaccine approved based on efficacy and safety data</a:t>
            </a:r>
          </a:p>
        </p:txBody>
      </p:sp>
      <p:pic>
        <p:nvPicPr>
          <p:cNvPr id="8" name="Picture 7">
            <a:extLst>
              <a:ext uri="{FF2B5EF4-FFF2-40B4-BE49-F238E27FC236}">
                <a16:creationId xmlns:a16="http://schemas.microsoft.com/office/drawing/2014/main" id="{3866B9B1-01F4-416A-E3D5-D85A5C5A87F6}"/>
              </a:ext>
            </a:extLst>
          </p:cNvPr>
          <p:cNvPicPr>
            <a:picLocks noChangeAspect="1"/>
          </p:cNvPicPr>
          <p:nvPr/>
        </p:nvPicPr>
        <p:blipFill>
          <a:blip r:embed="rId4"/>
          <a:stretch>
            <a:fillRect/>
          </a:stretch>
        </p:blipFill>
        <p:spPr>
          <a:xfrm rot="550070">
            <a:off x="7063799" y="1813363"/>
            <a:ext cx="4822485" cy="10371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0258B6D8-85FB-1016-3099-9F42522722A4}"/>
              </a:ext>
            </a:extLst>
          </p:cNvPr>
          <p:cNvSpPr txBox="1"/>
          <p:nvPr/>
        </p:nvSpPr>
        <p:spPr>
          <a:xfrm>
            <a:off x="1474470" y="5384089"/>
            <a:ext cx="9761220" cy="828047"/>
          </a:xfrm>
          <a:prstGeom prst="rect">
            <a:avLst/>
          </a:prstGeom>
          <a:solidFill>
            <a:schemeClr val="tx1"/>
          </a:solidFill>
        </p:spPr>
        <p:txBody>
          <a:bodyPr wrap="square">
            <a:spAutoFit/>
          </a:bodyPr>
          <a:lstStyle/>
          <a:p>
            <a:pPr marL="0" lvl="1" indent="0" algn="ctr">
              <a:lnSpc>
                <a:spcPct val="85000"/>
              </a:lnSpc>
              <a:buClr>
                <a:schemeClr val="accent1"/>
              </a:buClr>
              <a:buNone/>
            </a:pPr>
            <a:r>
              <a:rPr lang="en-US" sz="2800" b="1" dirty="0">
                <a:solidFill>
                  <a:schemeClr val="bg1"/>
                </a:solidFill>
                <a:latin typeface="+mj-lt"/>
              </a:rPr>
              <a:t>Regulatory authority approvals support that vaccine </a:t>
            </a:r>
          </a:p>
          <a:p>
            <a:pPr marL="0" lvl="1" indent="0" algn="ctr">
              <a:lnSpc>
                <a:spcPct val="85000"/>
              </a:lnSpc>
              <a:buClr>
                <a:schemeClr val="accent1"/>
              </a:buClr>
              <a:buNone/>
            </a:pPr>
            <a:r>
              <a:rPr lang="en-US" sz="2800" b="1" dirty="0">
                <a:solidFill>
                  <a:schemeClr val="accent5"/>
                </a:solidFill>
                <a:latin typeface="+mj-lt"/>
              </a:rPr>
              <a:t>benefits outweigh potential risks.</a:t>
            </a:r>
            <a:endParaRPr lang="en-US" sz="1800" b="1" dirty="0">
              <a:solidFill>
                <a:schemeClr val="accent5"/>
              </a:solidFill>
              <a:latin typeface="+mj-lt"/>
            </a:endParaRPr>
          </a:p>
        </p:txBody>
      </p:sp>
      <p:sp>
        <p:nvSpPr>
          <p:cNvPr id="3" name="Footer Placeholder 2">
            <a:extLst>
              <a:ext uri="{FF2B5EF4-FFF2-40B4-BE49-F238E27FC236}">
                <a16:creationId xmlns:a16="http://schemas.microsoft.com/office/drawing/2014/main" id="{BABA9074-9B8C-4D17-BCD6-410E225FC791}"/>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a:solidFill>
                  <a:srgbClr val="000000">
                    <a:tint val="75000"/>
                  </a:srgbClr>
                </a:solidFill>
                <a:latin typeface="Corbel" panose="020B0503020204020204" pitchFamily="34" charset="0"/>
              </a:rPr>
              <a:t>Original slide developed by the World Health Organization and PATH. Last updated: January 2024.</a:t>
            </a:r>
            <a:endParaRPr lang="en-US" sz="8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307922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17">
            <a:extLst>
              <a:ext uri="{FF2B5EF4-FFF2-40B4-BE49-F238E27FC236}">
                <a16:creationId xmlns:a16="http://schemas.microsoft.com/office/drawing/2014/main" id="{8D8FAFAA-CE6D-B19F-5BD3-B02D93652E9B}"/>
              </a:ext>
            </a:extLst>
          </p:cNvPr>
          <p:cNvSpPr txBox="1"/>
          <p:nvPr/>
        </p:nvSpPr>
        <p:spPr>
          <a:xfrm>
            <a:off x="1224280" y="1470253"/>
            <a:ext cx="2903734" cy="264346"/>
          </a:xfrm>
          <a:prstGeom prst="rect">
            <a:avLst/>
          </a:prstGeom>
        </p:spPr>
        <p:txBody>
          <a:bodyPr vert="horz" wrap="square" lIns="0" tIns="13758" rIns="0" bIns="0" rtlCol="0">
            <a:spAutoFit/>
          </a:bodyPr>
          <a:lstStyle/>
          <a:p>
            <a:pPr>
              <a:lnSpc>
                <a:spcPts val="1850"/>
              </a:lnSpc>
            </a:pPr>
            <a:r>
              <a:rPr sz="1200" b="1" spc="-8" dirty="0">
                <a:solidFill>
                  <a:srgbClr val="0093D5"/>
                </a:solidFill>
                <a:latin typeface="Corbel" panose="020B0503020204020204" pitchFamily="34" charset="0"/>
                <a:cs typeface="Montserrat"/>
              </a:rPr>
              <a:t>Pfizer</a:t>
            </a:r>
            <a:r>
              <a:rPr lang="en-US" sz="2000" b="1" spc="-8" dirty="0">
                <a:solidFill>
                  <a:srgbClr val="0093D5"/>
                </a:solidFill>
                <a:latin typeface="Corbel" panose="020B0503020204020204" pitchFamily="34" charset="0"/>
                <a:cs typeface="Montserrat"/>
              </a:rPr>
              <a:t> maternal vaccine</a:t>
            </a:r>
          </a:p>
        </p:txBody>
      </p:sp>
      <p:sp>
        <p:nvSpPr>
          <p:cNvPr id="106" name="object 2">
            <a:extLst>
              <a:ext uri="{FF2B5EF4-FFF2-40B4-BE49-F238E27FC236}">
                <a16:creationId xmlns:a16="http://schemas.microsoft.com/office/drawing/2014/main" id="{C2B815C6-8A3D-8AC6-F6D8-60D779B12CB4}"/>
              </a:ext>
            </a:extLst>
          </p:cNvPr>
          <p:cNvSpPr txBox="1">
            <a:spLocks/>
          </p:cNvSpPr>
          <p:nvPr/>
        </p:nvSpPr>
        <p:spPr>
          <a:xfrm>
            <a:off x="1224280" y="220747"/>
            <a:ext cx="10515600" cy="84213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a:lstStyle>
          <a:p>
            <a:pPr marL="10583" marR="4233">
              <a:lnSpc>
                <a:spcPts val="3000"/>
              </a:lnSpc>
              <a:spcBef>
                <a:spcPts val="682"/>
              </a:spcBef>
            </a:pPr>
            <a:r>
              <a:rPr lang="en-US" dirty="0"/>
              <a:t>Will RSV pre-F maternal vaccine be available for low- and middle-income markets and when?</a:t>
            </a:r>
            <a:endParaRPr lang="en-US" spc="-8" dirty="0">
              <a:solidFill>
                <a:srgbClr val="314FA1"/>
              </a:solidFill>
            </a:endParaRPr>
          </a:p>
        </p:txBody>
      </p:sp>
      <p:sp>
        <p:nvSpPr>
          <p:cNvPr id="107" name="Rectangle 106">
            <a:extLst>
              <a:ext uri="{FF2B5EF4-FFF2-40B4-BE49-F238E27FC236}">
                <a16:creationId xmlns:a16="http://schemas.microsoft.com/office/drawing/2014/main" id="{F7FA0AB5-9C34-9A13-CC29-5A4BA6D237AF}"/>
              </a:ext>
            </a:extLst>
          </p:cNvPr>
          <p:cNvSpPr/>
          <p:nvPr/>
        </p:nvSpPr>
        <p:spPr>
          <a:xfrm>
            <a:off x="1569842" y="5381200"/>
            <a:ext cx="9823878" cy="7421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Development of an affordable </a:t>
            </a:r>
            <a:r>
              <a:rPr lang="en-US" b="1" dirty="0">
                <a:solidFill>
                  <a:schemeClr val="accent1"/>
                </a:solidFill>
              </a:rPr>
              <a:t>multi-dose vial </a:t>
            </a:r>
            <a:r>
              <a:rPr lang="en-US" dirty="0"/>
              <a:t>presentation is underway to </a:t>
            </a:r>
          </a:p>
          <a:p>
            <a:pPr algn="ctr"/>
            <a:r>
              <a:rPr lang="en-US" dirty="0"/>
              <a:t>support delivery in low- and middle-income economies.</a:t>
            </a:r>
          </a:p>
        </p:txBody>
      </p:sp>
      <p:sp>
        <p:nvSpPr>
          <p:cNvPr id="6" name="object 10">
            <a:extLst>
              <a:ext uri="{FF2B5EF4-FFF2-40B4-BE49-F238E27FC236}">
                <a16:creationId xmlns:a16="http://schemas.microsoft.com/office/drawing/2014/main" id="{EB9CB73E-3466-5045-5EFF-C3B4429C5F15}"/>
              </a:ext>
            </a:extLst>
          </p:cNvPr>
          <p:cNvSpPr/>
          <p:nvPr/>
        </p:nvSpPr>
        <p:spPr>
          <a:xfrm>
            <a:off x="4016973" y="2451358"/>
            <a:ext cx="56255" cy="1985127"/>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7" name="object 10">
            <a:extLst>
              <a:ext uri="{FF2B5EF4-FFF2-40B4-BE49-F238E27FC236}">
                <a16:creationId xmlns:a16="http://schemas.microsoft.com/office/drawing/2014/main" id="{49E5864B-A191-4872-2ABD-AE6FEEF4A02F}"/>
              </a:ext>
            </a:extLst>
          </p:cNvPr>
          <p:cNvSpPr/>
          <p:nvPr/>
        </p:nvSpPr>
        <p:spPr>
          <a:xfrm>
            <a:off x="6422037" y="2444070"/>
            <a:ext cx="56255" cy="1985127"/>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9" name="object 10">
            <a:extLst>
              <a:ext uri="{FF2B5EF4-FFF2-40B4-BE49-F238E27FC236}">
                <a16:creationId xmlns:a16="http://schemas.microsoft.com/office/drawing/2014/main" id="{CC53A425-1BDB-8656-B87B-13FE0137E1DB}"/>
              </a:ext>
            </a:extLst>
          </p:cNvPr>
          <p:cNvSpPr/>
          <p:nvPr/>
        </p:nvSpPr>
        <p:spPr>
          <a:xfrm>
            <a:off x="8861017" y="2444070"/>
            <a:ext cx="56255" cy="1985127"/>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101" name="object 16">
            <a:extLst>
              <a:ext uri="{FF2B5EF4-FFF2-40B4-BE49-F238E27FC236}">
                <a16:creationId xmlns:a16="http://schemas.microsoft.com/office/drawing/2014/main" id="{5D4E4D8D-A7F0-1F96-533E-2C86AB728AFE}"/>
              </a:ext>
            </a:extLst>
          </p:cNvPr>
          <p:cNvSpPr/>
          <p:nvPr/>
        </p:nvSpPr>
        <p:spPr>
          <a:xfrm>
            <a:off x="1063206" y="2912491"/>
            <a:ext cx="11064240" cy="170810"/>
          </a:xfrm>
          <a:custGeom>
            <a:avLst/>
            <a:gdLst/>
            <a:ahLst/>
            <a:cxnLst/>
            <a:rect l="l" t="t" r="r" b="b"/>
            <a:pathLst>
              <a:path w="5267325" h="160654">
                <a:moveTo>
                  <a:pt x="5266944" y="0"/>
                </a:moveTo>
                <a:lnTo>
                  <a:pt x="0" y="0"/>
                </a:lnTo>
                <a:lnTo>
                  <a:pt x="0" y="160464"/>
                </a:lnTo>
                <a:lnTo>
                  <a:pt x="5266944" y="160464"/>
                </a:lnTo>
                <a:lnTo>
                  <a:pt x="5266944" y="0"/>
                </a:lnTo>
                <a:close/>
              </a:path>
            </a:pathLst>
          </a:custGeom>
          <a:gradFill>
            <a:gsLst>
              <a:gs pos="0">
                <a:schemeClr val="accent1"/>
              </a:gs>
              <a:gs pos="81000">
                <a:schemeClr val="accent1"/>
              </a:gs>
              <a:gs pos="100000">
                <a:schemeClr val="bg1"/>
              </a:gs>
            </a:gsLst>
            <a:lin ang="0" scaled="0"/>
          </a:gradFill>
        </p:spPr>
        <p:txBody>
          <a:bodyPr wrap="square" lIns="0" tIns="0" rIns="0" bIns="0" rtlCol="0"/>
          <a:lstStyle/>
          <a:p>
            <a:endParaRPr sz="1500">
              <a:latin typeface="Corbel" panose="020B0503020204020204" pitchFamily="34" charset="0"/>
            </a:endParaRPr>
          </a:p>
        </p:txBody>
      </p:sp>
      <p:sp>
        <p:nvSpPr>
          <p:cNvPr id="93" name="Rectangle 92">
            <a:extLst>
              <a:ext uri="{FF2B5EF4-FFF2-40B4-BE49-F238E27FC236}">
                <a16:creationId xmlns:a16="http://schemas.microsoft.com/office/drawing/2014/main" id="{4A0D3A54-825E-333D-7DE7-335D258A00F1}"/>
              </a:ext>
            </a:extLst>
          </p:cNvPr>
          <p:cNvSpPr/>
          <p:nvPr/>
        </p:nvSpPr>
        <p:spPr>
          <a:xfrm>
            <a:off x="1590917" y="2451676"/>
            <a:ext cx="9802802" cy="19963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AE2A9887-F8C1-0500-0769-E8652DC13B2C}"/>
              </a:ext>
            </a:extLst>
          </p:cNvPr>
          <p:cNvGrpSpPr/>
          <p:nvPr/>
        </p:nvGrpSpPr>
        <p:grpSpPr>
          <a:xfrm>
            <a:off x="1493483" y="2996293"/>
            <a:ext cx="49485" cy="285837"/>
            <a:chOff x="5339530" y="4751810"/>
            <a:chExt cx="40217" cy="232303"/>
          </a:xfrm>
        </p:grpSpPr>
        <p:sp>
          <p:nvSpPr>
            <p:cNvPr id="63" name="object 23">
              <a:extLst>
                <a:ext uri="{FF2B5EF4-FFF2-40B4-BE49-F238E27FC236}">
                  <a16:creationId xmlns:a16="http://schemas.microsoft.com/office/drawing/2014/main" id="{E5B7D785-A37A-88E6-F793-4B52D4FE466B}"/>
                </a:ext>
              </a:extLst>
            </p:cNvPr>
            <p:cNvSpPr/>
            <p:nvPr/>
          </p:nvSpPr>
          <p:spPr>
            <a:xfrm>
              <a:off x="5359638"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64" name="object 24">
              <a:extLst>
                <a:ext uri="{FF2B5EF4-FFF2-40B4-BE49-F238E27FC236}">
                  <a16:creationId xmlns:a16="http://schemas.microsoft.com/office/drawing/2014/main" id="{C2DF8611-0AF2-6CBF-16D7-0A09EA946453}"/>
                </a:ext>
              </a:extLst>
            </p:cNvPr>
            <p:cNvSpPr/>
            <p:nvPr/>
          </p:nvSpPr>
          <p:spPr>
            <a:xfrm>
              <a:off x="5339530" y="4751810"/>
              <a:ext cx="40217" cy="40217"/>
            </a:xfrm>
            <a:custGeom>
              <a:avLst/>
              <a:gdLst/>
              <a:ahLst/>
              <a:cxnLst/>
              <a:rect l="l" t="t" r="r" b="b"/>
              <a:pathLst>
                <a:path w="48260"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grpSp>
        <p:nvGrpSpPr>
          <p:cNvPr id="65" name="Group 64">
            <a:extLst>
              <a:ext uri="{FF2B5EF4-FFF2-40B4-BE49-F238E27FC236}">
                <a16:creationId xmlns:a16="http://schemas.microsoft.com/office/drawing/2014/main" id="{8471B095-92EF-9ECA-2AEF-19FB01ACB989}"/>
              </a:ext>
            </a:extLst>
          </p:cNvPr>
          <p:cNvGrpSpPr/>
          <p:nvPr/>
        </p:nvGrpSpPr>
        <p:grpSpPr>
          <a:xfrm>
            <a:off x="2788692" y="2996293"/>
            <a:ext cx="49485" cy="285837"/>
            <a:chOff x="6392162" y="4751810"/>
            <a:chExt cx="40217" cy="232303"/>
          </a:xfrm>
        </p:grpSpPr>
        <p:sp>
          <p:nvSpPr>
            <p:cNvPr id="66" name="object 27">
              <a:extLst>
                <a:ext uri="{FF2B5EF4-FFF2-40B4-BE49-F238E27FC236}">
                  <a16:creationId xmlns:a16="http://schemas.microsoft.com/office/drawing/2014/main" id="{CBDD8E46-6EFE-B75E-BC26-B524F211E5E4}"/>
                </a:ext>
              </a:extLst>
            </p:cNvPr>
            <p:cNvSpPr/>
            <p:nvPr/>
          </p:nvSpPr>
          <p:spPr>
            <a:xfrm>
              <a:off x="6412270"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67" name="object 28">
              <a:extLst>
                <a:ext uri="{FF2B5EF4-FFF2-40B4-BE49-F238E27FC236}">
                  <a16:creationId xmlns:a16="http://schemas.microsoft.com/office/drawing/2014/main" id="{19ED5623-8EC5-B07A-DBD1-18842F8486A2}"/>
                </a:ext>
              </a:extLst>
            </p:cNvPr>
            <p:cNvSpPr/>
            <p:nvPr/>
          </p:nvSpPr>
          <p:spPr>
            <a:xfrm>
              <a:off x="6392162"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grpSp>
        <p:nvGrpSpPr>
          <p:cNvPr id="68" name="Group 67">
            <a:extLst>
              <a:ext uri="{FF2B5EF4-FFF2-40B4-BE49-F238E27FC236}">
                <a16:creationId xmlns:a16="http://schemas.microsoft.com/office/drawing/2014/main" id="{74E3328B-6138-D26A-2747-2C8FD5985C4D}"/>
              </a:ext>
            </a:extLst>
          </p:cNvPr>
          <p:cNvGrpSpPr/>
          <p:nvPr/>
        </p:nvGrpSpPr>
        <p:grpSpPr>
          <a:xfrm>
            <a:off x="5692689" y="2996293"/>
            <a:ext cx="49485" cy="285837"/>
            <a:chOff x="7937266" y="4751810"/>
            <a:chExt cx="40217" cy="232303"/>
          </a:xfrm>
        </p:grpSpPr>
        <p:sp>
          <p:nvSpPr>
            <p:cNvPr id="69" name="object 31">
              <a:extLst>
                <a:ext uri="{FF2B5EF4-FFF2-40B4-BE49-F238E27FC236}">
                  <a16:creationId xmlns:a16="http://schemas.microsoft.com/office/drawing/2014/main" id="{B3BDCAD1-1DAC-2F2A-0AB9-8EF55C91DB0D}"/>
                </a:ext>
              </a:extLst>
            </p:cNvPr>
            <p:cNvSpPr/>
            <p:nvPr/>
          </p:nvSpPr>
          <p:spPr>
            <a:xfrm>
              <a:off x="7957374"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70" name="object 32">
              <a:extLst>
                <a:ext uri="{FF2B5EF4-FFF2-40B4-BE49-F238E27FC236}">
                  <a16:creationId xmlns:a16="http://schemas.microsoft.com/office/drawing/2014/main" id="{BA89EB63-BF9A-0F09-FDCB-FFF7B187FB8E}"/>
                </a:ext>
              </a:extLst>
            </p:cNvPr>
            <p:cNvSpPr/>
            <p:nvPr/>
          </p:nvSpPr>
          <p:spPr>
            <a:xfrm>
              <a:off x="7937266"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grpSp>
        <p:nvGrpSpPr>
          <p:cNvPr id="71" name="Group 70">
            <a:extLst>
              <a:ext uri="{FF2B5EF4-FFF2-40B4-BE49-F238E27FC236}">
                <a16:creationId xmlns:a16="http://schemas.microsoft.com/office/drawing/2014/main" id="{7E8B6960-DA0F-FB55-4B1B-AE4032AE0FC4}"/>
              </a:ext>
            </a:extLst>
          </p:cNvPr>
          <p:cNvGrpSpPr/>
          <p:nvPr/>
        </p:nvGrpSpPr>
        <p:grpSpPr>
          <a:xfrm>
            <a:off x="6106945" y="2996293"/>
            <a:ext cx="49485" cy="285837"/>
            <a:chOff x="8273937" y="4751810"/>
            <a:chExt cx="40217" cy="232303"/>
          </a:xfrm>
        </p:grpSpPr>
        <p:sp>
          <p:nvSpPr>
            <p:cNvPr id="72" name="object 37">
              <a:extLst>
                <a:ext uri="{FF2B5EF4-FFF2-40B4-BE49-F238E27FC236}">
                  <a16:creationId xmlns:a16="http://schemas.microsoft.com/office/drawing/2014/main" id="{63BF6071-3DB3-C42E-2B91-24792EAC3F73}"/>
                </a:ext>
              </a:extLst>
            </p:cNvPr>
            <p:cNvSpPr/>
            <p:nvPr/>
          </p:nvSpPr>
          <p:spPr>
            <a:xfrm>
              <a:off x="8294046"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73" name="object 38">
              <a:extLst>
                <a:ext uri="{FF2B5EF4-FFF2-40B4-BE49-F238E27FC236}">
                  <a16:creationId xmlns:a16="http://schemas.microsoft.com/office/drawing/2014/main" id="{3CA3D634-B598-15C2-9EA1-CB9F4AC309F2}"/>
                </a:ext>
              </a:extLst>
            </p:cNvPr>
            <p:cNvSpPr/>
            <p:nvPr/>
          </p:nvSpPr>
          <p:spPr>
            <a:xfrm>
              <a:off x="8273937"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grpSp>
        <p:nvGrpSpPr>
          <p:cNvPr id="74" name="Group 73">
            <a:extLst>
              <a:ext uri="{FF2B5EF4-FFF2-40B4-BE49-F238E27FC236}">
                <a16:creationId xmlns:a16="http://schemas.microsoft.com/office/drawing/2014/main" id="{458E2BAC-9F2D-5480-3378-1DE8C8B21634}"/>
              </a:ext>
            </a:extLst>
          </p:cNvPr>
          <p:cNvGrpSpPr/>
          <p:nvPr/>
        </p:nvGrpSpPr>
        <p:grpSpPr>
          <a:xfrm>
            <a:off x="9516521" y="2996293"/>
            <a:ext cx="49485" cy="285837"/>
            <a:chOff x="9487946" y="4751810"/>
            <a:chExt cx="40217" cy="232303"/>
          </a:xfrm>
        </p:grpSpPr>
        <p:sp>
          <p:nvSpPr>
            <p:cNvPr id="75" name="object 41">
              <a:extLst>
                <a:ext uri="{FF2B5EF4-FFF2-40B4-BE49-F238E27FC236}">
                  <a16:creationId xmlns:a16="http://schemas.microsoft.com/office/drawing/2014/main" id="{207AB89F-C531-34BC-BB27-5F003E516F51}"/>
                </a:ext>
              </a:extLst>
            </p:cNvPr>
            <p:cNvSpPr/>
            <p:nvPr/>
          </p:nvSpPr>
          <p:spPr>
            <a:xfrm>
              <a:off x="9508054"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76" name="object 42">
              <a:extLst>
                <a:ext uri="{FF2B5EF4-FFF2-40B4-BE49-F238E27FC236}">
                  <a16:creationId xmlns:a16="http://schemas.microsoft.com/office/drawing/2014/main" id="{1A3621A9-8C00-C001-E216-571F16585500}"/>
                </a:ext>
              </a:extLst>
            </p:cNvPr>
            <p:cNvSpPr/>
            <p:nvPr/>
          </p:nvSpPr>
          <p:spPr>
            <a:xfrm>
              <a:off x="9487946" y="4751810"/>
              <a:ext cx="40217" cy="40217"/>
            </a:xfrm>
            <a:custGeom>
              <a:avLst/>
              <a:gdLst/>
              <a:ahLst/>
              <a:cxnLst/>
              <a:rect l="l" t="t" r="r" b="b"/>
              <a:pathLst>
                <a:path w="48259"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sp>
        <p:nvSpPr>
          <p:cNvPr id="77" name="object 45">
            <a:extLst>
              <a:ext uri="{FF2B5EF4-FFF2-40B4-BE49-F238E27FC236}">
                <a16:creationId xmlns:a16="http://schemas.microsoft.com/office/drawing/2014/main" id="{8A50E88F-2A01-74D4-F8C3-47AE378DB060}"/>
              </a:ext>
            </a:extLst>
          </p:cNvPr>
          <p:cNvSpPr txBox="1"/>
          <p:nvPr/>
        </p:nvSpPr>
        <p:spPr>
          <a:xfrm>
            <a:off x="966925" y="3306257"/>
            <a:ext cx="602915" cy="312565"/>
          </a:xfrm>
          <a:prstGeom prst="rect">
            <a:avLst/>
          </a:prstGeom>
        </p:spPr>
        <p:txBody>
          <a:bodyPr vert="horz" wrap="square" lIns="0" tIns="24871" rIns="0" bIns="0" rtlCol="0">
            <a:spAutoFit/>
          </a:bodyPr>
          <a:lstStyle/>
          <a:p>
            <a:pPr marL="10583" marR="4233" algn="r">
              <a:lnSpc>
                <a:spcPts val="1108"/>
              </a:lnSpc>
              <a:spcBef>
                <a:spcPts val="196"/>
              </a:spcBef>
            </a:pPr>
            <a:r>
              <a:rPr lang="en-US" sz="1200" b="1" spc="-8" dirty="0">
                <a:solidFill>
                  <a:srgbClr val="231F20"/>
                </a:solidFill>
                <a:latin typeface="Corbel" panose="020B0503020204020204" pitchFamily="34" charset="0"/>
                <a:cs typeface="Montserrat-SemiBold"/>
              </a:rPr>
              <a:t>FDA</a:t>
            </a:r>
            <a:r>
              <a:rPr sz="1200" b="1" spc="-8" dirty="0">
                <a:solidFill>
                  <a:srgbClr val="231F20"/>
                </a:solidFill>
                <a:latin typeface="Corbel" panose="020B0503020204020204" pitchFamily="34" charset="0"/>
                <a:cs typeface="Montserrat-SemiBold"/>
              </a:rPr>
              <a:t> filings</a:t>
            </a:r>
            <a:endParaRPr sz="1200" dirty="0">
              <a:latin typeface="Corbel" panose="020B0503020204020204" pitchFamily="34" charset="0"/>
              <a:cs typeface="Montserrat-SemiBold"/>
            </a:endParaRPr>
          </a:p>
        </p:txBody>
      </p:sp>
      <p:sp>
        <p:nvSpPr>
          <p:cNvPr id="78" name="object 47">
            <a:extLst>
              <a:ext uri="{FF2B5EF4-FFF2-40B4-BE49-F238E27FC236}">
                <a16:creationId xmlns:a16="http://schemas.microsoft.com/office/drawing/2014/main" id="{9F839C46-98E4-0929-74E6-917A80ED0D83}"/>
              </a:ext>
            </a:extLst>
          </p:cNvPr>
          <p:cNvSpPr txBox="1"/>
          <p:nvPr/>
        </p:nvSpPr>
        <p:spPr>
          <a:xfrm>
            <a:off x="2768860" y="3307947"/>
            <a:ext cx="915464" cy="319297"/>
          </a:xfrm>
          <a:prstGeom prst="rect">
            <a:avLst/>
          </a:prstGeom>
        </p:spPr>
        <p:txBody>
          <a:bodyPr vert="horz" wrap="square" lIns="0" tIns="24871" rIns="0" bIns="0" rtlCol="0">
            <a:spAutoFit/>
          </a:bodyPr>
          <a:lstStyle/>
          <a:p>
            <a:pPr marL="10583" marR="4233">
              <a:lnSpc>
                <a:spcPts val="1108"/>
              </a:lnSpc>
              <a:spcBef>
                <a:spcPts val="196"/>
              </a:spcBef>
            </a:pPr>
            <a:r>
              <a:rPr lang="en-US" sz="1200" b="1" spc="-8">
                <a:solidFill>
                  <a:srgbClr val="231F20"/>
                </a:solidFill>
                <a:latin typeface="Corbel" panose="020B0503020204020204" pitchFamily="34" charset="0"/>
                <a:cs typeface="Montserrat-SemiBold"/>
              </a:rPr>
              <a:t>FDA &amp; EMA approved</a:t>
            </a:r>
            <a:endParaRPr sz="1200">
              <a:latin typeface="Corbel" panose="020B0503020204020204" pitchFamily="34" charset="0"/>
              <a:cs typeface="Montserrat-SemiBold"/>
            </a:endParaRPr>
          </a:p>
        </p:txBody>
      </p:sp>
      <p:sp>
        <p:nvSpPr>
          <p:cNvPr id="79" name="object 49">
            <a:extLst>
              <a:ext uri="{FF2B5EF4-FFF2-40B4-BE49-F238E27FC236}">
                <a16:creationId xmlns:a16="http://schemas.microsoft.com/office/drawing/2014/main" id="{A3BFFF2A-0386-50C0-43ED-F057CF8068B6}"/>
              </a:ext>
            </a:extLst>
          </p:cNvPr>
          <p:cNvSpPr txBox="1"/>
          <p:nvPr/>
        </p:nvSpPr>
        <p:spPr>
          <a:xfrm>
            <a:off x="4931295" y="3331238"/>
            <a:ext cx="877748" cy="591551"/>
          </a:xfrm>
          <a:prstGeom prst="rect">
            <a:avLst/>
          </a:prstGeom>
        </p:spPr>
        <p:txBody>
          <a:bodyPr vert="horz" wrap="square" lIns="0" tIns="24871" rIns="0" bIns="0" rtlCol="0" anchor="t">
            <a:spAutoFit/>
          </a:bodyPr>
          <a:lstStyle/>
          <a:p>
            <a:pPr marR="3810" algn="r">
              <a:lnSpc>
                <a:spcPts val="1108"/>
              </a:lnSpc>
              <a:spcBef>
                <a:spcPts val="196"/>
              </a:spcBef>
            </a:pPr>
            <a:r>
              <a:rPr sz="1200" b="1" spc="-8" dirty="0">
                <a:solidFill>
                  <a:srgbClr val="231F20"/>
                </a:solidFill>
                <a:latin typeface="Corbel"/>
                <a:cs typeface="Montserrat-SemiBold"/>
              </a:rPr>
              <a:t>Earliest possible</a:t>
            </a:r>
            <a:endParaRPr lang="en-US" sz="1200" dirty="0">
              <a:latin typeface="Corbel"/>
              <a:cs typeface="Montserrat-SemiBold"/>
            </a:endParaRPr>
          </a:p>
          <a:p>
            <a:pPr algn="r">
              <a:lnSpc>
                <a:spcPts val="1042"/>
              </a:lnSpc>
            </a:pPr>
            <a:r>
              <a:rPr sz="1200" b="1" spc="-17" dirty="0">
                <a:solidFill>
                  <a:srgbClr val="231F20"/>
                </a:solidFill>
                <a:latin typeface="Corbel"/>
                <a:cs typeface="Montserrat-SemiBold"/>
              </a:rPr>
              <a:t>SAGE</a:t>
            </a:r>
            <a:endParaRPr sz="1200" dirty="0">
              <a:latin typeface="Corbel"/>
              <a:cs typeface="Montserrat-SemiBold"/>
            </a:endParaRPr>
          </a:p>
          <a:p>
            <a:pPr marR="5080" algn="r">
              <a:lnSpc>
                <a:spcPts val="1154"/>
              </a:lnSpc>
            </a:pPr>
            <a:r>
              <a:rPr lang="en-US" sz="1200" b="1" spc="-8" dirty="0">
                <a:solidFill>
                  <a:srgbClr val="231F20"/>
                </a:solidFill>
                <a:latin typeface="Corbel"/>
                <a:cs typeface="Montserrat-SemiBold"/>
              </a:rPr>
              <a:t>review</a:t>
            </a:r>
            <a:endParaRPr lang="en-US" sz="1200" b="1" spc="-8" dirty="0">
              <a:solidFill>
                <a:srgbClr val="231F20"/>
              </a:solidFill>
              <a:latin typeface="Corbel" panose="020B0503020204020204" pitchFamily="34" charset="0"/>
              <a:cs typeface="Montserrat-SemiBold"/>
            </a:endParaRPr>
          </a:p>
        </p:txBody>
      </p:sp>
      <p:sp>
        <p:nvSpPr>
          <p:cNvPr id="80" name="object 52">
            <a:extLst>
              <a:ext uri="{FF2B5EF4-FFF2-40B4-BE49-F238E27FC236}">
                <a16:creationId xmlns:a16="http://schemas.microsoft.com/office/drawing/2014/main" id="{6AFB1D1F-D121-8D5B-5E59-54A292E7A48D}"/>
              </a:ext>
            </a:extLst>
          </p:cNvPr>
          <p:cNvSpPr txBox="1"/>
          <p:nvPr/>
        </p:nvSpPr>
        <p:spPr>
          <a:xfrm>
            <a:off x="6086938" y="3307479"/>
            <a:ext cx="788497" cy="594693"/>
          </a:xfrm>
          <a:prstGeom prst="rect">
            <a:avLst/>
          </a:prstGeom>
          <a:solidFill>
            <a:schemeClr val="bg1"/>
          </a:solidFill>
        </p:spPr>
        <p:txBody>
          <a:bodyPr vert="horz" wrap="square" lIns="0" tIns="24871" rIns="0" bIns="0" rtlCol="0">
            <a:spAutoFit/>
          </a:bodyPr>
          <a:lstStyle/>
          <a:p>
            <a:pPr marL="10583" marR="4233">
              <a:lnSpc>
                <a:spcPts val="1108"/>
              </a:lnSpc>
              <a:spcBef>
                <a:spcPts val="196"/>
              </a:spcBef>
            </a:pPr>
            <a:r>
              <a:rPr sz="1200" b="1" spc="-8">
                <a:solidFill>
                  <a:schemeClr val="accent5"/>
                </a:solidFill>
                <a:latin typeface="Corbel" panose="020B0503020204020204" pitchFamily="34" charset="0"/>
                <a:cs typeface="Montserrat-SemiBold"/>
              </a:rPr>
              <a:t>Earliest </a:t>
            </a:r>
            <a:r>
              <a:rPr sz="1200" b="1">
                <a:solidFill>
                  <a:schemeClr val="accent5"/>
                </a:solidFill>
                <a:latin typeface="Corbel" panose="020B0503020204020204" pitchFamily="34" charset="0"/>
                <a:cs typeface="Montserrat-SemiBold"/>
              </a:rPr>
              <a:t>PQ </a:t>
            </a:r>
            <a:r>
              <a:rPr lang="en-US" sz="1200" b="1" spc="-8">
                <a:solidFill>
                  <a:schemeClr val="accent5"/>
                </a:solidFill>
                <a:latin typeface="Corbel" panose="020B0503020204020204" pitchFamily="34" charset="0"/>
                <a:cs typeface="Montserrat-SemiBold"/>
              </a:rPr>
              <a:t>single-dose</a:t>
            </a:r>
            <a:r>
              <a:rPr sz="1200" b="1" spc="-8">
                <a:solidFill>
                  <a:schemeClr val="accent5"/>
                </a:solidFill>
                <a:latin typeface="Corbel" panose="020B0503020204020204" pitchFamily="34" charset="0"/>
                <a:cs typeface="Montserrat-SemiBold"/>
              </a:rPr>
              <a:t> maternal vaccine</a:t>
            </a:r>
            <a:endParaRPr sz="1200">
              <a:solidFill>
                <a:schemeClr val="accent5"/>
              </a:solidFill>
              <a:latin typeface="Corbel" panose="020B0503020204020204" pitchFamily="34" charset="0"/>
              <a:cs typeface="Montserrat-SemiBold"/>
            </a:endParaRPr>
          </a:p>
        </p:txBody>
      </p:sp>
      <p:sp>
        <p:nvSpPr>
          <p:cNvPr id="81" name="object 54">
            <a:extLst>
              <a:ext uri="{FF2B5EF4-FFF2-40B4-BE49-F238E27FC236}">
                <a16:creationId xmlns:a16="http://schemas.microsoft.com/office/drawing/2014/main" id="{A4AD6A8E-F50B-1556-7275-0DF1D3F25EF9}"/>
              </a:ext>
            </a:extLst>
          </p:cNvPr>
          <p:cNvSpPr txBox="1"/>
          <p:nvPr/>
        </p:nvSpPr>
        <p:spPr>
          <a:xfrm>
            <a:off x="8660453" y="3335450"/>
            <a:ext cx="932392" cy="594693"/>
          </a:xfrm>
          <a:prstGeom prst="rect">
            <a:avLst/>
          </a:prstGeom>
          <a:solidFill>
            <a:schemeClr val="bg1"/>
          </a:solidFill>
        </p:spPr>
        <p:txBody>
          <a:bodyPr vert="horz" wrap="square" lIns="0" tIns="24871" rIns="0" bIns="0" rtlCol="0">
            <a:spAutoFit/>
          </a:bodyPr>
          <a:lstStyle/>
          <a:p>
            <a:pPr marL="10583" marR="4233" algn="r">
              <a:lnSpc>
                <a:spcPts val="1108"/>
              </a:lnSpc>
              <a:spcBef>
                <a:spcPts val="196"/>
              </a:spcBef>
            </a:pPr>
            <a:r>
              <a:rPr sz="1200" b="1" dirty="0">
                <a:solidFill>
                  <a:schemeClr val="accent5"/>
                </a:solidFill>
                <a:latin typeface="Corbel" panose="020B0503020204020204" pitchFamily="34" charset="0"/>
                <a:cs typeface="Montserrat-SemiBold"/>
              </a:rPr>
              <a:t>Earliest</a:t>
            </a:r>
            <a:r>
              <a:rPr sz="1200" b="1" spc="-17" dirty="0">
                <a:solidFill>
                  <a:schemeClr val="accent5"/>
                </a:solidFill>
                <a:latin typeface="Corbel" panose="020B0503020204020204" pitchFamily="34" charset="0"/>
                <a:cs typeface="Montserrat-SemiBold"/>
              </a:rPr>
              <a:t> </a:t>
            </a:r>
            <a:r>
              <a:rPr sz="1200" b="1" spc="-21" dirty="0">
                <a:solidFill>
                  <a:schemeClr val="accent5"/>
                </a:solidFill>
                <a:latin typeface="Corbel" panose="020B0503020204020204" pitchFamily="34" charset="0"/>
                <a:cs typeface="Montserrat-SemiBold"/>
              </a:rPr>
              <a:t>PQ </a:t>
            </a:r>
            <a:r>
              <a:rPr lang="en-US" sz="1200" b="1" spc="-21" dirty="0">
                <a:solidFill>
                  <a:schemeClr val="accent5"/>
                </a:solidFill>
                <a:latin typeface="Corbel" panose="020B0503020204020204" pitchFamily="34" charset="0"/>
                <a:cs typeface="Montserrat-SemiBold"/>
              </a:rPr>
              <a:t>multi-dose vial</a:t>
            </a:r>
            <a:r>
              <a:rPr sz="1200" b="1" spc="-21" dirty="0">
                <a:solidFill>
                  <a:schemeClr val="accent5"/>
                </a:solidFill>
                <a:latin typeface="Corbel" panose="020B0503020204020204" pitchFamily="34" charset="0"/>
                <a:cs typeface="Montserrat-SemiBold"/>
              </a:rPr>
              <a:t> </a:t>
            </a:r>
            <a:r>
              <a:rPr sz="1200" b="1" spc="-8" dirty="0">
                <a:solidFill>
                  <a:schemeClr val="accent5"/>
                </a:solidFill>
                <a:latin typeface="Corbel" panose="020B0503020204020204" pitchFamily="34" charset="0"/>
                <a:cs typeface="Montserrat-SemiBold"/>
              </a:rPr>
              <a:t>maternal vaccine</a:t>
            </a:r>
            <a:endParaRPr sz="1200" dirty="0">
              <a:solidFill>
                <a:schemeClr val="accent5"/>
              </a:solidFill>
              <a:latin typeface="Corbel" panose="020B0503020204020204" pitchFamily="34" charset="0"/>
              <a:cs typeface="Montserrat-SemiBold"/>
            </a:endParaRPr>
          </a:p>
        </p:txBody>
      </p:sp>
      <p:sp>
        <p:nvSpPr>
          <p:cNvPr id="86" name="object 61">
            <a:extLst>
              <a:ext uri="{FF2B5EF4-FFF2-40B4-BE49-F238E27FC236}">
                <a16:creationId xmlns:a16="http://schemas.microsoft.com/office/drawing/2014/main" id="{43F99237-5F3B-B005-B7DD-FF8BA076A8B1}"/>
              </a:ext>
            </a:extLst>
          </p:cNvPr>
          <p:cNvSpPr txBox="1"/>
          <p:nvPr/>
        </p:nvSpPr>
        <p:spPr>
          <a:xfrm>
            <a:off x="1590917" y="4508495"/>
            <a:ext cx="2379816" cy="417021"/>
          </a:xfrm>
          <a:prstGeom prst="rect">
            <a:avLst/>
          </a:prstGeom>
        </p:spPr>
        <p:txBody>
          <a:bodyPr vert="horz" wrap="square" lIns="0" tIns="10583" rIns="0" bIns="0" rtlCol="0">
            <a:spAutoFit/>
          </a:bodyPr>
          <a:lstStyle/>
          <a:p>
            <a:pPr marL="10583" marR="4233">
              <a:lnSpc>
                <a:spcPct val="127800"/>
              </a:lnSpc>
              <a:spcBef>
                <a:spcPts val="83"/>
              </a:spcBef>
            </a:pPr>
            <a:r>
              <a:rPr sz="833">
                <a:solidFill>
                  <a:srgbClr val="231F20"/>
                </a:solidFill>
                <a:latin typeface="Corbel" panose="020B0503020204020204" pitchFamily="34" charset="0"/>
                <a:cs typeface="WorkSans-Light"/>
              </a:rPr>
              <a:t>EMA=European</a:t>
            </a:r>
            <a:r>
              <a:rPr sz="833" spc="-33">
                <a:solidFill>
                  <a:srgbClr val="231F20"/>
                </a:solidFill>
                <a:latin typeface="Corbel" panose="020B0503020204020204" pitchFamily="34" charset="0"/>
                <a:cs typeface="WorkSans-Light"/>
              </a:rPr>
              <a:t> </a:t>
            </a:r>
            <a:r>
              <a:rPr sz="833">
                <a:solidFill>
                  <a:srgbClr val="231F20"/>
                </a:solidFill>
                <a:latin typeface="Corbel" panose="020B0503020204020204" pitchFamily="34" charset="0"/>
                <a:cs typeface="WorkSans-Light"/>
              </a:rPr>
              <a:t>Medicines</a:t>
            </a:r>
            <a:r>
              <a:rPr sz="833" spc="-50">
                <a:solidFill>
                  <a:srgbClr val="231F20"/>
                </a:solidFill>
                <a:latin typeface="Corbel" panose="020B0503020204020204" pitchFamily="34" charset="0"/>
                <a:cs typeface="WorkSans-Light"/>
              </a:rPr>
              <a:t> </a:t>
            </a:r>
            <a:r>
              <a:rPr sz="833" spc="-8">
                <a:solidFill>
                  <a:srgbClr val="231F20"/>
                </a:solidFill>
                <a:latin typeface="Corbel" panose="020B0503020204020204" pitchFamily="34" charset="0"/>
                <a:cs typeface="WorkSans-Light"/>
              </a:rPr>
              <a:t>Agency </a:t>
            </a:r>
            <a:endParaRPr lang="en-US" sz="833" spc="-8">
              <a:solidFill>
                <a:srgbClr val="231F20"/>
              </a:solidFill>
              <a:latin typeface="Corbel" panose="020B0503020204020204" pitchFamily="34" charset="0"/>
              <a:cs typeface="WorkSans-Light"/>
            </a:endParaRPr>
          </a:p>
          <a:p>
            <a:pPr marL="10583" marR="4233">
              <a:lnSpc>
                <a:spcPct val="127800"/>
              </a:lnSpc>
              <a:spcBef>
                <a:spcPts val="83"/>
              </a:spcBef>
            </a:pPr>
            <a:r>
              <a:rPr sz="833">
                <a:solidFill>
                  <a:srgbClr val="231F20"/>
                </a:solidFill>
                <a:latin typeface="Corbel" panose="020B0503020204020204" pitchFamily="34" charset="0"/>
                <a:cs typeface="WorkSans-Light"/>
              </a:rPr>
              <a:t>FDA=US</a:t>
            </a:r>
            <a:r>
              <a:rPr sz="833" spc="-21">
                <a:solidFill>
                  <a:srgbClr val="231F20"/>
                </a:solidFill>
                <a:latin typeface="Corbel" panose="020B0503020204020204" pitchFamily="34" charset="0"/>
                <a:cs typeface="WorkSans-Light"/>
              </a:rPr>
              <a:t> </a:t>
            </a:r>
            <a:r>
              <a:rPr sz="833">
                <a:solidFill>
                  <a:srgbClr val="231F20"/>
                </a:solidFill>
                <a:latin typeface="Corbel" panose="020B0503020204020204" pitchFamily="34" charset="0"/>
                <a:cs typeface="WorkSans-Light"/>
              </a:rPr>
              <a:t>Food</a:t>
            </a:r>
            <a:r>
              <a:rPr sz="833" spc="-17">
                <a:solidFill>
                  <a:srgbClr val="231F20"/>
                </a:solidFill>
                <a:latin typeface="Corbel" panose="020B0503020204020204" pitchFamily="34" charset="0"/>
                <a:cs typeface="WorkSans-Light"/>
              </a:rPr>
              <a:t> </a:t>
            </a:r>
            <a:r>
              <a:rPr sz="833">
                <a:solidFill>
                  <a:srgbClr val="231F20"/>
                </a:solidFill>
                <a:latin typeface="Corbel" panose="020B0503020204020204" pitchFamily="34" charset="0"/>
                <a:cs typeface="WorkSans-Light"/>
              </a:rPr>
              <a:t>and</a:t>
            </a:r>
            <a:r>
              <a:rPr sz="833" spc="-17">
                <a:solidFill>
                  <a:srgbClr val="231F20"/>
                </a:solidFill>
                <a:latin typeface="Corbel" panose="020B0503020204020204" pitchFamily="34" charset="0"/>
                <a:cs typeface="WorkSans-Light"/>
              </a:rPr>
              <a:t> </a:t>
            </a:r>
            <a:r>
              <a:rPr sz="833">
                <a:solidFill>
                  <a:srgbClr val="231F20"/>
                </a:solidFill>
                <a:latin typeface="Corbel" panose="020B0503020204020204" pitchFamily="34" charset="0"/>
                <a:cs typeface="WorkSans-Light"/>
              </a:rPr>
              <a:t>Drug</a:t>
            </a:r>
            <a:r>
              <a:rPr sz="833" spc="-42">
                <a:solidFill>
                  <a:srgbClr val="231F20"/>
                </a:solidFill>
                <a:latin typeface="Corbel" panose="020B0503020204020204" pitchFamily="34" charset="0"/>
                <a:cs typeface="WorkSans-Light"/>
              </a:rPr>
              <a:t> </a:t>
            </a:r>
            <a:r>
              <a:rPr sz="833" spc="-8">
                <a:solidFill>
                  <a:srgbClr val="231F20"/>
                </a:solidFill>
                <a:latin typeface="Corbel" panose="020B0503020204020204" pitchFamily="34" charset="0"/>
                <a:cs typeface="WorkSans-Light"/>
              </a:rPr>
              <a:t>Administration</a:t>
            </a:r>
            <a:endParaRPr sz="833">
              <a:latin typeface="Corbel" panose="020B0503020204020204" pitchFamily="34" charset="0"/>
              <a:cs typeface="WorkSans-Light"/>
            </a:endParaRPr>
          </a:p>
        </p:txBody>
      </p:sp>
      <p:sp>
        <p:nvSpPr>
          <p:cNvPr id="87" name="object 62">
            <a:extLst>
              <a:ext uri="{FF2B5EF4-FFF2-40B4-BE49-F238E27FC236}">
                <a16:creationId xmlns:a16="http://schemas.microsoft.com/office/drawing/2014/main" id="{9FB696B1-8344-77EC-113C-F29DDAECE34A}"/>
              </a:ext>
            </a:extLst>
          </p:cNvPr>
          <p:cNvSpPr txBox="1"/>
          <p:nvPr/>
        </p:nvSpPr>
        <p:spPr>
          <a:xfrm>
            <a:off x="5081378" y="4508495"/>
            <a:ext cx="2446748" cy="326478"/>
          </a:xfrm>
          <a:prstGeom prst="rect">
            <a:avLst/>
          </a:prstGeom>
        </p:spPr>
        <p:txBody>
          <a:bodyPr vert="horz" wrap="square" lIns="0" tIns="10583" rIns="0" bIns="0" rtlCol="0" anchor="t">
            <a:spAutoFit/>
          </a:bodyPr>
          <a:lstStyle/>
          <a:p>
            <a:pPr marL="10160" marR="3810">
              <a:lnSpc>
                <a:spcPct val="127800"/>
              </a:lnSpc>
              <a:spcBef>
                <a:spcPts val="83"/>
              </a:spcBef>
            </a:pPr>
            <a:r>
              <a:rPr sz="800" dirty="0">
                <a:solidFill>
                  <a:srgbClr val="231F20"/>
                </a:solidFill>
                <a:latin typeface="Corbel"/>
                <a:cs typeface="WorkSans-Light"/>
              </a:rPr>
              <a:t>SAGE=WHO</a:t>
            </a:r>
            <a:r>
              <a:rPr sz="800" spc="-21" dirty="0">
                <a:solidFill>
                  <a:srgbClr val="231F20"/>
                </a:solidFill>
                <a:latin typeface="Corbel"/>
                <a:cs typeface="WorkSans-Light"/>
              </a:rPr>
              <a:t> </a:t>
            </a:r>
            <a:r>
              <a:rPr sz="800" dirty="0">
                <a:solidFill>
                  <a:srgbClr val="231F20"/>
                </a:solidFill>
                <a:latin typeface="Corbel"/>
                <a:cs typeface="WorkSans-Light"/>
              </a:rPr>
              <a:t>Scientific</a:t>
            </a:r>
            <a:r>
              <a:rPr sz="800" spc="-46" dirty="0">
                <a:solidFill>
                  <a:srgbClr val="231F20"/>
                </a:solidFill>
                <a:latin typeface="Corbel"/>
                <a:cs typeface="WorkSans-Light"/>
              </a:rPr>
              <a:t> </a:t>
            </a:r>
            <a:r>
              <a:rPr sz="800" dirty="0">
                <a:solidFill>
                  <a:srgbClr val="231F20"/>
                </a:solidFill>
                <a:latin typeface="Corbel"/>
                <a:cs typeface="WorkSans-Light"/>
              </a:rPr>
              <a:t>Advisory</a:t>
            </a:r>
            <a:r>
              <a:rPr sz="800" spc="-37" dirty="0">
                <a:solidFill>
                  <a:srgbClr val="231F20"/>
                </a:solidFill>
                <a:latin typeface="Corbel"/>
                <a:cs typeface="WorkSans-Light"/>
              </a:rPr>
              <a:t> </a:t>
            </a:r>
            <a:r>
              <a:rPr sz="800" dirty="0">
                <a:solidFill>
                  <a:srgbClr val="231F20"/>
                </a:solidFill>
                <a:latin typeface="Corbel"/>
                <a:cs typeface="WorkSans-Light"/>
              </a:rPr>
              <a:t>Group</a:t>
            </a:r>
            <a:r>
              <a:rPr sz="800" spc="-17" dirty="0">
                <a:solidFill>
                  <a:srgbClr val="231F20"/>
                </a:solidFill>
                <a:latin typeface="Corbel"/>
                <a:cs typeface="WorkSans-Light"/>
              </a:rPr>
              <a:t> </a:t>
            </a:r>
            <a:r>
              <a:rPr sz="800" dirty="0">
                <a:solidFill>
                  <a:srgbClr val="231F20"/>
                </a:solidFill>
                <a:latin typeface="Corbel"/>
                <a:cs typeface="WorkSans-Light"/>
              </a:rPr>
              <a:t>of</a:t>
            </a:r>
            <a:r>
              <a:rPr sz="800" spc="-50" dirty="0">
                <a:solidFill>
                  <a:srgbClr val="231F20"/>
                </a:solidFill>
                <a:latin typeface="Corbel"/>
                <a:cs typeface="WorkSans-Light"/>
              </a:rPr>
              <a:t> </a:t>
            </a:r>
            <a:r>
              <a:rPr sz="800" spc="-8" dirty="0">
                <a:solidFill>
                  <a:srgbClr val="231F20"/>
                </a:solidFill>
                <a:latin typeface="Corbel"/>
                <a:cs typeface="WorkSans-Light"/>
              </a:rPr>
              <a:t>Experts </a:t>
            </a:r>
            <a:endParaRPr lang="en-US" sz="800" dirty="0">
              <a:solidFill>
                <a:srgbClr val="000000"/>
              </a:solidFill>
              <a:latin typeface="Corbel"/>
              <a:cs typeface="WorkSans-Light"/>
            </a:endParaRPr>
          </a:p>
          <a:p>
            <a:pPr marL="10160" marR="3810">
              <a:lnSpc>
                <a:spcPct val="127800"/>
              </a:lnSpc>
              <a:spcBef>
                <a:spcPts val="83"/>
              </a:spcBef>
            </a:pPr>
            <a:r>
              <a:rPr sz="800" dirty="0">
                <a:solidFill>
                  <a:srgbClr val="231F20"/>
                </a:solidFill>
                <a:latin typeface="Corbel"/>
                <a:cs typeface="WorkSans-Light"/>
              </a:rPr>
              <a:t>PQ=WHO </a:t>
            </a:r>
            <a:r>
              <a:rPr sz="800" spc="-8" dirty="0">
                <a:solidFill>
                  <a:srgbClr val="231F20"/>
                </a:solidFill>
                <a:latin typeface="Corbel"/>
                <a:cs typeface="WorkSans-Light"/>
              </a:rPr>
              <a:t>prequalification</a:t>
            </a:r>
            <a:endParaRPr sz="800" dirty="0">
              <a:latin typeface="Corbel"/>
              <a:cs typeface="WorkSans-Light"/>
            </a:endParaRPr>
          </a:p>
        </p:txBody>
      </p:sp>
      <p:grpSp>
        <p:nvGrpSpPr>
          <p:cNvPr id="88" name="Group 87">
            <a:extLst>
              <a:ext uri="{FF2B5EF4-FFF2-40B4-BE49-F238E27FC236}">
                <a16:creationId xmlns:a16="http://schemas.microsoft.com/office/drawing/2014/main" id="{5EE2563C-9B07-13B9-4CFB-7D08B2370D42}"/>
              </a:ext>
            </a:extLst>
          </p:cNvPr>
          <p:cNvGrpSpPr/>
          <p:nvPr/>
        </p:nvGrpSpPr>
        <p:grpSpPr>
          <a:xfrm>
            <a:off x="1625307" y="2994446"/>
            <a:ext cx="49485" cy="285837"/>
            <a:chOff x="5339530" y="4751810"/>
            <a:chExt cx="40217" cy="232303"/>
          </a:xfrm>
        </p:grpSpPr>
        <p:sp>
          <p:nvSpPr>
            <p:cNvPr id="89" name="object 23">
              <a:extLst>
                <a:ext uri="{FF2B5EF4-FFF2-40B4-BE49-F238E27FC236}">
                  <a16:creationId xmlns:a16="http://schemas.microsoft.com/office/drawing/2014/main" id="{08E0A184-E2C9-1E62-7C65-130175F0879E}"/>
                </a:ext>
              </a:extLst>
            </p:cNvPr>
            <p:cNvSpPr/>
            <p:nvPr/>
          </p:nvSpPr>
          <p:spPr>
            <a:xfrm>
              <a:off x="5359638" y="4771917"/>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2000">
                <a:latin typeface="Corbel" panose="020B0503020204020204" pitchFamily="34" charset="0"/>
              </a:endParaRPr>
            </a:p>
          </p:txBody>
        </p:sp>
        <p:sp>
          <p:nvSpPr>
            <p:cNvPr id="90" name="object 24">
              <a:extLst>
                <a:ext uri="{FF2B5EF4-FFF2-40B4-BE49-F238E27FC236}">
                  <a16:creationId xmlns:a16="http://schemas.microsoft.com/office/drawing/2014/main" id="{310D1079-FE68-FD76-F3CB-6720E7226584}"/>
                </a:ext>
              </a:extLst>
            </p:cNvPr>
            <p:cNvSpPr/>
            <p:nvPr/>
          </p:nvSpPr>
          <p:spPr>
            <a:xfrm>
              <a:off x="5339530" y="4751810"/>
              <a:ext cx="40217" cy="40217"/>
            </a:xfrm>
            <a:custGeom>
              <a:avLst/>
              <a:gdLst/>
              <a:ahLst/>
              <a:cxnLst/>
              <a:rect l="l" t="t" r="r" b="b"/>
              <a:pathLst>
                <a:path w="48260" h="48260">
                  <a:moveTo>
                    <a:pt x="24129" y="0"/>
                  </a:moveTo>
                  <a:lnTo>
                    <a:pt x="14739" y="1896"/>
                  </a:lnTo>
                  <a:lnTo>
                    <a:pt x="7069" y="7069"/>
                  </a:lnTo>
                  <a:lnTo>
                    <a:pt x="1896" y="14739"/>
                  </a:lnTo>
                  <a:lnTo>
                    <a:pt x="0" y="24129"/>
                  </a:lnTo>
                  <a:lnTo>
                    <a:pt x="1896" y="33520"/>
                  </a:lnTo>
                  <a:lnTo>
                    <a:pt x="7069" y="41190"/>
                  </a:lnTo>
                  <a:lnTo>
                    <a:pt x="14739" y="46363"/>
                  </a:lnTo>
                  <a:lnTo>
                    <a:pt x="24129" y="48259"/>
                  </a:lnTo>
                  <a:lnTo>
                    <a:pt x="33520" y="46363"/>
                  </a:lnTo>
                  <a:lnTo>
                    <a:pt x="41190" y="41190"/>
                  </a:lnTo>
                  <a:lnTo>
                    <a:pt x="46363" y="33520"/>
                  </a:lnTo>
                  <a:lnTo>
                    <a:pt x="48259" y="24129"/>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2000">
                <a:latin typeface="Corbel" panose="020B0503020204020204" pitchFamily="34" charset="0"/>
              </a:endParaRPr>
            </a:p>
          </p:txBody>
        </p:sp>
      </p:grpSp>
      <p:sp>
        <p:nvSpPr>
          <p:cNvPr id="91" name="object 45">
            <a:extLst>
              <a:ext uri="{FF2B5EF4-FFF2-40B4-BE49-F238E27FC236}">
                <a16:creationId xmlns:a16="http://schemas.microsoft.com/office/drawing/2014/main" id="{DE6902F9-334F-4768-EDB7-EDC49FA9A881}"/>
              </a:ext>
            </a:extLst>
          </p:cNvPr>
          <p:cNvSpPr txBox="1"/>
          <p:nvPr/>
        </p:nvSpPr>
        <p:spPr>
          <a:xfrm>
            <a:off x="1632821" y="3306257"/>
            <a:ext cx="616881" cy="312565"/>
          </a:xfrm>
          <a:prstGeom prst="rect">
            <a:avLst/>
          </a:prstGeom>
        </p:spPr>
        <p:txBody>
          <a:bodyPr vert="horz" wrap="square" lIns="0" tIns="24871" rIns="0" bIns="0" rtlCol="0">
            <a:spAutoFit/>
          </a:bodyPr>
          <a:lstStyle/>
          <a:p>
            <a:pPr marL="10583" marR="4233">
              <a:lnSpc>
                <a:spcPts val="1108"/>
              </a:lnSpc>
              <a:spcBef>
                <a:spcPts val="196"/>
              </a:spcBef>
            </a:pPr>
            <a:r>
              <a:rPr lang="en-US" sz="1200" b="1" spc="-8" dirty="0">
                <a:solidFill>
                  <a:srgbClr val="231F20"/>
                </a:solidFill>
                <a:latin typeface="Corbel" panose="020B0503020204020204" pitchFamily="34" charset="0"/>
                <a:cs typeface="Montserrat-SemiBold"/>
              </a:rPr>
              <a:t>EMA</a:t>
            </a:r>
            <a:r>
              <a:rPr sz="1200" b="1" spc="-8" dirty="0">
                <a:solidFill>
                  <a:srgbClr val="231F20"/>
                </a:solidFill>
                <a:latin typeface="Corbel" panose="020B0503020204020204" pitchFamily="34" charset="0"/>
                <a:cs typeface="Montserrat-SemiBold"/>
              </a:rPr>
              <a:t> filings</a:t>
            </a:r>
            <a:endParaRPr sz="1200" dirty="0">
              <a:latin typeface="Corbel" panose="020B0503020204020204" pitchFamily="34" charset="0"/>
              <a:cs typeface="Montserrat-SemiBold"/>
            </a:endParaRPr>
          </a:p>
        </p:txBody>
      </p:sp>
      <p:sp>
        <p:nvSpPr>
          <p:cNvPr id="95" name="object 10">
            <a:extLst>
              <a:ext uri="{FF2B5EF4-FFF2-40B4-BE49-F238E27FC236}">
                <a16:creationId xmlns:a16="http://schemas.microsoft.com/office/drawing/2014/main" id="{B5FCE146-C411-4CAB-93D2-BA3E0D3394C9}"/>
              </a:ext>
            </a:extLst>
          </p:cNvPr>
          <p:cNvSpPr/>
          <p:nvPr/>
        </p:nvSpPr>
        <p:spPr>
          <a:xfrm>
            <a:off x="1590917" y="2451358"/>
            <a:ext cx="56255" cy="1985127"/>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 name="object 5">
            <a:extLst>
              <a:ext uri="{FF2B5EF4-FFF2-40B4-BE49-F238E27FC236}">
                <a16:creationId xmlns:a16="http://schemas.microsoft.com/office/drawing/2014/main" id="{7E799E45-1A5A-C905-01D9-D50A57A17D80}"/>
              </a:ext>
            </a:extLst>
          </p:cNvPr>
          <p:cNvSpPr txBox="1"/>
          <p:nvPr/>
        </p:nvSpPr>
        <p:spPr>
          <a:xfrm>
            <a:off x="1525153" y="1713184"/>
            <a:ext cx="215444" cy="585666"/>
          </a:xfrm>
          <a:prstGeom prst="rect">
            <a:avLst/>
          </a:prstGeom>
        </p:spPr>
        <p:txBody>
          <a:bodyPr vert="vert270" wrap="square" lIns="0" tIns="20638" rIns="0" bIns="0" rtlCol="0">
            <a:spAutoFit/>
          </a:bodyPr>
          <a:lstStyle/>
          <a:p>
            <a:pPr marL="10583">
              <a:spcBef>
                <a:spcPts val="162"/>
              </a:spcBef>
            </a:pPr>
            <a:r>
              <a:rPr lang="en-US" sz="1400" b="1" spc="-17" dirty="0">
                <a:solidFill>
                  <a:srgbClr val="231F20"/>
                </a:solidFill>
                <a:latin typeface="Corbel" panose="020B0503020204020204" pitchFamily="34" charset="0"/>
                <a:cs typeface="Montserrat"/>
              </a:rPr>
              <a:t>2023</a:t>
            </a:r>
            <a:endParaRPr sz="1400" dirty="0">
              <a:latin typeface="Corbel" panose="020B0503020204020204" pitchFamily="34" charset="0"/>
              <a:cs typeface="Montserrat"/>
            </a:endParaRPr>
          </a:p>
        </p:txBody>
      </p:sp>
      <p:sp>
        <p:nvSpPr>
          <p:cNvPr id="3" name="object 6">
            <a:extLst>
              <a:ext uri="{FF2B5EF4-FFF2-40B4-BE49-F238E27FC236}">
                <a16:creationId xmlns:a16="http://schemas.microsoft.com/office/drawing/2014/main" id="{CD3DA7CD-CEC1-CD7C-8226-035668218757}"/>
              </a:ext>
            </a:extLst>
          </p:cNvPr>
          <p:cNvSpPr txBox="1"/>
          <p:nvPr/>
        </p:nvSpPr>
        <p:spPr>
          <a:xfrm>
            <a:off x="3900619" y="1712799"/>
            <a:ext cx="215444" cy="586533"/>
          </a:xfrm>
          <a:prstGeom prst="rect">
            <a:avLst/>
          </a:prstGeom>
        </p:spPr>
        <p:txBody>
          <a:bodyPr vert="vert270" wrap="square" lIns="0" tIns="20638" rIns="0" bIns="0" rtlCol="0">
            <a:spAutoFit/>
          </a:bodyPr>
          <a:lstStyle/>
          <a:p>
            <a:pPr marL="10583">
              <a:spcBef>
                <a:spcPts val="162"/>
              </a:spcBef>
            </a:pPr>
            <a:r>
              <a:rPr lang="en-US" sz="1400" b="1" spc="-17" dirty="0">
                <a:solidFill>
                  <a:srgbClr val="231F20"/>
                </a:solidFill>
                <a:latin typeface="Corbel" panose="020B0503020204020204" pitchFamily="34" charset="0"/>
                <a:cs typeface="Montserrat"/>
              </a:rPr>
              <a:t>2024</a:t>
            </a:r>
            <a:endParaRPr sz="1400" dirty="0">
              <a:latin typeface="Corbel" panose="020B0503020204020204" pitchFamily="34" charset="0"/>
              <a:cs typeface="Montserrat"/>
            </a:endParaRPr>
          </a:p>
        </p:txBody>
      </p:sp>
      <p:sp>
        <p:nvSpPr>
          <p:cNvPr id="4" name="object 7">
            <a:extLst>
              <a:ext uri="{FF2B5EF4-FFF2-40B4-BE49-F238E27FC236}">
                <a16:creationId xmlns:a16="http://schemas.microsoft.com/office/drawing/2014/main" id="{423A7468-B74E-A65E-36AD-8F896AD5DF46}"/>
              </a:ext>
            </a:extLst>
          </p:cNvPr>
          <p:cNvSpPr txBox="1"/>
          <p:nvPr/>
        </p:nvSpPr>
        <p:spPr>
          <a:xfrm>
            <a:off x="6307065" y="1702714"/>
            <a:ext cx="215444" cy="603884"/>
          </a:xfrm>
          <a:prstGeom prst="rect">
            <a:avLst/>
          </a:prstGeom>
        </p:spPr>
        <p:txBody>
          <a:bodyPr vert="vert270" wrap="square" lIns="0" tIns="20638" rIns="0" bIns="0" rtlCol="0">
            <a:spAutoFit/>
          </a:bodyPr>
          <a:lstStyle/>
          <a:p>
            <a:pPr marL="10583">
              <a:spcBef>
                <a:spcPts val="162"/>
              </a:spcBef>
            </a:pPr>
            <a:r>
              <a:rPr lang="en-US" sz="1400" b="1" spc="-17" dirty="0">
                <a:solidFill>
                  <a:srgbClr val="231F20"/>
                </a:solidFill>
                <a:latin typeface="Corbel" panose="020B0503020204020204" pitchFamily="34" charset="0"/>
                <a:cs typeface="Montserrat"/>
              </a:rPr>
              <a:t>2025</a:t>
            </a:r>
            <a:endParaRPr sz="1400" dirty="0">
              <a:latin typeface="Corbel" panose="020B0503020204020204" pitchFamily="34" charset="0"/>
              <a:cs typeface="Montserrat"/>
            </a:endParaRPr>
          </a:p>
        </p:txBody>
      </p:sp>
      <p:sp>
        <p:nvSpPr>
          <p:cNvPr id="5" name="object 8">
            <a:extLst>
              <a:ext uri="{FF2B5EF4-FFF2-40B4-BE49-F238E27FC236}">
                <a16:creationId xmlns:a16="http://schemas.microsoft.com/office/drawing/2014/main" id="{124DDD93-864C-72BF-1CA8-7B0F78B48064}"/>
              </a:ext>
            </a:extLst>
          </p:cNvPr>
          <p:cNvSpPr txBox="1"/>
          <p:nvPr/>
        </p:nvSpPr>
        <p:spPr>
          <a:xfrm>
            <a:off x="8744492" y="1712460"/>
            <a:ext cx="215444" cy="586533"/>
          </a:xfrm>
          <a:prstGeom prst="rect">
            <a:avLst/>
          </a:prstGeom>
        </p:spPr>
        <p:txBody>
          <a:bodyPr vert="vert270" wrap="square" lIns="0" tIns="20638" rIns="0" bIns="0" rtlCol="0">
            <a:spAutoFit/>
          </a:bodyPr>
          <a:lstStyle/>
          <a:p>
            <a:pPr marL="10583">
              <a:spcBef>
                <a:spcPts val="162"/>
              </a:spcBef>
            </a:pPr>
            <a:r>
              <a:rPr lang="en-US" sz="1400" b="1" spc="-17" dirty="0">
                <a:solidFill>
                  <a:srgbClr val="231F20"/>
                </a:solidFill>
                <a:latin typeface="Corbel" panose="020B0503020204020204" pitchFamily="34" charset="0"/>
                <a:cs typeface="Montserrat"/>
              </a:rPr>
              <a:t>2026</a:t>
            </a:r>
            <a:endParaRPr sz="1400" dirty="0">
              <a:latin typeface="Corbel" panose="020B0503020204020204" pitchFamily="34" charset="0"/>
              <a:cs typeface="Montserrat"/>
            </a:endParaRPr>
          </a:p>
        </p:txBody>
      </p:sp>
      <p:sp>
        <p:nvSpPr>
          <p:cNvPr id="8" name="Footer Placeholder 2">
            <a:extLst>
              <a:ext uri="{FF2B5EF4-FFF2-40B4-BE49-F238E27FC236}">
                <a16:creationId xmlns:a16="http://schemas.microsoft.com/office/drawing/2014/main" id="{05BE5CED-7732-06CC-1FAB-BBB505D8DE39}"/>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0064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a:xfrm>
            <a:off x="831850" y="1785229"/>
            <a:ext cx="10515600" cy="2852737"/>
          </a:xfrm>
        </p:spPr>
        <p:txBody>
          <a:bodyPr/>
          <a:lstStyle/>
          <a:p>
            <a:r>
              <a:rPr lang="en-US" sz="6600" dirty="0"/>
              <a:t>New long-acting RSV monoclonal antibodies given at birth</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790214"/>
            <a:ext cx="10663464" cy="1500187"/>
          </a:xfrm>
        </p:spPr>
        <p:txBody>
          <a:bodyPr/>
          <a:lstStyle/>
          <a:p>
            <a:r>
              <a:rPr lang="en-US"/>
              <a:t>product information and evidence</a:t>
            </a:r>
          </a:p>
        </p:txBody>
      </p:sp>
    </p:spTree>
    <p:extLst>
      <p:ext uri="{BB962C8B-B14F-4D97-AF65-F5344CB8AC3E}">
        <p14:creationId xmlns:p14="http://schemas.microsoft.com/office/powerpoint/2010/main" val="392791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15244539"/>
              </p:ext>
            </p:extLst>
          </p:nvPr>
        </p:nvGraphicFramePr>
        <p:xfrm>
          <a:off x="1052388" y="1118044"/>
          <a:ext cx="10414908" cy="5019519"/>
        </p:xfrm>
        <a:graphic>
          <a:graphicData uri="http://schemas.openxmlformats.org/drawingml/2006/table">
            <a:tbl>
              <a:tblPr firstRow="1" bandRow="1">
                <a:tableStyleId>{2D5ABB26-0587-4C30-8999-92F81FD0307C}</a:tableStyleId>
              </a:tblPr>
              <a:tblGrid>
                <a:gridCol w="1164339">
                  <a:extLst>
                    <a:ext uri="{9D8B030D-6E8A-4147-A177-3AD203B41FA5}">
                      <a16:colId xmlns:a16="http://schemas.microsoft.com/office/drawing/2014/main" val="4055267389"/>
                    </a:ext>
                  </a:extLst>
                </a:gridCol>
                <a:gridCol w="9250569">
                  <a:extLst>
                    <a:ext uri="{9D8B030D-6E8A-4147-A177-3AD203B41FA5}">
                      <a16:colId xmlns:a16="http://schemas.microsoft.com/office/drawing/2014/main" val="20001"/>
                    </a:ext>
                  </a:extLst>
                </a:gridCol>
              </a:tblGrid>
              <a:tr h="1673173">
                <a:tc>
                  <a:txBody>
                    <a:bodyPr/>
                    <a:lstStyle/>
                    <a:p>
                      <a:pPr marL="508000" indent="0">
                        <a:lnSpc>
                          <a:spcPct val="100000"/>
                        </a:lnSpc>
                        <a:spcBef>
                          <a:spcPts val="0"/>
                        </a:spcBef>
                        <a:buFont typeface="Arial" panose="020B0604020202020204" pitchFamily="34" charset="0"/>
                        <a:buNone/>
                      </a:pPr>
                      <a:endParaRPr sz="24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kern="1200" spc="55" dirty="0">
                          <a:solidFill>
                            <a:srgbClr val="314FA1"/>
                          </a:solidFill>
                          <a:latin typeface="Corbel" panose="020B0503020204020204" pitchFamily="34" charset="0"/>
                          <a:ea typeface="+mn-ea"/>
                          <a:cs typeface="Montserrat-ExtraBold"/>
                        </a:rPr>
                        <a:t>A history of RSV product development</a:t>
                      </a:r>
                      <a:endParaRPr sz="2800" b="1" kern="1200" spc="55" dirty="0">
                        <a:solidFill>
                          <a:srgbClr val="314FA1"/>
                        </a:solidFill>
                        <a:latin typeface="Corbel" panose="020B0503020204020204" pitchFamily="34" charset="0"/>
                        <a:ea typeface="+mn-ea"/>
                        <a:cs typeface="Montserrat-ExtraBold"/>
                      </a:endParaRPr>
                    </a:p>
                    <a:p>
                      <a:pPr marL="508000" indent="0">
                        <a:lnSpc>
                          <a:spcPct val="100000"/>
                        </a:lnSpc>
                        <a:spcBef>
                          <a:spcPts val="0"/>
                        </a:spcBef>
                        <a:buFont typeface="Arial" panose="020B0604020202020204" pitchFamily="34" charset="0"/>
                        <a:buNone/>
                      </a:pPr>
                      <a:r>
                        <a:rPr lang="en-US" sz="2400" b="0" kern="1200" dirty="0">
                          <a:solidFill>
                            <a:srgbClr val="314FA1"/>
                          </a:solidFill>
                          <a:latin typeface="Corbel" panose="020B0503020204020204" pitchFamily="34" charset="0"/>
                          <a:ea typeface="+mn-ea"/>
                          <a:cs typeface="Montserrat-SemiBold"/>
                        </a:rPr>
                        <a:t>how a scientific breakthrough turned stall into success</a:t>
                      </a:r>
                      <a:endParaRPr sz="2400" b="0" kern="1200" dirty="0">
                        <a:solidFill>
                          <a:srgbClr val="314FA1"/>
                        </a:solidFill>
                        <a:latin typeface="Corbel" panose="020B0503020204020204" pitchFamily="34" charset="0"/>
                        <a:ea typeface="+mn-ea"/>
                        <a:cs typeface="Montserrat-SemiBold"/>
                      </a:endParaRPr>
                    </a:p>
                  </a:txBody>
                  <a:tcPr marL="0" marR="0" marT="4233" marB="0" anchor="ct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673173">
                <a:tc>
                  <a:txBody>
                    <a:bodyPr/>
                    <a:lstStyle/>
                    <a:p>
                      <a:pPr marL="508000" indent="0">
                        <a:lnSpc>
                          <a:spcPct val="100000"/>
                        </a:lnSpc>
                        <a:spcBef>
                          <a:spcPts val="0"/>
                        </a:spcBef>
                        <a:spcAft>
                          <a:spcPts val="0"/>
                        </a:spcAft>
                        <a:buFont typeface="Arial" panose="020B0604020202020204" pitchFamily="34" charset="0"/>
                        <a:buNone/>
                      </a:pPr>
                      <a:endParaRPr lang="en-US" sz="2400" b="0" dirty="0">
                        <a:solidFill>
                          <a:srgbClr val="314FA1"/>
                        </a:solidFill>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spc="55" dirty="0">
                          <a:solidFill>
                            <a:srgbClr val="314FA1"/>
                          </a:solidFill>
                          <a:latin typeface="Corbel" panose="020B0503020204020204" pitchFamily="34" charset="0"/>
                          <a:cs typeface="Montserrat-ExtraBold"/>
                        </a:rPr>
                        <a:t>New RSV maternal vaccine for protecting infants</a:t>
                      </a:r>
                    </a:p>
                    <a:p>
                      <a:pPr marL="508000" indent="0">
                        <a:lnSpc>
                          <a:spcPct val="100000"/>
                        </a:lnSpc>
                        <a:spcBef>
                          <a:spcPts val="0"/>
                        </a:spcBef>
                        <a:spcAft>
                          <a:spcPts val="0"/>
                        </a:spcAft>
                        <a:buFont typeface="Arial" panose="020B0604020202020204" pitchFamily="34" charset="0"/>
                        <a:buNone/>
                      </a:pPr>
                      <a:r>
                        <a:rPr lang="en-US" sz="2400" b="0" dirty="0">
                          <a:solidFill>
                            <a:srgbClr val="314FA1"/>
                          </a:solidFill>
                          <a:latin typeface="Corbel" panose="020B0503020204020204" pitchFamily="34" charset="0"/>
                          <a:cs typeface="Montserrat-SemiBold"/>
                        </a:rPr>
                        <a:t>product information and evidence</a:t>
                      </a:r>
                    </a:p>
                  </a:txBody>
                  <a:tcPr marL="0" marR="0" marT="4233" marB="0" anchor="ct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673173">
                <a:tc>
                  <a:txBody>
                    <a:bodyPr/>
                    <a:lstStyle/>
                    <a:p>
                      <a:pPr marL="508000" indent="0" algn="l" defTabSz="914400" rtl="0" eaLnBrk="1" latinLnBrk="0" hangingPunct="1">
                        <a:lnSpc>
                          <a:spcPct val="100000"/>
                        </a:lnSpc>
                        <a:spcBef>
                          <a:spcPts val="0"/>
                        </a:spcBef>
                        <a:spcAft>
                          <a:spcPts val="0"/>
                        </a:spcAft>
                        <a:buFont typeface="Arial" panose="020B0604020202020204" pitchFamily="34" charset="0"/>
                        <a:buNone/>
                      </a:pPr>
                      <a:endParaRPr lang="en-US" sz="24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tcPr>
                </a:tc>
                <a:tc>
                  <a:txBody>
                    <a:bodyPr/>
                    <a:lstStyle/>
                    <a:p>
                      <a:pPr marL="508000" algn="l" defTabSz="914400" rtl="0" eaLnBrk="1" latinLnBrk="0" hangingPunct="1">
                        <a:lnSpc>
                          <a:spcPct val="100000"/>
                        </a:lnSpc>
                        <a:spcBef>
                          <a:spcPts val="0"/>
                        </a:spcBef>
                      </a:pPr>
                      <a:r>
                        <a:rPr lang="en-US" sz="2800" b="1" kern="1200" spc="55" dirty="0">
                          <a:solidFill>
                            <a:srgbClr val="314FA1"/>
                          </a:solidFill>
                          <a:latin typeface="Corbel" panose="020B0503020204020204" pitchFamily="34" charset="0"/>
                          <a:ea typeface="+mn-ea"/>
                          <a:cs typeface="Montserrat-ExtraBold"/>
                        </a:rPr>
                        <a:t>New long-acting RSV monoclonal antibodies given at birth</a:t>
                      </a:r>
                    </a:p>
                    <a:p>
                      <a:pPr marL="508000" indent="0" algn="l" defTabSz="914400" rtl="0" eaLnBrk="1" latinLnBrk="0" hangingPunct="1">
                        <a:lnSpc>
                          <a:spcPct val="100000"/>
                        </a:lnSpc>
                        <a:spcBef>
                          <a:spcPts val="0"/>
                        </a:spcBef>
                        <a:spcAft>
                          <a:spcPts val="0"/>
                        </a:spcAft>
                        <a:buFont typeface="Arial" panose="020B0604020202020204" pitchFamily="34" charset="0"/>
                        <a:buNone/>
                      </a:pPr>
                      <a:r>
                        <a:rPr lang="en-US" sz="2400" b="0" kern="1200" dirty="0">
                          <a:solidFill>
                            <a:srgbClr val="314FA1"/>
                          </a:solidFill>
                          <a:latin typeface="Corbel" panose="020B0503020204020204" pitchFamily="34" charset="0"/>
                          <a:ea typeface="+mn-ea"/>
                          <a:cs typeface="Montserrat-SemiBold"/>
                        </a:rPr>
                        <a:t>product information and evidence</a:t>
                      </a:r>
                    </a:p>
                  </a:txBody>
                  <a:tcPr marL="0" marR="0" marT="4233" marB="0" anchor="ctr">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spc="-8">
                <a:solidFill>
                  <a:srgbClr val="0093D5"/>
                </a:solidFill>
                <a:cs typeface="Montserrat"/>
              </a:rPr>
              <a:t>Agenda</a:t>
            </a:r>
          </a:p>
        </p:txBody>
      </p:sp>
      <p:sp>
        <p:nvSpPr>
          <p:cNvPr id="3" name="Footer Placeholder 2">
            <a:extLst>
              <a:ext uri="{FF2B5EF4-FFF2-40B4-BE49-F238E27FC236}">
                <a16:creationId xmlns:a16="http://schemas.microsoft.com/office/drawing/2014/main" id="{12393528-408E-BE3A-C309-8DE436A742B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pic>
        <p:nvPicPr>
          <p:cNvPr id="4" name="Picture 3">
            <a:extLst>
              <a:ext uri="{FF2B5EF4-FFF2-40B4-BE49-F238E27FC236}">
                <a16:creationId xmlns:a16="http://schemas.microsoft.com/office/drawing/2014/main" id="{28114136-C4FA-EECA-9FF3-E0914A5EBC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9057" y="1447727"/>
            <a:ext cx="802641" cy="1003301"/>
          </a:xfrm>
          <a:prstGeom prst="rect">
            <a:avLst/>
          </a:prstGeom>
        </p:spPr>
      </p:pic>
      <p:pic>
        <p:nvPicPr>
          <p:cNvPr id="5" name="Picture 4" descr="Icon&#10;&#10;Description automatically generated">
            <a:extLst>
              <a:ext uri="{FF2B5EF4-FFF2-40B4-BE49-F238E27FC236}">
                <a16:creationId xmlns:a16="http://schemas.microsoft.com/office/drawing/2014/main" id="{B840C2BB-8E01-70C0-CACA-E02F4AD6D852}"/>
              </a:ext>
            </a:extLst>
          </p:cNvPr>
          <p:cNvPicPr>
            <a:picLocks noChangeAspect="1"/>
          </p:cNvPicPr>
          <p:nvPr/>
        </p:nvPicPr>
        <p:blipFill>
          <a:blip r:embed="rId4"/>
          <a:stretch>
            <a:fillRect/>
          </a:stretch>
        </p:blipFill>
        <p:spPr>
          <a:xfrm>
            <a:off x="1527649" y="4787312"/>
            <a:ext cx="493333" cy="952643"/>
          </a:xfrm>
          <a:prstGeom prst="rect">
            <a:avLst/>
          </a:prstGeom>
        </p:spPr>
      </p:pic>
      <p:pic>
        <p:nvPicPr>
          <p:cNvPr id="6" name="Picture 5" descr="Icon&#10;&#10;Description automatically generated">
            <a:extLst>
              <a:ext uri="{FF2B5EF4-FFF2-40B4-BE49-F238E27FC236}">
                <a16:creationId xmlns:a16="http://schemas.microsoft.com/office/drawing/2014/main" id="{30E5169C-9B00-95DF-0AB7-E554F6F26200}"/>
              </a:ext>
            </a:extLst>
          </p:cNvPr>
          <p:cNvPicPr>
            <a:picLocks noChangeAspect="1"/>
          </p:cNvPicPr>
          <p:nvPr/>
        </p:nvPicPr>
        <p:blipFill>
          <a:blip r:embed="rId5"/>
          <a:stretch>
            <a:fillRect/>
          </a:stretch>
        </p:blipFill>
        <p:spPr>
          <a:xfrm>
            <a:off x="1563782" y="3144964"/>
            <a:ext cx="457200" cy="1003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GB" sz="2398" dirty="0"/>
              <a:t>Assessing long-acting </a:t>
            </a:r>
            <a:r>
              <a:rPr lang="en-GB" sz="2398" dirty="0" err="1"/>
              <a:t>mAb</a:t>
            </a:r>
            <a:r>
              <a:rPr lang="en-GB" sz="2398" dirty="0"/>
              <a:t> efficacy and safety in infants</a:t>
            </a:r>
            <a:br>
              <a:rPr lang="en-GB" sz="2398" dirty="0"/>
            </a:br>
            <a:r>
              <a:rPr lang="en-GB" sz="2000" dirty="0">
                <a:solidFill>
                  <a:schemeClr val="accent1"/>
                </a:solidFill>
              </a:rPr>
              <a:t>Phase 3 clinical study (MELODY)</a:t>
            </a:r>
            <a:endParaRPr lang="en-US" sz="2398" dirty="0">
              <a:solidFill>
                <a:schemeClr val="accent1"/>
              </a:solidFill>
            </a:endParaRPr>
          </a:p>
        </p:txBody>
      </p:sp>
      <p:sp>
        <p:nvSpPr>
          <p:cNvPr id="8" name="Content Placeholder 1">
            <a:extLst>
              <a:ext uri="{FF2B5EF4-FFF2-40B4-BE49-F238E27FC236}">
                <a16:creationId xmlns:a16="http://schemas.microsoft.com/office/drawing/2014/main" id="{6AF2E43B-6D5B-1DC6-7D8F-D165DB1D81EC}"/>
              </a:ext>
            </a:extLst>
          </p:cNvPr>
          <p:cNvSpPr txBox="1">
            <a:spLocks/>
          </p:cNvSpPr>
          <p:nvPr/>
        </p:nvSpPr>
        <p:spPr>
          <a:xfrm>
            <a:off x="1224280" y="2478573"/>
            <a:ext cx="2885435" cy="3286881"/>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3396">
              <a:spcBef>
                <a:spcPts val="0"/>
              </a:spcBef>
              <a:spcAft>
                <a:spcPts val="600"/>
              </a:spcAft>
              <a:defRPr/>
            </a:pPr>
            <a:r>
              <a:rPr lang="en-US" sz="1600" dirty="0">
                <a:solidFill>
                  <a:schemeClr val="accent2"/>
                </a:solidFill>
                <a:latin typeface="Arial" panose="020B0604020202020204"/>
                <a:sym typeface="Arial"/>
              </a:rPr>
              <a:t>Study product: </a:t>
            </a:r>
            <a:r>
              <a:rPr lang="en-US" sz="1600" dirty="0" err="1">
                <a:solidFill>
                  <a:schemeClr val="accent2"/>
                </a:solidFill>
                <a:latin typeface="Arial" panose="020B0604020202020204"/>
                <a:sym typeface="Arial"/>
              </a:rPr>
              <a:t>nirsevimab</a:t>
            </a:r>
            <a:r>
              <a:rPr lang="en-US" sz="1600" dirty="0">
                <a:solidFill>
                  <a:schemeClr val="accent2"/>
                </a:solidFill>
                <a:latin typeface="Arial" panose="020B0604020202020204"/>
                <a:sym typeface="Arial"/>
              </a:rPr>
              <a:t> (AstraZeneca / Sanofi Pasteur)</a:t>
            </a:r>
          </a:p>
          <a:p>
            <a:pPr defTabSz="913396">
              <a:spcBef>
                <a:spcPts val="0"/>
              </a:spcBef>
              <a:spcAft>
                <a:spcPts val="600"/>
              </a:spcAft>
              <a:defRPr/>
            </a:pPr>
            <a:r>
              <a:rPr lang="en-US" sz="1600" dirty="0">
                <a:solidFill>
                  <a:schemeClr val="accent2"/>
                </a:solidFill>
                <a:latin typeface="Arial" panose="020B0604020202020204"/>
                <a:sym typeface="Arial"/>
              </a:rPr>
              <a:t>Randomized, double-blind, placebo-controlled study</a:t>
            </a:r>
          </a:p>
          <a:p>
            <a:pPr defTabSz="913396">
              <a:spcBef>
                <a:spcPts val="0"/>
              </a:spcBef>
              <a:spcAft>
                <a:spcPts val="600"/>
              </a:spcAft>
              <a:defRPr/>
            </a:pPr>
            <a:r>
              <a:rPr kumimoji="0" lang="en-US" sz="1600" i="0" u="none" strike="noStrike" kern="1200" cap="none" spc="0" normalizeH="0" baseline="0" noProof="0" dirty="0">
                <a:ln>
                  <a:noFill/>
                </a:ln>
                <a:solidFill>
                  <a:schemeClr val="accent2"/>
                </a:solidFill>
                <a:effectLst/>
                <a:uLnTx/>
                <a:uFillTx/>
                <a:latin typeface="Arial" panose="020B0604020202020204"/>
                <a:ea typeface="+mn-ea"/>
                <a:cs typeface="+mn-cs"/>
                <a:sym typeface="Arial"/>
              </a:rPr>
              <a:t>3,012 healthy infant participants born at term or late preterm (gestational age ≥ 35 weeks)</a:t>
            </a:r>
          </a:p>
          <a:p>
            <a:pPr defTabSz="913396">
              <a:spcBef>
                <a:spcPts val="0"/>
              </a:spcBef>
              <a:spcAft>
                <a:spcPts val="600"/>
              </a:spcAft>
              <a:defRPr/>
            </a:pPr>
            <a:endParaRPr kumimoji="0" lang="en-US" sz="1600" i="0" u="none" strike="noStrike" kern="1200" cap="none" spc="0" normalizeH="0" baseline="0" noProof="0" dirty="0">
              <a:ln>
                <a:noFill/>
              </a:ln>
              <a:solidFill>
                <a:schemeClr val="accent2"/>
              </a:solidFill>
              <a:effectLst/>
              <a:uLnTx/>
              <a:uFillTx/>
              <a:latin typeface="Arial" panose="020B0604020202020204"/>
              <a:ea typeface="+mn-ea"/>
              <a:cs typeface="+mn-cs"/>
              <a:sym typeface="Arial"/>
            </a:endParaRPr>
          </a:p>
          <a:p>
            <a:pPr defTabSz="913396">
              <a:spcBef>
                <a:spcPts val="0"/>
              </a:spcBef>
              <a:spcAft>
                <a:spcPts val="600"/>
              </a:spcAft>
              <a:defRPr/>
            </a:pPr>
            <a:endParaRPr kumimoji="0" lang="en-US" sz="1600" b="1" i="0" u="none" strike="noStrike" kern="1200" cap="none" spc="0" normalizeH="0" baseline="0" noProof="0" dirty="0">
              <a:ln>
                <a:noFill/>
              </a:ln>
              <a:solidFill>
                <a:schemeClr val="accent2"/>
              </a:solidFill>
              <a:effectLst/>
              <a:uLnTx/>
              <a:uFillTx/>
              <a:latin typeface="Arial" panose="020B0604020202020204"/>
              <a:ea typeface="+mn-ea"/>
              <a:cs typeface="+mn-cs"/>
              <a:sym typeface="Arial"/>
            </a:endParaRPr>
          </a:p>
        </p:txBody>
      </p:sp>
      <p:sp>
        <p:nvSpPr>
          <p:cNvPr id="20" name="Text Placeholder 19">
            <a:extLst>
              <a:ext uri="{FF2B5EF4-FFF2-40B4-BE49-F238E27FC236}">
                <a16:creationId xmlns:a16="http://schemas.microsoft.com/office/drawing/2014/main" id="{E7034595-6F66-044A-6638-F280391862F9}"/>
              </a:ext>
            </a:extLst>
          </p:cNvPr>
          <p:cNvSpPr>
            <a:spLocks noGrp="1"/>
          </p:cNvSpPr>
          <p:nvPr>
            <p:ph type="body" sz="quarter" idx="16"/>
          </p:nvPr>
        </p:nvSpPr>
        <p:spPr>
          <a:xfrm>
            <a:off x="1218775" y="6380176"/>
            <a:ext cx="2582705" cy="347472"/>
          </a:xfrm>
        </p:spPr>
        <p:txBody>
          <a:bodyPr/>
          <a:lstStyle/>
          <a:p>
            <a:r>
              <a:rPr lang="en-US" sz="1000" dirty="0">
                <a:solidFill>
                  <a:schemeClr val="tx1"/>
                </a:solidFill>
              </a:rPr>
              <a:t>Reference:  </a:t>
            </a:r>
            <a:r>
              <a:rPr lang="en-US" sz="1000" dirty="0">
                <a:hlinkClick r:id="rId6"/>
              </a:rPr>
              <a:t>Muller WJ, et al. </a:t>
            </a:r>
            <a:r>
              <a:rPr lang="en-US" sz="1000" i="1" dirty="0">
                <a:hlinkClick r:id="rId6"/>
              </a:rPr>
              <a:t>NEJM. 2023.</a:t>
            </a:r>
            <a:endParaRPr lang="en-US" sz="1000" dirty="0"/>
          </a:p>
        </p:txBody>
      </p:sp>
      <p:grpSp>
        <p:nvGrpSpPr>
          <p:cNvPr id="255" name="Group 254">
            <a:extLst>
              <a:ext uri="{FF2B5EF4-FFF2-40B4-BE49-F238E27FC236}">
                <a16:creationId xmlns:a16="http://schemas.microsoft.com/office/drawing/2014/main" id="{3B4A8BEF-E3BF-7E89-0404-C5D5E3CA1D1F}"/>
              </a:ext>
            </a:extLst>
          </p:cNvPr>
          <p:cNvGrpSpPr/>
          <p:nvPr/>
        </p:nvGrpSpPr>
        <p:grpSpPr>
          <a:xfrm>
            <a:off x="4513905" y="1502605"/>
            <a:ext cx="7564062" cy="4990270"/>
            <a:chOff x="4513905" y="1502605"/>
            <a:chExt cx="7564062" cy="4990270"/>
          </a:xfrm>
        </p:grpSpPr>
        <p:sp>
          <p:nvSpPr>
            <p:cNvPr id="4" name="TextBox 3">
              <a:extLst>
                <a:ext uri="{FF2B5EF4-FFF2-40B4-BE49-F238E27FC236}">
                  <a16:creationId xmlns:a16="http://schemas.microsoft.com/office/drawing/2014/main" id="{232894A2-6FDA-2ADA-8035-2BB30F475899}"/>
                </a:ext>
              </a:extLst>
            </p:cNvPr>
            <p:cNvSpPr txBox="1"/>
            <p:nvPr/>
          </p:nvSpPr>
          <p:spPr>
            <a:xfrm>
              <a:off x="8109705" y="1502605"/>
              <a:ext cx="3664732" cy="341632"/>
            </a:xfrm>
            <a:prstGeom prst="rect">
              <a:avLst/>
            </a:prstGeom>
            <a:noFill/>
          </p:spPr>
          <p:txBody>
            <a:bodyPr wrap="square">
              <a:spAutoFit/>
            </a:bodyPr>
            <a:lstStyle/>
            <a:p>
              <a:pPr marL="0" marR="0" lvl="0" indent="0" algn="ctr" defTabSz="913396" rtl="0" eaLnBrk="1" fontAlgn="base" latinLnBrk="0" hangingPunct="1">
                <a:lnSpc>
                  <a:spcPct val="90000"/>
                </a:lnSpc>
                <a:spcBef>
                  <a:spcPts val="400"/>
                </a:spcBef>
                <a:spcAft>
                  <a:spcPct val="0"/>
                </a:spcAft>
                <a:buClr>
                  <a:srgbClr val="0095FF"/>
                </a:buClr>
                <a:buSzPct val="90000"/>
                <a:buFontTx/>
                <a:buNone/>
                <a:tabLst/>
                <a:defRPr/>
              </a:pPr>
              <a:r>
                <a:rPr kumimoji="0" lang="en-US" sz="1800" i="0" u="none" strike="noStrike" kern="1200" cap="none" spc="0" normalizeH="0" baseline="0" noProof="0" dirty="0">
                  <a:ln>
                    <a:noFill/>
                  </a:ln>
                  <a:solidFill>
                    <a:schemeClr val="accent2"/>
                  </a:solidFill>
                  <a:effectLst/>
                  <a:uLnTx/>
                  <a:uFillTx/>
                  <a:ea typeface="+mn-ea"/>
                  <a:cs typeface="+mn-cs"/>
                  <a:sym typeface="Arial"/>
                </a:rPr>
                <a:t>160 sites across 29 countries </a:t>
              </a:r>
            </a:p>
          </p:txBody>
        </p:sp>
        <p:sp>
          <p:nvSpPr>
            <p:cNvPr id="7" name="Freeform: Shape 4">
              <a:extLst>
                <a:ext uri="{FF2B5EF4-FFF2-40B4-BE49-F238E27FC236}">
                  <a16:creationId xmlns:a16="http://schemas.microsoft.com/office/drawing/2014/main" id="{19B118FD-2E5F-EC47-CA3F-651668FDE87F}"/>
                </a:ext>
              </a:extLst>
            </p:cNvPr>
            <p:cNvSpPr/>
            <p:nvPr/>
          </p:nvSpPr>
          <p:spPr bwMode="auto">
            <a:xfrm>
              <a:off x="6521687" y="1822040"/>
              <a:ext cx="1261688" cy="1778991"/>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9" name="Freeform: Shape 7">
              <a:extLst>
                <a:ext uri="{FF2B5EF4-FFF2-40B4-BE49-F238E27FC236}">
                  <a16:creationId xmlns:a16="http://schemas.microsoft.com/office/drawing/2014/main" id="{1A30FC92-30FF-A917-0319-4E0B36B5A636}"/>
                </a:ext>
              </a:extLst>
            </p:cNvPr>
            <p:cNvSpPr/>
            <p:nvPr/>
          </p:nvSpPr>
          <p:spPr bwMode="auto">
            <a:xfrm>
              <a:off x="5080047" y="2998990"/>
              <a:ext cx="1791435" cy="1191499"/>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2"/>
            </a:solidFill>
            <a:ln w="6350">
              <a:solidFill>
                <a:schemeClr val="bg2">
                  <a:lumMod val="75000"/>
                </a:schemeClr>
              </a:solidFill>
              <a:round/>
              <a:headEnd/>
              <a:tailEnd/>
            </a:ln>
          </p:spPr>
          <p:txBody>
            <a:bodyPr/>
            <a:lstStyle/>
            <a:p>
              <a:endParaRPr lang="en-GB" dirty="0"/>
            </a:p>
          </p:txBody>
        </p:sp>
        <p:sp>
          <p:nvSpPr>
            <p:cNvPr id="10" name="Freeform: Shape 9">
              <a:extLst>
                <a:ext uri="{FF2B5EF4-FFF2-40B4-BE49-F238E27FC236}">
                  <a16:creationId xmlns:a16="http://schemas.microsoft.com/office/drawing/2014/main" id="{5EB11506-D5F1-423E-9161-89F3DFA50883}"/>
                </a:ext>
              </a:extLst>
            </p:cNvPr>
            <p:cNvSpPr/>
            <p:nvPr/>
          </p:nvSpPr>
          <p:spPr bwMode="auto">
            <a:xfrm>
              <a:off x="5409623" y="2802373"/>
              <a:ext cx="208259" cy="241839"/>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2" name="Freeform: Shape 10">
              <a:extLst>
                <a:ext uri="{FF2B5EF4-FFF2-40B4-BE49-F238E27FC236}">
                  <a16:creationId xmlns:a16="http://schemas.microsoft.com/office/drawing/2014/main" id="{7F2C81DD-0FE6-63A8-BF3E-8F976B63E9DF}"/>
                </a:ext>
              </a:extLst>
            </p:cNvPr>
            <p:cNvSpPr/>
            <p:nvPr/>
          </p:nvSpPr>
          <p:spPr bwMode="auto">
            <a:xfrm>
              <a:off x="5553180" y="2902648"/>
              <a:ext cx="376080" cy="294925"/>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3" name="Freeform: Shape 11">
              <a:extLst>
                <a:ext uri="{FF2B5EF4-FFF2-40B4-BE49-F238E27FC236}">
                  <a16:creationId xmlns:a16="http://schemas.microsoft.com/office/drawing/2014/main" id="{F26CC2BD-3CBD-0B42-8142-2729A3546D94}"/>
                </a:ext>
              </a:extLst>
            </p:cNvPr>
            <p:cNvSpPr/>
            <p:nvPr/>
          </p:nvSpPr>
          <p:spPr bwMode="auto">
            <a:xfrm>
              <a:off x="4513905" y="3038313"/>
              <a:ext cx="800686" cy="776638"/>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4" name="Freeform: Shape 12">
              <a:extLst>
                <a:ext uri="{FF2B5EF4-FFF2-40B4-BE49-F238E27FC236}">
                  <a16:creationId xmlns:a16="http://schemas.microsoft.com/office/drawing/2014/main" id="{D47A80DA-43A5-8579-45FD-EA0EC55CE31D}"/>
                </a:ext>
              </a:extLst>
            </p:cNvPr>
            <p:cNvSpPr/>
            <p:nvPr/>
          </p:nvSpPr>
          <p:spPr bwMode="auto">
            <a:xfrm>
              <a:off x="5435907" y="3978143"/>
              <a:ext cx="1207095" cy="631142"/>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5" name="Freeform: Shape 13">
              <a:extLst>
                <a:ext uri="{FF2B5EF4-FFF2-40B4-BE49-F238E27FC236}">
                  <a16:creationId xmlns:a16="http://schemas.microsoft.com/office/drawing/2014/main" id="{57264F78-03AC-4B3D-CA50-B942F68EBE1F}"/>
                </a:ext>
              </a:extLst>
            </p:cNvPr>
            <p:cNvSpPr/>
            <p:nvPr/>
          </p:nvSpPr>
          <p:spPr bwMode="auto">
            <a:xfrm>
              <a:off x="5587554" y="4440192"/>
              <a:ext cx="626799" cy="397167"/>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 name="Freeform: Shape 14">
              <a:extLst>
                <a:ext uri="{FF2B5EF4-FFF2-40B4-BE49-F238E27FC236}">
                  <a16:creationId xmlns:a16="http://schemas.microsoft.com/office/drawing/2014/main" id="{F22D5A77-429E-7046-7DE0-44F2931F5D21}"/>
                </a:ext>
              </a:extLst>
            </p:cNvPr>
            <p:cNvSpPr/>
            <p:nvPr/>
          </p:nvSpPr>
          <p:spPr bwMode="auto">
            <a:xfrm>
              <a:off x="6816890" y="3915225"/>
              <a:ext cx="121316" cy="139599"/>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 name="Freeform: Shape 18">
              <a:extLst>
                <a:ext uri="{FF2B5EF4-FFF2-40B4-BE49-F238E27FC236}">
                  <a16:creationId xmlns:a16="http://schemas.microsoft.com/office/drawing/2014/main" id="{29B6E5DF-A566-A461-D913-0136AB0BB7BA}"/>
                </a:ext>
              </a:extLst>
            </p:cNvPr>
            <p:cNvSpPr/>
            <p:nvPr/>
          </p:nvSpPr>
          <p:spPr bwMode="auto">
            <a:xfrm>
              <a:off x="6665244" y="4092181"/>
              <a:ext cx="88965" cy="68816"/>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 name="Freeform: Shape 19">
              <a:extLst>
                <a:ext uri="{FF2B5EF4-FFF2-40B4-BE49-F238E27FC236}">
                  <a16:creationId xmlns:a16="http://schemas.microsoft.com/office/drawing/2014/main" id="{7762B327-AD9E-D6C9-310A-76F8FC21C163}"/>
                </a:ext>
              </a:extLst>
            </p:cNvPr>
            <p:cNvSpPr/>
            <p:nvPr/>
          </p:nvSpPr>
          <p:spPr bwMode="auto">
            <a:xfrm>
              <a:off x="6212332" y="3348967"/>
              <a:ext cx="145579" cy="119937"/>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 name="Freeform: Shape 20">
              <a:extLst>
                <a:ext uri="{FF2B5EF4-FFF2-40B4-BE49-F238E27FC236}">
                  <a16:creationId xmlns:a16="http://schemas.microsoft.com/office/drawing/2014/main" id="{C8B1E90B-9B8C-002A-D65A-771ECDBB965E}"/>
                </a:ext>
              </a:extLst>
            </p:cNvPr>
            <p:cNvSpPr/>
            <p:nvPr/>
          </p:nvSpPr>
          <p:spPr bwMode="auto">
            <a:xfrm>
              <a:off x="6157739" y="2869222"/>
              <a:ext cx="590405" cy="648837"/>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 name="Freeform: Shape 21">
              <a:extLst>
                <a:ext uri="{FF2B5EF4-FFF2-40B4-BE49-F238E27FC236}">
                  <a16:creationId xmlns:a16="http://schemas.microsoft.com/office/drawing/2014/main" id="{6BAAEE92-A631-B9E9-0340-B407225C770C}"/>
                </a:ext>
              </a:extLst>
            </p:cNvPr>
            <p:cNvSpPr/>
            <p:nvPr/>
          </p:nvSpPr>
          <p:spPr bwMode="auto">
            <a:xfrm>
              <a:off x="6349823" y="2871189"/>
              <a:ext cx="93009" cy="72748"/>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 name="Oval 21">
              <a:extLst>
                <a:ext uri="{FF2B5EF4-FFF2-40B4-BE49-F238E27FC236}">
                  <a16:creationId xmlns:a16="http://schemas.microsoft.com/office/drawing/2014/main" id="{9308CF27-6322-1FDD-EC97-0B8E7BAB1A18}"/>
                </a:ext>
              </a:extLst>
            </p:cNvPr>
            <p:cNvSpPr/>
            <p:nvPr/>
          </p:nvSpPr>
          <p:spPr bwMode="auto">
            <a:xfrm>
              <a:off x="6424028" y="3217234"/>
              <a:ext cx="38821" cy="53087"/>
            </a:xfrm>
            <a:prstGeom prst="ellipse">
              <a:avLst/>
            </a:pr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8" name="Freeform: Shape 23">
              <a:extLst>
                <a:ext uri="{FF2B5EF4-FFF2-40B4-BE49-F238E27FC236}">
                  <a16:creationId xmlns:a16="http://schemas.microsoft.com/office/drawing/2014/main" id="{65FD5133-3E37-BC36-96A4-8FD897CCA9E9}"/>
                </a:ext>
              </a:extLst>
            </p:cNvPr>
            <p:cNvSpPr/>
            <p:nvPr/>
          </p:nvSpPr>
          <p:spPr bwMode="auto">
            <a:xfrm>
              <a:off x="6038444" y="2841696"/>
              <a:ext cx="109185" cy="147463"/>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9" name="Freeform 266">
              <a:extLst>
                <a:ext uri="{FF2B5EF4-FFF2-40B4-BE49-F238E27FC236}">
                  <a16:creationId xmlns:a16="http://schemas.microsoft.com/office/drawing/2014/main" id="{0A0A0D47-5369-0662-3DF1-12A7A7008D51}"/>
                </a:ext>
              </a:extLst>
            </p:cNvPr>
            <p:cNvSpPr>
              <a:spLocks/>
            </p:cNvSpPr>
            <p:nvPr/>
          </p:nvSpPr>
          <p:spPr bwMode="auto">
            <a:xfrm>
              <a:off x="11559005" y="6053108"/>
              <a:ext cx="152319" cy="16909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0" name="Freeform 267">
              <a:extLst>
                <a:ext uri="{FF2B5EF4-FFF2-40B4-BE49-F238E27FC236}">
                  <a16:creationId xmlns:a16="http://schemas.microsoft.com/office/drawing/2014/main" id="{A2757800-ED80-35E6-E9EC-1FE85DC57944}"/>
                </a:ext>
              </a:extLst>
            </p:cNvPr>
            <p:cNvSpPr>
              <a:spLocks/>
            </p:cNvSpPr>
            <p:nvPr/>
          </p:nvSpPr>
          <p:spPr bwMode="auto">
            <a:xfrm>
              <a:off x="11694613" y="5895814"/>
              <a:ext cx="106489" cy="166469"/>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1" name="Freeform 268">
              <a:extLst>
                <a:ext uri="{FF2B5EF4-FFF2-40B4-BE49-F238E27FC236}">
                  <a16:creationId xmlns:a16="http://schemas.microsoft.com/office/drawing/2014/main" id="{9EA1A0CB-32ED-0580-0952-619A9F41A9C2}"/>
                </a:ext>
              </a:extLst>
            </p:cNvPr>
            <p:cNvSpPr>
              <a:spLocks/>
            </p:cNvSpPr>
            <p:nvPr/>
          </p:nvSpPr>
          <p:spPr bwMode="auto">
            <a:xfrm>
              <a:off x="10422677" y="5382644"/>
              <a:ext cx="839777" cy="619999"/>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2"/>
            </a:solidFill>
            <a:ln w="6350" cap="flat" cmpd="sng">
              <a:solidFill>
                <a:schemeClr val="bg2">
                  <a:lumMod val="75000"/>
                </a:schemeClr>
              </a:solidFill>
              <a:prstDash val="solid"/>
              <a:round/>
              <a:headEnd type="none" w="med" len="med"/>
              <a:tailEnd type="none" w="med" len="med"/>
            </a:ln>
            <a:effectLst/>
          </p:spPr>
          <p:txBody>
            <a:bodyPr/>
            <a:lstStyle/>
            <a:p>
              <a:endParaRPr lang="en-GB"/>
            </a:p>
          </p:txBody>
        </p:sp>
        <p:sp>
          <p:nvSpPr>
            <p:cNvPr id="32" name="Freeform 269">
              <a:extLst>
                <a:ext uri="{FF2B5EF4-FFF2-40B4-BE49-F238E27FC236}">
                  <a16:creationId xmlns:a16="http://schemas.microsoft.com/office/drawing/2014/main" id="{19935AED-4128-D094-46BF-3D2CE80F1A5F}"/>
                </a:ext>
              </a:extLst>
            </p:cNvPr>
            <p:cNvSpPr>
              <a:spLocks/>
            </p:cNvSpPr>
            <p:nvPr/>
          </p:nvSpPr>
          <p:spPr bwMode="auto">
            <a:xfrm>
              <a:off x="11085535" y="6045257"/>
              <a:ext cx="74138" cy="98308"/>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3" name="Freeform 321">
              <a:extLst>
                <a:ext uri="{FF2B5EF4-FFF2-40B4-BE49-F238E27FC236}">
                  <a16:creationId xmlns:a16="http://schemas.microsoft.com/office/drawing/2014/main" id="{2A865AB9-97AF-EA0F-2115-64DFC99E69B3}"/>
                </a:ext>
              </a:extLst>
            </p:cNvPr>
            <p:cNvSpPr>
              <a:spLocks/>
            </p:cNvSpPr>
            <p:nvPr/>
          </p:nvSpPr>
          <p:spPr bwMode="auto">
            <a:xfrm rot="300647">
              <a:off x="7836585" y="4135364"/>
              <a:ext cx="269929" cy="20582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4" name="Freeform 322">
              <a:extLst>
                <a:ext uri="{FF2B5EF4-FFF2-40B4-BE49-F238E27FC236}">
                  <a16:creationId xmlns:a16="http://schemas.microsoft.com/office/drawing/2014/main" id="{F315A51C-85B2-3663-4D62-50A18E96F687}"/>
                </a:ext>
              </a:extLst>
            </p:cNvPr>
            <p:cNvSpPr>
              <a:spLocks/>
            </p:cNvSpPr>
            <p:nvPr/>
          </p:nvSpPr>
          <p:spPr bwMode="auto">
            <a:xfrm rot="497474">
              <a:off x="7844767" y="4145388"/>
              <a:ext cx="67780" cy="144540"/>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35" name="Freeform 342">
              <a:extLst>
                <a:ext uri="{FF2B5EF4-FFF2-40B4-BE49-F238E27FC236}">
                  <a16:creationId xmlns:a16="http://schemas.microsoft.com/office/drawing/2014/main" id="{2C9F115D-970E-E1F6-6F51-C63F30B2030C}"/>
                </a:ext>
              </a:extLst>
            </p:cNvPr>
            <p:cNvSpPr>
              <a:spLocks/>
            </p:cNvSpPr>
            <p:nvPr/>
          </p:nvSpPr>
          <p:spPr bwMode="auto">
            <a:xfrm rot="21317764">
              <a:off x="7957082" y="3933074"/>
              <a:ext cx="258807" cy="242495"/>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accent2"/>
            </a:solidFill>
            <a:ln w="6350">
              <a:solidFill>
                <a:schemeClr val="bg2">
                  <a:lumMod val="75000"/>
                </a:schemeClr>
              </a:solidFill>
              <a:round/>
              <a:headEnd/>
              <a:tailEnd/>
            </a:ln>
          </p:spPr>
          <p:txBody>
            <a:bodyPr/>
            <a:lstStyle/>
            <a:p>
              <a:endParaRPr lang="en-GB"/>
            </a:p>
          </p:txBody>
        </p:sp>
        <p:sp>
          <p:nvSpPr>
            <p:cNvPr id="36" name="Freeform 343">
              <a:extLst>
                <a:ext uri="{FF2B5EF4-FFF2-40B4-BE49-F238E27FC236}">
                  <a16:creationId xmlns:a16="http://schemas.microsoft.com/office/drawing/2014/main" id="{83B5B0C2-81F1-4CB1-20BD-BFAE38F65969}"/>
                </a:ext>
              </a:extLst>
            </p:cNvPr>
            <p:cNvSpPr>
              <a:spLocks/>
            </p:cNvSpPr>
            <p:nvPr/>
          </p:nvSpPr>
          <p:spPr bwMode="auto">
            <a:xfrm>
              <a:off x="8174888" y="4054823"/>
              <a:ext cx="264199" cy="260845"/>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7" name="Freeform 257">
              <a:extLst>
                <a:ext uri="{FF2B5EF4-FFF2-40B4-BE49-F238E27FC236}">
                  <a16:creationId xmlns:a16="http://schemas.microsoft.com/office/drawing/2014/main" id="{50F40D3F-D384-0DB4-D7C3-8585A4613338}"/>
                </a:ext>
              </a:extLst>
            </p:cNvPr>
            <p:cNvSpPr>
              <a:spLocks/>
            </p:cNvSpPr>
            <p:nvPr/>
          </p:nvSpPr>
          <p:spPr bwMode="auto">
            <a:xfrm>
              <a:off x="7847686" y="3780868"/>
              <a:ext cx="93009" cy="135011"/>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38" name="Freeform 258">
              <a:extLst>
                <a:ext uri="{FF2B5EF4-FFF2-40B4-BE49-F238E27FC236}">
                  <a16:creationId xmlns:a16="http://schemas.microsoft.com/office/drawing/2014/main" id="{D266B627-0E1A-0E4C-7E2C-92B9929D128F}"/>
                </a:ext>
              </a:extLst>
            </p:cNvPr>
            <p:cNvSpPr>
              <a:spLocks/>
            </p:cNvSpPr>
            <p:nvPr/>
          </p:nvSpPr>
          <p:spPr bwMode="auto">
            <a:xfrm>
              <a:off x="9130703" y="2613620"/>
              <a:ext cx="370688" cy="460083"/>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39" name="Freeform 259">
              <a:extLst>
                <a:ext uri="{FF2B5EF4-FFF2-40B4-BE49-F238E27FC236}">
                  <a16:creationId xmlns:a16="http://schemas.microsoft.com/office/drawing/2014/main" id="{D63E1F8B-445E-F3F2-B661-8A882B55C6A5}"/>
                </a:ext>
              </a:extLst>
            </p:cNvPr>
            <p:cNvSpPr>
              <a:spLocks/>
            </p:cNvSpPr>
            <p:nvPr/>
          </p:nvSpPr>
          <p:spPr bwMode="auto">
            <a:xfrm>
              <a:off x="8959130" y="5377402"/>
              <a:ext cx="141536" cy="285750"/>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0" name="Freeform 279">
              <a:extLst>
                <a:ext uri="{FF2B5EF4-FFF2-40B4-BE49-F238E27FC236}">
                  <a16:creationId xmlns:a16="http://schemas.microsoft.com/office/drawing/2014/main" id="{A603AA72-534B-BADE-CA17-695AE8BAFCE1}"/>
                </a:ext>
              </a:extLst>
            </p:cNvPr>
            <p:cNvSpPr>
              <a:spLocks/>
            </p:cNvSpPr>
            <p:nvPr/>
          </p:nvSpPr>
          <p:spPr bwMode="auto">
            <a:xfrm>
              <a:off x="8301753" y="4302999"/>
              <a:ext cx="66050" cy="38012"/>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1" name="Freeform 280">
              <a:extLst>
                <a:ext uri="{FF2B5EF4-FFF2-40B4-BE49-F238E27FC236}">
                  <a16:creationId xmlns:a16="http://schemas.microsoft.com/office/drawing/2014/main" id="{CE5ADA14-3664-97CB-2136-6DB368676F5C}"/>
                </a:ext>
              </a:extLst>
            </p:cNvPr>
            <p:cNvSpPr>
              <a:spLocks/>
            </p:cNvSpPr>
            <p:nvPr/>
          </p:nvSpPr>
          <p:spPr bwMode="auto">
            <a:xfrm>
              <a:off x="8227615" y="4229595"/>
              <a:ext cx="26959" cy="51120"/>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2" name="Freeform 281">
              <a:extLst>
                <a:ext uri="{FF2B5EF4-FFF2-40B4-BE49-F238E27FC236}">
                  <a16:creationId xmlns:a16="http://schemas.microsoft.com/office/drawing/2014/main" id="{99AFA66C-4280-46C4-6DF3-387AD45D759C}"/>
                </a:ext>
              </a:extLst>
            </p:cNvPr>
            <p:cNvSpPr>
              <a:spLocks/>
            </p:cNvSpPr>
            <p:nvPr/>
          </p:nvSpPr>
          <p:spPr bwMode="auto">
            <a:xfrm>
              <a:off x="8220876" y="4177164"/>
              <a:ext cx="33698" cy="3932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43" name="Freeform 301">
              <a:extLst>
                <a:ext uri="{FF2B5EF4-FFF2-40B4-BE49-F238E27FC236}">
                  <a16:creationId xmlns:a16="http://schemas.microsoft.com/office/drawing/2014/main" id="{3CD41D1B-7E40-A9D0-E3CB-219A424B0992}"/>
                </a:ext>
              </a:extLst>
            </p:cNvPr>
            <p:cNvSpPr>
              <a:spLocks/>
            </p:cNvSpPr>
            <p:nvPr/>
          </p:nvSpPr>
          <p:spPr bwMode="auto">
            <a:xfrm>
              <a:off x="8527966" y="3747215"/>
              <a:ext cx="199635" cy="174334"/>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bg2"/>
            </a:solidFill>
            <a:ln w="6350">
              <a:solidFill>
                <a:schemeClr val="bg2">
                  <a:lumMod val="75000"/>
                </a:schemeClr>
              </a:solidFill>
              <a:round/>
              <a:headEnd/>
              <a:tailEnd/>
            </a:ln>
          </p:spPr>
          <p:txBody>
            <a:bodyPr/>
            <a:lstStyle/>
            <a:p>
              <a:endParaRPr lang="en-GB"/>
            </a:p>
          </p:txBody>
        </p:sp>
        <p:sp>
          <p:nvSpPr>
            <p:cNvPr id="44" name="Freeform 303">
              <a:extLst>
                <a:ext uri="{FF2B5EF4-FFF2-40B4-BE49-F238E27FC236}">
                  <a16:creationId xmlns:a16="http://schemas.microsoft.com/office/drawing/2014/main" id="{9585E518-0998-5F7B-5D83-17424ACF4AAB}"/>
                </a:ext>
              </a:extLst>
            </p:cNvPr>
            <p:cNvSpPr>
              <a:spLocks/>
            </p:cNvSpPr>
            <p:nvPr/>
          </p:nvSpPr>
          <p:spPr bwMode="auto">
            <a:xfrm>
              <a:off x="7742379" y="4850445"/>
              <a:ext cx="160407" cy="116660"/>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 name="Freeform 304">
              <a:extLst>
                <a:ext uri="{FF2B5EF4-FFF2-40B4-BE49-F238E27FC236}">
                  <a16:creationId xmlns:a16="http://schemas.microsoft.com/office/drawing/2014/main" id="{1B826F75-2AE3-B990-8B18-408852109497}"/>
                </a:ext>
              </a:extLst>
            </p:cNvPr>
            <p:cNvSpPr>
              <a:spLocks/>
            </p:cNvSpPr>
            <p:nvPr/>
          </p:nvSpPr>
          <p:spPr bwMode="auto">
            <a:xfrm>
              <a:off x="7703287" y="4766556"/>
              <a:ext cx="125361" cy="9175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 name="Freeform 305">
              <a:extLst>
                <a:ext uri="{FF2B5EF4-FFF2-40B4-BE49-F238E27FC236}">
                  <a16:creationId xmlns:a16="http://schemas.microsoft.com/office/drawing/2014/main" id="{B4BC055E-F5EB-D70F-3253-98BCB6A2395A}"/>
                </a:ext>
              </a:extLst>
            </p:cNvPr>
            <p:cNvSpPr>
              <a:spLocks/>
            </p:cNvSpPr>
            <p:nvPr/>
          </p:nvSpPr>
          <p:spPr bwMode="auto">
            <a:xfrm>
              <a:off x="7711978" y="4542863"/>
              <a:ext cx="253417" cy="263466"/>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 name="Freeform 307">
              <a:extLst>
                <a:ext uri="{FF2B5EF4-FFF2-40B4-BE49-F238E27FC236}">
                  <a16:creationId xmlns:a16="http://schemas.microsoft.com/office/drawing/2014/main" id="{1EB0A597-4269-5554-7521-54314714C153}"/>
                </a:ext>
              </a:extLst>
            </p:cNvPr>
            <p:cNvSpPr>
              <a:spLocks/>
            </p:cNvSpPr>
            <p:nvPr/>
          </p:nvSpPr>
          <p:spPr bwMode="auto">
            <a:xfrm>
              <a:off x="8240378" y="4403113"/>
              <a:ext cx="347772" cy="32114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bg2"/>
            </a:solidFill>
            <a:ln w="6350">
              <a:solidFill>
                <a:schemeClr val="bg2">
                  <a:lumMod val="75000"/>
                </a:schemeClr>
              </a:solidFill>
              <a:round/>
              <a:headEnd/>
              <a:tailEnd/>
            </a:ln>
          </p:spPr>
          <p:txBody>
            <a:bodyPr/>
            <a:lstStyle/>
            <a:p>
              <a:endParaRPr lang="en-GB" dirty="0"/>
            </a:p>
          </p:txBody>
        </p:sp>
        <p:sp>
          <p:nvSpPr>
            <p:cNvPr id="48" name="Freeform 308">
              <a:extLst>
                <a:ext uri="{FF2B5EF4-FFF2-40B4-BE49-F238E27FC236}">
                  <a16:creationId xmlns:a16="http://schemas.microsoft.com/office/drawing/2014/main" id="{31EDC29D-1176-774B-E80B-8D7588A6D6D7}"/>
                </a:ext>
              </a:extLst>
            </p:cNvPr>
            <p:cNvSpPr>
              <a:spLocks/>
            </p:cNvSpPr>
            <p:nvPr/>
          </p:nvSpPr>
          <p:spPr bwMode="auto">
            <a:xfrm>
              <a:off x="8222853" y="4297747"/>
              <a:ext cx="87618" cy="15991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 name="Freeform 309">
              <a:extLst>
                <a:ext uri="{FF2B5EF4-FFF2-40B4-BE49-F238E27FC236}">
                  <a16:creationId xmlns:a16="http://schemas.microsoft.com/office/drawing/2014/main" id="{DFF6BAF4-DA3F-A6A4-2F38-6C6A77EEAD97}"/>
                </a:ext>
              </a:extLst>
            </p:cNvPr>
            <p:cNvSpPr>
              <a:spLocks/>
            </p:cNvSpPr>
            <p:nvPr/>
          </p:nvSpPr>
          <p:spPr bwMode="auto">
            <a:xfrm>
              <a:off x="7792856" y="4335761"/>
              <a:ext cx="252068" cy="18744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2"/>
            </a:solidFill>
            <a:ln w="6350">
              <a:solidFill>
                <a:schemeClr val="bg2">
                  <a:lumMod val="75000"/>
                </a:schemeClr>
              </a:solidFill>
              <a:round/>
              <a:headEnd/>
              <a:tailEnd/>
            </a:ln>
          </p:spPr>
          <p:txBody>
            <a:bodyPr/>
            <a:lstStyle/>
            <a:p>
              <a:endParaRPr lang="en-GB"/>
            </a:p>
          </p:txBody>
        </p:sp>
        <p:sp>
          <p:nvSpPr>
            <p:cNvPr id="50" name="Freeform 310">
              <a:extLst>
                <a:ext uri="{FF2B5EF4-FFF2-40B4-BE49-F238E27FC236}">
                  <a16:creationId xmlns:a16="http://schemas.microsoft.com/office/drawing/2014/main" id="{16567682-6B34-9013-5F1B-B27DBEC11315}"/>
                </a:ext>
              </a:extLst>
            </p:cNvPr>
            <p:cNvSpPr>
              <a:spLocks/>
            </p:cNvSpPr>
            <p:nvPr/>
          </p:nvSpPr>
          <p:spPr bwMode="auto">
            <a:xfrm>
              <a:off x="7717370" y="4523201"/>
              <a:ext cx="173886" cy="146807"/>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1" name="Freeform 311">
              <a:extLst>
                <a:ext uri="{FF2B5EF4-FFF2-40B4-BE49-F238E27FC236}">
                  <a16:creationId xmlns:a16="http://schemas.microsoft.com/office/drawing/2014/main" id="{612AB379-3F81-26EA-2564-F9403A39C24F}"/>
                </a:ext>
              </a:extLst>
            </p:cNvPr>
            <p:cNvSpPr>
              <a:spLocks/>
            </p:cNvSpPr>
            <p:nvPr/>
          </p:nvSpPr>
          <p:spPr bwMode="auto">
            <a:xfrm>
              <a:off x="7723507" y="4850445"/>
              <a:ext cx="52569" cy="39324"/>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2"/>
            </a:solidFill>
            <a:ln w="6350">
              <a:solidFill>
                <a:schemeClr val="bg2">
                  <a:lumMod val="75000"/>
                </a:schemeClr>
              </a:solidFill>
              <a:round/>
              <a:headEnd/>
              <a:tailEnd/>
            </a:ln>
          </p:spPr>
          <p:txBody>
            <a:bodyPr/>
            <a:lstStyle/>
            <a:p>
              <a:endParaRPr lang="en-GB"/>
            </a:p>
          </p:txBody>
        </p:sp>
        <p:sp>
          <p:nvSpPr>
            <p:cNvPr id="52" name="Freeform 313">
              <a:extLst>
                <a:ext uri="{FF2B5EF4-FFF2-40B4-BE49-F238E27FC236}">
                  <a16:creationId xmlns:a16="http://schemas.microsoft.com/office/drawing/2014/main" id="{63B68784-FF4A-2508-3AD8-79A82F2F1629}"/>
                </a:ext>
              </a:extLst>
            </p:cNvPr>
            <p:cNvSpPr>
              <a:spLocks/>
            </p:cNvSpPr>
            <p:nvPr/>
          </p:nvSpPr>
          <p:spPr bwMode="auto">
            <a:xfrm>
              <a:off x="7889306" y="4896323"/>
              <a:ext cx="126708" cy="121902"/>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53" name="Freeform 314">
              <a:extLst>
                <a:ext uri="{FF2B5EF4-FFF2-40B4-BE49-F238E27FC236}">
                  <a16:creationId xmlns:a16="http://schemas.microsoft.com/office/drawing/2014/main" id="{3FFBFC63-B564-CFB2-3D6B-6C5C87AC2BFE}"/>
                </a:ext>
              </a:extLst>
            </p:cNvPr>
            <p:cNvSpPr>
              <a:spLocks/>
            </p:cNvSpPr>
            <p:nvPr/>
          </p:nvSpPr>
          <p:spPr bwMode="auto">
            <a:xfrm>
              <a:off x="7824604" y="4942200"/>
              <a:ext cx="90314" cy="7602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4" name="Freeform 315">
              <a:extLst>
                <a:ext uri="{FF2B5EF4-FFF2-40B4-BE49-F238E27FC236}">
                  <a16:creationId xmlns:a16="http://schemas.microsoft.com/office/drawing/2014/main" id="{A83327AB-5055-5904-C16F-BED5A7E0458D}"/>
                </a:ext>
              </a:extLst>
            </p:cNvPr>
            <p:cNvSpPr>
              <a:spLocks/>
            </p:cNvSpPr>
            <p:nvPr/>
          </p:nvSpPr>
          <p:spPr bwMode="auto">
            <a:xfrm>
              <a:off x="7782817" y="4915985"/>
              <a:ext cx="67398" cy="57674"/>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2"/>
            </a:solidFill>
            <a:ln w="6350">
              <a:solidFill>
                <a:schemeClr val="bg2">
                  <a:lumMod val="75000"/>
                </a:schemeClr>
              </a:solidFill>
              <a:round/>
              <a:headEnd/>
              <a:tailEnd/>
            </a:ln>
          </p:spPr>
          <p:txBody>
            <a:bodyPr/>
            <a:lstStyle/>
            <a:p>
              <a:endParaRPr lang="en-GB"/>
            </a:p>
          </p:txBody>
        </p:sp>
        <p:sp>
          <p:nvSpPr>
            <p:cNvPr id="55" name="Freeform 318">
              <a:extLst>
                <a:ext uri="{FF2B5EF4-FFF2-40B4-BE49-F238E27FC236}">
                  <a16:creationId xmlns:a16="http://schemas.microsoft.com/office/drawing/2014/main" id="{360D6A82-F403-B601-67EA-BF7D3430FDC6}"/>
                </a:ext>
              </a:extLst>
            </p:cNvPr>
            <p:cNvSpPr>
              <a:spLocks/>
            </p:cNvSpPr>
            <p:nvPr/>
          </p:nvSpPr>
          <p:spPr bwMode="auto">
            <a:xfrm>
              <a:off x="7883168" y="4297747"/>
              <a:ext cx="435390" cy="416829"/>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2"/>
            </a:solidFill>
            <a:ln w="6350">
              <a:solidFill>
                <a:schemeClr val="bg2">
                  <a:lumMod val="75000"/>
                </a:schemeClr>
              </a:solidFill>
              <a:round/>
              <a:headEnd/>
              <a:tailEnd/>
            </a:ln>
          </p:spPr>
          <p:txBody>
            <a:bodyPr/>
            <a:lstStyle/>
            <a:p>
              <a:endParaRPr lang="en-GB"/>
            </a:p>
          </p:txBody>
        </p:sp>
        <p:sp>
          <p:nvSpPr>
            <p:cNvPr id="56" name="Freeform 334">
              <a:extLst>
                <a:ext uri="{FF2B5EF4-FFF2-40B4-BE49-F238E27FC236}">
                  <a16:creationId xmlns:a16="http://schemas.microsoft.com/office/drawing/2014/main" id="{6E9EDB16-E6F5-9C1F-81A1-DB39D5F8F348}"/>
                </a:ext>
              </a:extLst>
            </p:cNvPr>
            <p:cNvSpPr>
              <a:spLocks/>
            </p:cNvSpPr>
            <p:nvPr/>
          </p:nvSpPr>
          <p:spPr bwMode="auto">
            <a:xfrm>
              <a:off x="8487684" y="3105588"/>
              <a:ext cx="226456" cy="48367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57" name="Freeform 347">
              <a:extLst>
                <a:ext uri="{FF2B5EF4-FFF2-40B4-BE49-F238E27FC236}">
                  <a16:creationId xmlns:a16="http://schemas.microsoft.com/office/drawing/2014/main" id="{550E9095-26DC-4008-FBA7-B2CA46541593}"/>
                </a:ext>
              </a:extLst>
            </p:cNvPr>
            <p:cNvSpPr>
              <a:spLocks/>
            </p:cNvSpPr>
            <p:nvPr/>
          </p:nvSpPr>
          <p:spPr bwMode="auto">
            <a:xfrm>
              <a:off x="8150695" y="3033495"/>
              <a:ext cx="551316" cy="633106"/>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58" name="Freeform 348">
              <a:extLst>
                <a:ext uri="{FF2B5EF4-FFF2-40B4-BE49-F238E27FC236}">
                  <a16:creationId xmlns:a16="http://schemas.microsoft.com/office/drawing/2014/main" id="{D02683E6-10B5-C70C-2C60-7ED697A43DFD}"/>
                </a:ext>
              </a:extLst>
            </p:cNvPr>
            <p:cNvSpPr>
              <a:spLocks/>
            </p:cNvSpPr>
            <p:nvPr/>
          </p:nvSpPr>
          <p:spPr bwMode="auto">
            <a:xfrm>
              <a:off x="8282795" y="3156708"/>
              <a:ext cx="272287" cy="605580"/>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59" name="Freeform 360">
              <a:extLst>
                <a:ext uri="{FF2B5EF4-FFF2-40B4-BE49-F238E27FC236}">
                  <a16:creationId xmlns:a16="http://schemas.microsoft.com/office/drawing/2014/main" id="{4D05B77A-499D-CF2D-4787-7BC74CA74250}"/>
                </a:ext>
              </a:extLst>
            </p:cNvPr>
            <p:cNvSpPr>
              <a:spLocks/>
            </p:cNvSpPr>
            <p:nvPr/>
          </p:nvSpPr>
          <p:spPr bwMode="auto">
            <a:xfrm>
              <a:off x="8338107" y="3801011"/>
              <a:ext cx="206237" cy="17957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accent2"/>
            </a:solidFill>
            <a:ln w="6350">
              <a:solidFill>
                <a:schemeClr val="bg2">
                  <a:lumMod val="75000"/>
                </a:schemeClr>
              </a:solidFill>
              <a:round/>
              <a:headEnd/>
              <a:tailEnd/>
            </a:ln>
          </p:spPr>
          <p:txBody>
            <a:bodyPr/>
            <a:lstStyle/>
            <a:p>
              <a:endParaRPr lang="en-GB"/>
            </a:p>
          </p:txBody>
        </p:sp>
        <p:sp>
          <p:nvSpPr>
            <p:cNvPr id="60" name="Freeform 365">
              <a:extLst>
                <a:ext uri="{FF2B5EF4-FFF2-40B4-BE49-F238E27FC236}">
                  <a16:creationId xmlns:a16="http://schemas.microsoft.com/office/drawing/2014/main" id="{4F15A4AA-C10A-866C-71B9-6450745AA6A6}"/>
                </a:ext>
              </a:extLst>
            </p:cNvPr>
            <p:cNvSpPr>
              <a:spLocks/>
            </p:cNvSpPr>
            <p:nvPr/>
          </p:nvSpPr>
          <p:spPr bwMode="auto">
            <a:xfrm>
              <a:off x="8070534" y="4618889"/>
              <a:ext cx="334294" cy="23987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2"/>
            </a:solidFill>
            <a:ln w="6350">
              <a:solidFill>
                <a:schemeClr val="bg2">
                  <a:lumMod val="75000"/>
                </a:schemeClr>
              </a:solidFill>
              <a:round/>
              <a:headEnd/>
              <a:tailEnd/>
            </a:ln>
          </p:spPr>
          <p:txBody>
            <a:bodyPr/>
            <a:lstStyle/>
            <a:p>
              <a:endParaRPr lang="en-GB"/>
            </a:p>
          </p:txBody>
        </p:sp>
        <p:sp>
          <p:nvSpPr>
            <p:cNvPr id="61" name="Freeform 366">
              <a:extLst>
                <a:ext uri="{FF2B5EF4-FFF2-40B4-BE49-F238E27FC236}">
                  <a16:creationId xmlns:a16="http://schemas.microsoft.com/office/drawing/2014/main" id="{2A6F3C25-490C-16E8-7754-BB3C00EDACCF}"/>
                </a:ext>
              </a:extLst>
            </p:cNvPr>
            <p:cNvSpPr>
              <a:spLocks/>
            </p:cNvSpPr>
            <p:nvPr/>
          </p:nvSpPr>
          <p:spPr bwMode="auto">
            <a:xfrm>
              <a:off x="7811727" y="4586119"/>
              <a:ext cx="346425" cy="317209"/>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2"/>
            </a:solidFill>
            <a:ln w="6350">
              <a:solidFill>
                <a:schemeClr val="bg2">
                  <a:lumMod val="75000"/>
                </a:schemeClr>
              </a:solidFill>
              <a:round/>
              <a:headEnd/>
              <a:tailEnd/>
            </a:ln>
          </p:spPr>
          <p:txBody>
            <a:bodyPr/>
            <a:lstStyle/>
            <a:p>
              <a:endParaRPr lang="en-GB"/>
            </a:p>
          </p:txBody>
        </p:sp>
        <p:sp>
          <p:nvSpPr>
            <p:cNvPr id="62" name="Freeform 367">
              <a:extLst>
                <a:ext uri="{FF2B5EF4-FFF2-40B4-BE49-F238E27FC236}">
                  <a16:creationId xmlns:a16="http://schemas.microsoft.com/office/drawing/2014/main" id="{1CFC945D-60BC-7DF7-A132-381B26DB1665}"/>
                </a:ext>
              </a:extLst>
            </p:cNvPr>
            <p:cNvSpPr>
              <a:spLocks/>
            </p:cNvSpPr>
            <p:nvPr/>
          </p:nvSpPr>
          <p:spPr bwMode="auto">
            <a:xfrm>
              <a:off x="8904584" y="4870784"/>
              <a:ext cx="219611" cy="288587"/>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63" name="Freeform 373">
              <a:extLst>
                <a:ext uri="{FF2B5EF4-FFF2-40B4-BE49-F238E27FC236}">
                  <a16:creationId xmlns:a16="http://schemas.microsoft.com/office/drawing/2014/main" id="{3E3274C6-CB8C-7FE4-FD5F-66C53E24C6DC}"/>
                </a:ext>
              </a:extLst>
            </p:cNvPr>
            <p:cNvSpPr>
              <a:spLocks/>
            </p:cNvSpPr>
            <p:nvPr/>
          </p:nvSpPr>
          <p:spPr bwMode="auto">
            <a:xfrm>
              <a:off x="8466361" y="5490906"/>
              <a:ext cx="191546" cy="199331"/>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bg2"/>
            </a:solidFill>
            <a:ln w="6350">
              <a:solidFill>
                <a:schemeClr val="bg2">
                  <a:lumMod val="75000"/>
                </a:schemeClr>
              </a:solidFill>
              <a:round/>
              <a:headEnd/>
              <a:tailEnd/>
            </a:ln>
          </p:spPr>
          <p:txBody>
            <a:bodyPr/>
            <a:lstStyle/>
            <a:p>
              <a:endParaRPr lang="en-GB"/>
            </a:p>
          </p:txBody>
        </p:sp>
        <p:sp>
          <p:nvSpPr>
            <p:cNvPr id="64" name="Freeform 376">
              <a:extLst>
                <a:ext uri="{FF2B5EF4-FFF2-40B4-BE49-F238E27FC236}">
                  <a16:creationId xmlns:a16="http://schemas.microsoft.com/office/drawing/2014/main" id="{E8E99D9E-0F56-98F3-7896-259995816AE7}"/>
                </a:ext>
              </a:extLst>
            </p:cNvPr>
            <p:cNvSpPr>
              <a:spLocks/>
            </p:cNvSpPr>
            <p:nvPr/>
          </p:nvSpPr>
          <p:spPr bwMode="auto">
            <a:xfrm>
              <a:off x="8299645" y="5247195"/>
              <a:ext cx="253417" cy="246427"/>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65" name="Freeform 382">
              <a:extLst>
                <a:ext uri="{FF2B5EF4-FFF2-40B4-BE49-F238E27FC236}">
                  <a16:creationId xmlns:a16="http://schemas.microsoft.com/office/drawing/2014/main" id="{2F11E33D-6002-4870-F2AA-B8BF7B85B377}"/>
                </a:ext>
              </a:extLst>
            </p:cNvPr>
            <p:cNvSpPr>
              <a:spLocks/>
            </p:cNvSpPr>
            <p:nvPr/>
          </p:nvSpPr>
          <p:spPr bwMode="auto">
            <a:xfrm>
              <a:off x="7963443" y="4799325"/>
              <a:ext cx="159059" cy="116659"/>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66" name="Freeform 383">
              <a:extLst>
                <a:ext uri="{FF2B5EF4-FFF2-40B4-BE49-F238E27FC236}">
                  <a16:creationId xmlns:a16="http://schemas.microsoft.com/office/drawing/2014/main" id="{FE066365-E075-986E-E073-3650AA1BBB94}"/>
                </a:ext>
              </a:extLst>
            </p:cNvPr>
            <p:cNvSpPr>
              <a:spLocks/>
            </p:cNvSpPr>
            <p:nvPr/>
          </p:nvSpPr>
          <p:spPr bwMode="auto">
            <a:xfrm>
              <a:off x="7963443" y="4799325"/>
              <a:ext cx="159059" cy="116659"/>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2"/>
            </a:solidFill>
            <a:ln w="6350">
              <a:solidFill>
                <a:schemeClr val="bg2">
                  <a:lumMod val="75000"/>
                </a:schemeClr>
              </a:solidFill>
              <a:round/>
              <a:headEnd/>
              <a:tailEnd/>
            </a:ln>
          </p:spPr>
          <p:txBody>
            <a:bodyPr/>
            <a:lstStyle/>
            <a:p>
              <a:endParaRPr lang="en-GB"/>
            </a:p>
          </p:txBody>
        </p:sp>
        <p:sp>
          <p:nvSpPr>
            <p:cNvPr id="67" name="Freeform 384">
              <a:extLst>
                <a:ext uri="{FF2B5EF4-FFF2-40B4-BE49-F238E27FC236}">
                  <a16:creationId xmlns:a16="http://schemas.microsoft.com/office/drawing/2014/main" id="{873BFCB2-D3A0-1D04-7B0D-FEA4C7BDCE12}"/>
                </a:ext>
              </a:extLst>
            </p:cNvPr>
            <p:cNvSpPr>
              <a:spLocks/>
            </p:cNvSpPr>
            <p:nvPr/>
          </p:nvSpPr>
          <p:spPr bwMode="auto">
            <a:xfrm>
              <a:off x="8068585" y="4884526"/>
              <a:ext cx="20218" cy="5243"/>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68" name="Freeform 385">
              <a:extLst>
                <a:ext uri="{FF2B5EF4-FFF2-40B4-BE49-F238E27FC236}">
                  <a16:creationId xmlns:a16="http://schemas.microsoft.com/office/drawing/2014/main" id="{A527489D-A841-0104-6944-FF76EDA78ACA}"/>
                </a:ext>
              </a:extLst>
            </p:cNvPr>
            <p:cNvSpPr>
              <a:spLocks/>
            </p:cNvSpPr>
            <p:nvPr/>
          </p:nvSpPr>
          <p:spPr bwMode="auto">
            <a:xfrm>
              <a:off x="8068585" y="4884526"/>
              <a:ext cx="20218" cy="5243"/>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2"/>
            </a:solidFill>
            <a:ln w="6350">
              <a:solidFill>
                <a:schemeClr val="bg2">
                  <a:lumMod val="75000"/>
                </a:schemeClr>
              </a:solidFill>
              <a:round/>
              <a:headEnd/>
              <a:tailEnd/>
            </a:ln>
          </p:spPr>
          <p:txBody>
            <a:bodyPr/>
            <a:lstStyle/>
            <a:p>
              <a:endParaRPr lang="en-GB"/>
            </a:p>
          </p:txBody>
        </p:sp>
        <p:sp>
          <p:nvSpPr>
            <p:cNvPr id="69" name="Freeform 386">
              <a:extLst>
                <a:ext uri="{FF2B5EF4-FFF2-40B4-BE49-F238E27FC236}">
                  <a16:creationId xmlns:a16="http://schemas.microsoft.com/office/drawing/2014/main" id="{4B7C3422-9B1A-A58E-4B02-B72A2CEC82D4}"/>
                </a:ext>
              </a:extLst>
            </p:cNvPr>
            <p:cNvSpPr>
              <a:spLocks/>
            </p:cNvSpPr>
            <p:nvPr/>
          </p:nvSpPr>
          <p:spPr bwMode="auto">
            <a:xfrm>
              <a:off x="8002534" y="4889768"/>
              <a:ext cx="86269" cy="108795"/>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70" name="Freeform 387">
              <a:extLst>
                <a:ext uri="{FF2B5EF4-FFF2-40B4-BE49-F238E27FC236}">
                  <a16:creationId xmlns:a16="http://schemas.microsoft.com/office/drawing/2014/main" id="{14ACC403-6536-F4CB-9F2C-EE0CF7311DA2}"/>
                </a:ext>
              </a:extLst>
            </p:cNvPr>
            <p:cNvSpPr>
              <a:spLocks/>
            </p:cNvSpPr>
            <p:nvPr/>
          </p:nvSpPr>
          <p:spPr bwMode="auto">
            <a:xfrm>
              <a:off x="8132540" y="4806331"/>
              <a:ext cx="252068" cy="220211"/>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2"/>
            </a:solidFill>
            <a:ln w="6350">
              <a:solidFill>
                <a:schemeClr val="bg2">
                  <a:lumMod val="75000"/>
                </a:schemeClr>
              </a:solidFill>
              <a:round/>
              <a:headEnd/>
              <a:tailEnd/>
            </a:ln>
          </p:spPr>
          <p:txBody>
            <a:bodyPr/>
            <a:lstStyle/>
            <a:p>
              <a:endParaRPr lang="en-GB"/>
            </a:p>
          </p:txBody>
        </p:sp>
        <p:sp>
          <p:nvSpPr>
            <p:cNvPr id="71" name="Freeform 393">
              <a:extLst>
                <a:ext uri="{FF2B5EF4-FFF2-40B4-BE49-F238E27FC236}">
                  <a16:creationId xmlns:a16="http://schemas.microsoft.com/office/drawing/2014/main" id="{A1566D46-272C-EEE2-9430-739E264BCC58}"/>
                </a:ext>
              </a:extLst>
            </p:cNvPr>
            <p:cNvSpPr>
              <a:spLocks/>
            </p:cNvSpPr>
            <p:nvPr/>
          </p:nvSpPr>
          <p:spPr bwMode="auto">
            <a:xfrm>
              <a:off x="8088803" y="4850445"/>
              <a:ext cx="53918" cy="129767"/>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72" name="Freeform 394">
              <a:extLst>
                <a:ext uri="{FF2B5EF4-FFF2-40B4-BE49-F238E27FC236}">
                  <a16:creationId xmlns:a16="http://schemas.microsoft.com/office/drawing/2014/main" id="{1610771F-BDC4-619F-542E-58DDF2918986}"/>
                </a:ext>
              </a:extLst>
            </p:cNvPr>
            <p:cNvSpPr>
              <a:spLocks/>
            </p:cNvSpPr>
            <p:nvPr/>
          </p:nvSpPr>
          <p:spPr bwMode="auto">
            <a:xfrm>
              <a:off x="8068585" y="4884526"/>
              <a:ext cx="47179" cy="102240"/>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73" name="Freeform 395">
              <a:extLst>
                <a:ext uri="{FF2B5EF4-FFF2-40B4-BE49-F238E27FC236}">
                  <a16:creationId xmlns:a16="http://schemas.microsoft.com/office/drawing/2014/main" id="{8307267C-D623-0D84-5877-0E95930F478E}"/>
                </a:ext>
              </a:extLst>
            </p:cNvPr>
            <p:cNvSpPr>
              <a:spLocks/>
            </p:cNvSpPr>
            <p:nvPr/>
          </p:nvSpPr>
          <p:spPr bwMode="auto">
            <a:xfrm>
              <a:off x="8299688" y="5475707"/>
              <a:ext cx="272287" cy="268711"/>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2"/>
            </a:solidFill>
            <a:ln w="6350">
              <a:solidFill>
                <a:schemeClr val="bg2">
                  <a:lumMod val="75000"/>
                </a:schemeClr>
              </a:solidFill>
              <a:round/>
              <a:headEnd/>
              <a:tailEnd/>
            </a:ln>
          </p:spPr>
          <p:txBody>
            <a:bodyPr/>
            <a:lstStyle/>
            <a:p>
              <a:endParaRPr lang="en-GB"/>
            </a:p>
          </p:txBody>
        </p:sp>
        <p:grpSp>
          <p:nvGrpSpPr>
            <p:cNvPr id="74" name="Group 453">
              <a:extLst>
                <a:ext uri="{FF2B5EF4-FFF2-40B4-BE49-F238E27FC236}">
                  <a16:creationId xmlns:a16="http://schemas.microsoft.com/office/drawing/2014/main" id="{F126C586-FA2F-787C-CD30-AC0E766101D7}"/>
                </a:ext>
              </a:extLst>
            </p:cNvPr>
            <p:cNvGrpSpPr>
              <a:grpSpLocks/>
            </p:cNvGrpSpPr>
            <p:nvPr/>
          </p:nvGrpSpPr>
          <p:grpSpPr bwMode="auto">
            <a:xfrm>
              <a:off x="7881385" y="3657656"/>
              <a:ext cx="212977" cy="304102"/>
              <a:chOff x="2201" y="1250"/>
              <a:chExt cx="133" cy="193"/>
            </a:xfrm>
            <a:solidFill>
              <a:schemeClr val="accent2"/>
            </a:solidFill>
          </p:grpSpPr>
          <p:sp>
            <p:nvSpPr>
              <p:cNvPr id="253" name="Freeform 454">
                <a:extLst>
                  <a:ext uri="{FF2B5EF4-FFF2-40B4-BE49-F238E27FC236}">
                    <a16:creationId xmlns:a16="http://schemas.microsoft.com/office/drawing/2014/main" id="{C18E43F7-BD5A-F781-DFBC-AE2BD48B3689}"/>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254" name="Freeform 455">
                <a:extLst>
                  <a:ext uri="{FF2B5EF4-FFF2-40B4-BE49-F238E27FC236}">
                    <a16:creationId xmlns:a16="http://schemas.microsoft.com/office/drawing/2014/main" id="{90C70965-9092-83A0-DE51-AF3CE8DE2511}"/>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75" name="Freeform 297">
              <a:extLst>
                <a:ext uri="{FF2B5EF4-FFF2-40B4-BE49-F238E27FC236}">
                  <a16:creationId xmlns:a16="http://schemas.microsoft.com/office/drawing/2014/main" id="{DBB9BEB9-76D0-BEC1-FDD5-418ED7D4714E}"/>
                </a:ext>
              </a:extLst>
            </p:cNvPr>
            <p:cNvSpPr>
              <a:spLocks/>
            </p:cNvSpPr>
            <p:nvPr/>
          </p:nvSpPr>
          <p:spPr bwMode="auto">
            <a:xfrm>
              <a:off x="9310715" y="4283058"/>
              <a:ext cx="306665" cy="226765"/>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bg2"/>
            </a:solidFill>
            <a:ln w="6350">
              <a:solidFill>
                <a:schemeClr val="bg2">
                  <a:lumMod val="75000"/>
                </a:schemeClr>
              </a:solidFill>
              <a:round/>
              <a:headEnd/>
              <a:tailEnd/>
            </a:ln>
          </p:spPr>
          <p:txBody>
            <a:bodyPr/>
            <a:lstStyle/>
            <a:p>
              <a:endParaRPr lang="en-GB"/>
            </a:p>
          </p:txBody>
        </p:sp>
        <p:sp>
          <p:nvSpPr>
            <p:cNvPr id="76" name="Freeform 277">
              <a:extLst>
                <a:ext uri="{FF2B5EF4-FFF2-40B4-BE49-F238E27FC236}">
                  <a16:creationId xmlns:a16="http://schemas.microsoft.com/office/drawing/2014/main" id="{84D40BE7-5115-C2F1-2330-C9DC04AABF1A}"/>
                </a:ext>
              </a:extLst>
            </p:cNvPr>
            <p:cNvSpPr>
              <a:spLocks/>
            </p:cNvSpPr>
            <p:nvPr/>
          </p:nvSpPr>
          <p:spPr bwMode="auto">
            <a:xfrm>
              <a:off x="6261868" y="4648606"/>
              <a:ext cx="234544" cy="64228"/>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2"/>
            </a:solidFill>
            <a:ln w="6350">
              <a:solidFill>
                <a:schemeClr val="bg2">
                  <a:lumMod val="75000"/>
                </a:schemeClr>
              </a:solidFill>
              <a:round/>
              <a:headEnd/>
              <a:tailEnd/>
            </a:ln>
          </p:spPr>
          <p:txBody>
            <a:bodyPr/>
            <a:lstStyle/>
            <a:p>
              <a:endParaRPr lang="en-GB"/>
            </a:p>
          </p:txBody>
        </p:sp>
        <p:sp>
          <p:nvSpPr>
            <p:cNvPr id="77" name="Freeform 278">
              <a:extLst>
                <a:ext uri="{FF2B5EF4-FFF2-40B4-BE49-F238E27FC236}">
                  <a16:creationId xmlns:a16="http://schemas.microsoft.com/office/drawing/2014/main" id="{580A9427-79E6-DA69-52BC-7B35FF163D47}"/>
                </a:ext>
              </a:extLst>
            </p:cNvPr>
            <p:cNvSpPr>
              <a:spLocks/>
            </p:cNvSpPr>
            <p:nvPr/>
          </p:nvSpPr>
          <p:spPr bwMode="auto">
            <a:xfrm>
              <a:off x="6496413" y="4719389"/>
              <a:ext cx="145579" cy="39324"/>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78" name="Freeform 402">
              <a:extLst>
                <a:ext uri="{FF2B5EF4-FFF2-40B4-BE49-F238E27FC236}">
                  <a16:creationId xmlns:a16="http://schemas.microsoft.com/office/drawing/2014/main" id="{B477E79F-8B0D-2A06-2314-497E5AFCA193}"/>
                </a:ext>
              </a:extLst>
            </p:cNvPr>
            <p:cNvSpPr>
              <a:spLocks/>
            </p:cNvSpPr>
            <p:nvPr/>
          </p:nvSpPr>
          <p:spPr bwMode="auto">
            <a:xfrm>
              <a:off x="6315787" y="4933046"/>
              <a:ext cx="119969" cy="49809"/>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79" name="Freeform 445">
              <a:extLst>
                <a:ext uri="{FF2B5EF4-FFF2-40B4-BE49-F238E27FC236}">
                  <a16:creationId xmlns:a16="http://schemas.microsoft.com/office/drawing/2014/main" id="{41D06A36-CA48-DE75-B2F0-8CA11463C4C2}"/>
                </a:ext>
              </a:extLst>
            </p:cNvPr>
            <p:cNvSpPr>
              <a:spLocks/>
            </p:cNvSpPr>
            <p:nvPr/>
          </p:nvSpPr>
          <p:spPr bwMode="auto">
            <a:xfrm>
              <a:off x="6686475" y="4780995"/>
              <a:ext cx="31002" cy="15729"/>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0" name="Freeform: Shape 25">
              <a:extLst>
                <a:ext uri="{FF2B5EF4-FFF2-40B4-BE49-F238E27FC236}">
                  <a16:creationId xmlns:a16="http://schemas.microsoft.com/office/drawing/2014/main" id="{0B34EDD6-2B62-CA75-9AF0-164DD7B9B78D}"/>
                </a:ext>
              </a:extLst>
            </p:cNvPr>
            <p:cNvSpPr/>
            <p:nvPr/>
          </p:nvSpPr>
          <p:spPr bwMode="auto">
            <a:xfrm>
              <a:off x="6105168" y="4762644"/>
              <a:ext cx="80877" cy="96342"/>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81" name="Freeform: Shape 1023">
              <a:extLst>
                <a:ext uri="{FF2B5EF4-FFF2-40B4-BE49-F238E27FC236}">
                  <a16:creationId xmlns:a16="http://schemas.microsoft.com/office/drawing/2014/main" id="{F55C93E6-445B-8471-1C6C-985ED5787814}"/>
                </a:ext>
              </a:extLst>
            </p:cNvPr>
            <p:cNvSpPr/>
            <p:nvPr/>
          </p:nvSpPr>
          <p:spPr bwMode="auto">
            <a:xfrm>
              <a:off x="6147630" y="4803934"/>
              <a:ext cx="139513" cy="66851"/>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2" name="Freeform: Shape 1026">
              <a:extLst>
                <a:ext uri="{FF2B5EF4-FFF2-40B4-BE49-F238E27FC236}">
                  <a16:creationId xmlns:a16="http://schemas.microsoft.com/office/drawing/2014/main" id="{956B0A50-7F16-BF82-5DFD-197226360955}"/>
                </a:ext>
              </a:extLst>
            </p:cNvPr>
            <p:cNvSpPr/>
            <p:nvPr/>
          </p:nvSpPr>
          <p:spPr bwMode="auto">
            <a:xfrm>
              <a:off x="6204244" y="4833427"/>
              <a:ext cx="82899" cy="82580"/>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3" name="Freeform: Shape 1027">
              <a:extLst>
                <a:ext uri="{FF2B5EF4-FFF2-40B4-BE49-F238E27FC236}">
                  <a16:creationId xmlns:a16="http://schemas.microsoft.com/office/drawing/2014/main" id="{02976230-B975-A325-2B99-60CCE17E6868}"/>
                </a:ext>
              </a:extLst>
            </p:cNvPr>
            <p:cNvSpPr/>
            <p:nvPr/>
          </p:nvSpPr>
          <p:spPr bwMode="auto">
            <a:xfrm>
              <a:off x="6244682" y="4910108"/>
              <a:ext cx="70768" cy="57019"/>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4" name="Freeform: Shape 1028">
              <a:extLst>
                <a:ext uri="{FF2B5EF4-FFF2-40B4-BE49-F238E27FC236}">
                  <a16:creationId xmlns:a16="http://schemas.microsoft.com/office/drawing/2014/main" id="{C717829C-A401-3BF2-9454-B50D58630E56}"/>
                </a:ext>
              </a:extLst>
            </p:cNvPr>
            <p:cNvSpPr/>
            <p:nvPr/>
          </p:nvSpPr>
          <p:spPr bwMode="auto">
            <a:xfrm>
              <a:off x="6392283" y="4890445"/>
              <a:ext cx="250720" cy="338181"/>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85" name="Freeform: Shape 1029">
              <a:extLst>
                <a:ext uri="{FF2B5EF4-FFF2-40B4-BE49-F238E27FC236}">
                  <a16:creationId xmlns:a16="http://schemas.microsoft.com/office/drawing/2014/main" id="{31B6D2C5-384B-E7EF-F12D-ADF464ABE2A7}"/>
                </a:ext>
              </a:extLst>
            </p:cNvPr>
            <p:cNvSpPr/>
            <p:nvPr/>
          </p:nvSpPr>
          <p:spPr bwMode="auto">
            <a:xfrm>
              <a:off x="6509556" y="4908142"/>
              <a:ext cx="268918" cy="220211"/>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6" name="Freeform: Shape 1030">
              <a:extLst>
                <a:ext uri="{FF2B5EF4-FFF2-40B4-BE49-F238E27FC236}">
                  <a16:creationId xmlns:a16="http://schemas.microsoft.com/office/drawing/2014/main" id="{B7F033EF-D0FF-3889-5DD9-E6D55A50435E}"/>
                </a:ext>
              </a:extLst>
            </p:cNvPr>
            <p:cNvSpPr/>
            <p:nvPr/>
          </p:nvSpPr>
          <p:spPr bwMode="auto">
            <a:xfrm>
              <a:off x="6351844" y="5108690"/>
              <a:ext cx="117273" cy="141564"/>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7" name="Freeform: Shape 1032">
              <a:extLst>
                <a:ext uri="{FF2B5EF4-FFF2-40B4-BE49-F238E27FC236}">
                  <a16:creationId xmlns:a16="http://schemas.microsoft.com/office/drawing/2014/main" id="{E31B924F-78CE-62DE-A4E2-F5D9DEF9434D}"/>
                </a:ext>
              </a:extLst>
            </p:cNvPr>
            <p:cNvSpPr/>
            <p:nvPr/>
          </p:nvSpPr>
          <p:spPr bwMode="auto">
            <a:xfrm>
              <a:off x="6497424" y="5030044"/>
              <a:ext cx="810797" cy="821860"/>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8" name="Freeform: Shape 1034">
              <a:extLst>
                <a:ext uri="{FF2B5EF4-FFF2-40B4-BE49-F238E27FC236}">
                  <a16:creationId xmlns:a16="http://schemas.microsoft.com/office/drawing/2014/main" id="{08F4C322-B351-137F-759B-B508E03FBB3A}"/>
                </a:ext>
              </a:extLst>
            </p:cNvPr>
            <p:cNvSpPr/>
            <p:nvPr/>
          </p:nvSpPr>
          <p:spPr bwMode="auto">
            <a:xfrm>
              <a:off x="6899790" y="5030044"/>
              <a:ext cx="66723" cy="64883"/>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9" name="Freeform: Shape 1035">
              <a:extLst>
                <a:ext uri="{FF2B5EF4-FFF2-40B4-BE49-F238E27FC236}">
                  <a16:creationId xmlns:a16="http://schemas.microsoft.com/office/drawing/2014/main" id="{4C444C36-1A5B-C98E-CB0F-7FB12654941A}"/>
                </a:ext>
              </a:extLst>
            </p:cNvPr>
            <p:cNvSpPr/>
            <p:nvPr/>
          </p:nvSpPr>
          <p:spPr bwMode="auto">
            <a:xfrm>
              <a:off x="6827000" y="5026112"/>
              <a:ext cx="93009" cy="74715"/>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1036">
              <a:extLst>
                <a:ext uri="{FF2B5EF4-FFF2-40B4-BE49-F238E27FC236}">
                  <a16:creationId xmlns:a16="http://schemas.microsoft.com/office/drawing/2014/main" id="{394A4391-91F4-05B2-1ABD-6FA21EAB3A1A}"/>
                </a:ext>
              </a:extLst>
            </p:cNvPr>
            <p:cNvSpPr/>
            <p:nvPr/>
          </p:nvSpPr>
          <p:spPr bwMode="auto">
            <a:xfrm>
              <a:off x="6756232" y="4967126"/>
              <a:ext cx="95031" cy="147463"/>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1038">
              <a:extLst>
                <a:ext uri="{FF2B5EF4-FFF2-40B4-BE49-F238E27FC236}">
                  <a16:creationId xmlns:a16="http://schemas.microsoft.com/office/drawing/2014/main" id="{7B38EACA-FA19-FD1D-DC83-F8F36AFC14C6}"/>
                </a:ext>
              </a:extLst>
            </p:cNvPr>
            <p:cNvSpPr/>
            <p:nvPr/>
          </p:nvSpPr>
          <p:spPr bwMode="auto">
            <a:xfrm>
              <a:off x="6349823" y="5146049"/>
              <a:ext cx="248698" cy="373572"/>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2" name="Freeform: Shape 1039">
              <a:extLst>
                <a:ext uri="{FF2B5EF4-FFF2-40B4-BE49-F238E27FC236}">
                  <a16:creationId xmlns:a16="http://schemas.microsoft.com/office/drawing/2014/main" id="{D0E88E84-3411-795F-DBB1-2203A2A93929}"/>
                </a:ext>
              </a:extLst>
            </p:cNvPr>
            <p:cNvSpPr/>
            <p:nvPr/>
          </p:nvSpPr>
          <p:spPr bwMode="auto">
            <a:xfrm>
              <a:off x="6588411" y="5336767"/>
              <a:ext cx="246677" cy="283128"/>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3" name="Freeform: Shape 1040">
              <a:extLst>
                <a:ext uri="{FF2B5EF4-FFF2-40B4-BE49-F238E27FC236}">
                  <a16:creationId xmlns:a16="http://schemas.microsoft.com/office/drawing/2014/main" id="{B2A28FD6-6EEB-E19E-6000-43D942451660}"/>
                </a:ext>
              </a:extLst>
            </p:cNvPr>
            <p:cNvSpPr/>
            <p:nvPr/>
          </p:nvSpPr>
          <p:spPr bwMode="auto">
            <a:xfrm>
              <a:off x="6483271" y="5507822"/>
              <a:ext cx="151645" cy="904439"/>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4" name="Freeform: Shape 1042">
              <a:extLst>
                <a:ext uri="{FF2B5EF4-FFF2-40B4-BE49-F238E27FC236}">
                  <a16:creationId xmlns:a16="http://schemas.microsoft.com/office/drawing/2014/main" id="{32968597-7BDD-B60C-8A86-4BDA92BE70CD}"/>
                </a:ext>
              </a:extLst>
            </p:cNvPr>
            <p:cNvSpPr/>
            <p:nvPr/>
          </p:nvSpPr>
          <p:spPr bwMode="auto">
            <a:xfrm>
              <a:off x="6723881" y="5537317"/>
              <a:ext cx="192084" cy="180888"/>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5" name="Freeform: Shape 1043">
              <a:extLst>
                <a:ext uri="{FF2B5EF4-FFF2-40B4-BE49-F238E27FC236}">
                  <a16:creationId xmlns:a16="http://schemas.microsoft.com/office/drawing/2014/main" id="{26DF6D92-EC74-06DE-CE6E-B811542B3B17}"/>
                </a:ext>
              </a:extLst>
            </p:cNvPr>
            <p:cNvSpPr/>
            <p:nvPr/>
          </p:nvSpPr>
          <p:spPr bwMode="auto">
            <a:xfrm>
              <a:off x="6829022" y="5781121"/>
              <a:ext cx="93010" cy="112072"/>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96" name="Freeform: Shape 1044">
              <a:extLst>
                <a:ext uri="{FF2B5EF4-FFF2-40B4-BE49-F238E27FC236}">
                  <a16:creationId xmlns:a16="http://schemas.microsoft.com/office/drawing/2014/main" id="{857F111D-3B81-FDAA-6A85-E48767B64417}"/>
                </a:ext>
              </a:extLst>
            </p:cNvPr>
            <p:cNvSpPr/>
            <p:nvPr/>
          </p:nvSpPr>
          <p:spPr bwMode="auto">
            <a:xfrm>
              <a:off x="6509556" y="5598267"/>
              <a:ext cx="408431" cy="790401"/>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7" name="Freeform: Shape 1045">
              <a:extLst>
                <a:ext uri="{FF2B5EF4-FFF2-40B4-BE49-F238E27FC236}">
                  <a16:creationId xmlns:a16="http://schemas.microsoft.com/office/drawing/2014/main" id="{B84E69C5-5482-D960-54C3-0DA921D6C4F1}"/>
                </a:ext>
              </a:extLst>
            </p:cNvPr>
            <p:cNvSpPr/>
            <p:nvPr/>
          </p:nvSpPr>
          <p:spPr bwMode="auto">
            <a:xfrm>
              <a:off x="6598521" y="6412262"/>
              <a:ext cx="80877" cy="72748"/>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8" name="Freeform: Shape 1046">
              <a:extLst>
                <a:ext uri="{FF2B5EF4-FFF2-40B4-BE49-F238E27FC236}">
                  <a16:creationId xmlns:a16="http://schemas.microsoft.com/office/drawing/2014/main" id="{EBEADA3A-A712-B3A6-E38A-AD05D7F1604E}"/>
                </a:ext>
              </a:extLst>
            </p:cNvPr>
            <p:cNvSpPr/>
            <p:nvPr/>
          </p:nvSpPr>
          <p:spPr bwMode="auto">
            <a:xfrm>
              <a:off x="6549995" y="6414229"/>
              <a:ext cx="60657" cy="78646"/>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9" name="Freeform: Shape 1047">
              <a:extLst>
                <a:ext uri="{FF2B5EF4-FFF2-40B4-BE49-F238E27FC236}">
                  <a16:creationId xmlns:a16="http://schemas.microsoft.com/office/drawing/2014/main" id="{2113A0E1-9EFC-5430-0205-30F61B4AE9B0}"/>
                </a:ext>
              </a:extLst>
            </p:cNvPr>
            <p:cNvSpPr/>
            <p:nvPr/>
          </p:nvSpPr>
          <p:spPr bwMode="auto">
            <a:xfrm>
              <a:off x="7542764" y="3305713"/>
              <a:ext cx="218369" cy="147463"/>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0" name="Freeform: Shape 1048">
              <a:extLst>
                <a:ext uri="{FF2B5EF4-FFF2-40B4-BE49-F238E27FC236}">
                  <a16:creationId xmlns:a16="http://schemas.microsoft.com/office/drawing/2014/main" id="{D48E7B50-E07C-6577-AAB0-7B86ACF7A1FB}"/>
                </a:ext>
              </a:extLst>
            </p:cNvPr>
            <p:cNvSpPr/>
            <p:nvPr/>
          </p:nvSpPr>
          <p:spPr bwMode="auto">
            <a:xfrm>
              <a:off x="6113256" y="1844847"/>
              <a:ext cx="644997" cy="835622"/>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1" name="Freeform: Shape 1050">
              <a:extLst>
                <a:ext uri="{FF2B5EF4-FFF2-40B4-BE49-F238E27FC236}">
                  <a16:creationId xmlns:a16="http://schemas.microsoft.com/office/drawing/2014/main" id="{867C9F80-1AC0-30ED-81DE-E1E31A5382F1}"/>
                </a:ext>
              </a:extLst>
            </p:cNvPr>
            <p:cNvSpPr/>
            <p:nvPr/>
          </p:nvSpPr>
          <p:spPr bwMode="auto">
            <a:xfrm>
              <a:off x="6026313" y="2112246"/>
              <a:ext cx="220390" cy="397167"/>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2" name="Freeform: Shape 1051">
              <a:extLst>
                <a:ext uri="{FF2B5EF4-FFF2-40B4-BE49-F238E27FC236}">
                  <a16:creationId xmlns:a16="http://schemas.microsoft.com/office/drawing/2014/main" id="{61614112-CB3E-09FD-C673-293F8F36FA8F}"/>
                </a:ext>
              </a:extLst>
            </p:cNvPr>
            <p:cNvSpPr/>
            <p:nvPr/>
          </p:nvSpPr>
          <p:spPr bwMode="auto">
            <a:xfrm>
              <a:off x="6010137" y="2601823"/>
              <a:ext cx="357883" cy="214313"/>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3" name="Freeform: Shape 1052">
              <a:extLst>
                <a:ext uri="{FF2B5EF4-FFF2-40B4-BE49-F238E27FC236}">
                  <a16:creationId xmlns:a16="http://schemas.microsoft.com/office/drawing/2014/main" id="{42359963-FD6A-0531-F1CA-7A9CDE00A38C}"/>
                </a:ext>
              </a:extLst>
            </p:cNvPr>
            <p:cNvSpPr/>
            <p:nvPr/>
          </p:nvSpPr>
          <p:spPr bwMode="auto">
            <a:xfrm>
              <a:off x="6135497" y="2540872"/>
              <a:ext cx="14154" cy="45221"/>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1053">
              <a:extLst>
                <a:ext uri="{FF2B5EF4-FFF2-40B4-BE49-F238E27FC236}">
                  <a16:creationId xmlns:a16="http://schemas.microsoft.com/office/drawing/2014/main" id="{3FFB74C7-A639-F76A-3301-A371E8191AAC}"/>
                </a:ext>
              </a:extLst>
            </p:cNvPr>
            <p:cNvSpPr/>
            <p:nvPr/>
          </p:nvSpPr>
          <p:spPr bwMode="auto">
            <a:xfrm>
              <a:off x="5983853" y="2426834"/>
              <a:ext cx="66723" cy="98308"/>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1054">
              <a:extLst>
                <a:ext uri="{FF2B5EF4-FFF2-40B4-BE49-F238E27FC236}">
                  <a16:creationId xmlns:a16="http://schemas.microsoft.com/office/drawing/2014/main" id="{9D2DBDB0-6832-7692-9D3F-8BDF54EF7ED4}"/>
                </a:ext>
              </a:extLst>
            </p:cNvPr>
            <p:cNvSpPr/>
            <p:nvPr/>
          </p:nvSpPr>
          <p:spPr bwMode="auto">
            <a:xfrm>
              <a:off x="5826141" y="2381612"/>
              <a:ext cx="129404" cy="13566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202">
              <a:extLst>
                <a:ext uri="{FF2B5EF4-FFF2-40B4-BE49-F238E27FC236}">
                  <a16:creationId xmlns:a16="http://schemas.microsoft.com/office/drawing/2014/main" id="{6942B85A-F124-3A58-7EE8-F04E31AFA928}"/>
                </a:ext>
              </a:extLst>
            </p:cNvPr>
            <p:cNvSpPr/>
            <p:nvPr/>
          </p:nvSpPr>
          <p:spPr bwMode="auto">
            <a:xfrm>
              <a:off x="6030357" y="2533007"/>
              <a:ext cx="58636" cy="33424"/>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7" name="Freeform: Shape 203">
              <a:extLst>
                <a:ext uri="{FF2B5EF4-FFF2-40B4-BE49-F238E27FC236}">
                  <a16:creationId xmlns:a16="http://schemas.microsoft.com/office/drawing/2014/main" id="{17BC2E24-1133-43DA-AF2C-7AD200520493}"/>
                </a:ext>
              </a:extLst>
            </p:cNvPr>
            <p:cNvSpPr/>
            <p:nvPr/>
          </p:nvSpPr>
          <p:spPr bwMode="auto">
            <a:xfrm>
              <a:off x="6016203" y="2719793"/>
              <a:ext cx="64702" cy="84546"/>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8" name="Freeform: Shape 204">
              <a:extLst>
                <a:ext uri="{FF2B5EF4-FFF2-40B4-BE49-F238E27FC236}">
                  <a16:creationId xmlns:a16="http://schemas.microsoft.com/office/drawing/2014/main" id="{AD85176F-5168-088A-8167-656910E7C497}"/>
                </a:ext>
              </a:extLst>
            </p:cNvPr>
            <p:cNvSpPr/>
            <p:nvPr/>
          </p:nvSpPr>
          <p:spPr bwMode="auto">
            <a:xfrm>
              <a:off x="5898931" y="2867256"/>
              <a:ext cx="117273" cy="161226"/>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9" name="Freeform: Shape 205">
              <a:extLst>
                <a:ext uri="{FF2B5EF4-FFF2-40B4-BE49-F238E27FC236}">
                  <a16:creationId xmlns:a16="http://schemas.microsoft.com/office/drawing/2014/main" id="{B48CC92D-CEE1-E1DD-F554-3E7B000090B4}"/>
                </a:ext>
              </a:extLst>
            </p:cNvPr>
            <p:cNvSpPr/>
            <p:nvPr/>
          </p:nvSpPr>
          <p:spPr bwMode="auto">
            <a:xfrm>
              <a:off x="5664386" y="2430767"/>
              <a:ext cx="74811" cy="43256"/>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Shape 206">
              <a:extLst>
                <a:ext uri="{FF2B5EF4-FFF2-40B4-BE49-F238E27FC236}">
                  <a16:creationId xmlns:a16="http://schemas.microsoft.com/office/drawing/2014/main" id="{262AB3BF-F922-0243-A583-BF13AB92F95D}"/>
                </a:ext>
              </a:extLst>
            </p:cNvPr>
            <p:cNvSpPr/>
            <p:nvPr/>
          </p:nvSpPr>
          <p:spPr bwMode="auto">
            <a:xfrm>
              <a:off x="5896909" y="2637214"/>
              <a:ext cx="101097" cy="129767"/>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207">
              <a:extLst>
                <a:ext uri="{FF2B5EF4-FFF2-40B4-BE49-F238E27FC236}">
                  <a16:creationId xmlns:a16="http://schemas.microsoft.com/office/drawing/2014/main" id="{17A8B6CF-6B5B-876F-2D04-3B7E37B2AD6D}"/>
                </a:ext>
              </a:extLst>
            </p:cNvPr>
            <p:cNvSpPr/>
            <p:nvPr/>
          </p:nvSpPr>
          <p:spPr bwMode="auto">
            <a:xfrm>
              <a:off x="5581487" y="2613620"/>
              <a:ext cx="244653" cy="208414"/>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208">
              <a:extLst>
                <a:ext uri="{FF2B5EF4-FFF2-40B4-BE49-F238E27FC236}">
                  <a16:creationId xmlns:a16="http://schemas.microsoft.com/office/drawing/2014/main" id="{53E1C0A8-041E-1530-AF93-CD6E55BDFF80}"/>
                </a:ext>
              </a:extLst>
            </p:cNvPr>
            <p:cNvSpPr/>
            <p:nvPr/>
          </p:nvSpPr>
          <p:spPr bwMode="auto">
            <a:xfrm>
              <a:off x="5466237" y="2558567"/>
              <a:ext cx="135469" cy="139599"/>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3" name="Freeform: Shape 209">
              <a:extLst>
                <a:ext uri="{FF2B5EF4-FFF2-40B4-BE49-F238E27FC236}">
                  <a16:creationId xmlns:a16="http://schemas.microsoft.com/office/drawing/2014/main" id="{28C33FF6-602B-0642-49F1-2980B16D3A15}"/>
                </a:ext>
              </a:extLst>
            </p:cNvPr>
            <p:cNvSpPr/>
            <p:nvPr/>
          </p:nvSpPr>
          <p:spPr bwMode="auto">
            <a:xfrm>
              <a:off x="5658320" y="2499582"/>
              <a:ext cx="64702" cy="62918"/>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4" name="Freeform: Shape 210">
              <a:extLst>
                <a:ext uri="{FF2B5EF4-FFF2-40B4-BE49-F238E27FC236}">
                  <a16:creationId xmlns:a16="http://schemas.microsoft.com/office/drawing/2014/main" id="{EC1F36E0-85C0-50F8-4A6B-2F00B003FD8A}"/>
                </a:ext>
              </a:extLst>
            </p:cNvPr>
            <p:cNvSpPr/>
            <p:nvPr/>
          </p:nvSpPr>
          <p:spPr bwMode="auto">
            <a:xfrm>
              <a:off x="8624440" y="2548736"/>
              <a:ext cx="3406062" cy="1668030"/>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115" name="Freeform: Shape 211">
              <a:extLst>
                <a:ext uri="{FF2B5EF4-FFF2-40B4-BE49-F238E27FC236}">
                  <a16:creationId xmlns:a16="http://schemas.microsoft.com/office/drawing/2014/main" id="{3CEA99F5-50B6-E901-41D9-E7273DDE96D9}"/>
                </a:ext>
              </a:extLst>
            </p:cNvPr>
            <p:cNvSpPr/>
            <p:nvPr/>
          </p:nvSpPr>
          <p:spPr bwMode="auto">
            <a:xfrm>
              <a:off x="8433630" y="2232576"/>
              <a:ext cx="191680" cy="153361"/>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6" name="Freeform: Shape 212">
              <a:extLst>
                <a:ext uri="{FF2B5EF4-FFF2-40B4-BE49-F238E27FC236}">
                  <a16:creationId xmlns:a16="http://schemas.microsoft.com/office/drawing/2014/main" id="{C740EC65-17CC-C937-9726-66DC45B9CF9E}"/>
                </a:ext>
              </a:extLst>
            </p:cNvPr>
            <p:cNvSpPr/>
            <p:nvPr/>
          </p:nvSpPr>
          <p:spPr bwMode="auto">
            <a:xfrm>
              <a:off x="8278749" y="2293134"/>
              <a:ext cx="216347" cy="357844"/>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7" name="Freeform: Shape 214">
              <a:extLst>
                <a:ext uri="{FF2B5EF4-FFF2-40B4-BE49-F238E27FC236}">
                  <a16:creationId xmlns:a16="http://schemas.microsoft.com/office/drawing/2014/main" id="{99C4BC13-D982-ABCB-9900-303F7299732A}"/>
                </a:ext>
              </a:extLst>
            </p:cNvPr>
            <p:cNvSpPr/>
            <p:nvPr/>
          </p:nvSpPr>
          <p:spPr bwMode="auto">
            <a:xfrm>
              <a:off x="8495096" y="2493684"/>
              <a:ext cx="70768" cy="86511"/>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8" name="Rectangle 215">
              <a:extLst>
                <a:ext uri="{FF2B5EF4-FFF2-40B4-BE49-F238E27FC236}">
                  <a16:creationId xmlns:a16="http://schemas.microsoft.com/office/drawing/2014/main" id="{655C4413-DFB5-7CC5-AAD6-8C51F29D5CD8}"/>
                </a:ext>
              </a:extLst>
            </p:cNvPr>
            <p:cNvSpPr/>
            <p:nvPr/>
          </p:nvSpPr>
          <p:spPr bwMode="auto">
            <a:xfrm>
              <a:off x="8485592" y="2452394"/>
              <a:ext cx="38821" cy="37750"/>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9" name="Freeform: Shape 216">
              <a:extLst>
                <a:ext uri="{FF2B5EF4-FFF2-40B4-BE49-F238E27FC236}">
                  <a16:creationId xmlns:a16="http://schemas.microsoft.com/office/drawing/2014/main" id="{0ADAA5F7-4AD5-B927-E91A-B1514A016377}"/>
                </a:ext>
              </a:extLst>
            </p:cNvPr>
            <p:cNvSpPr/>
            <p:nvPr/>
          </p:nvSpPr>
          <p:spPr bwMode="auto">
            <a:xfrm>
              <a:off x="10132866" y="2369816"/>
              <a:ext cx="117272" cy="143531"/>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0" name="Freeform: Shape 217">
              <a:extLst>
                <a:ext uri="{FF2B5EF4-FFF2-40B4-BE49-F238E27FC236}">
                  <a16:creationId xmlns:a16="http://schemas.microsoft.com/office/drawing/2014/main" id="{A540C5E4-0C87-8554-5CF6-ADB7F76A937A}"/>
                </a:ext>
              </a:extLst>
            </p:cNvPr>
            <p:cNvSpPr/>
            <p:nvPr/>
          </p:nvSpPr>
          <p:spPr bwMode="auto">
            <a:xfrm>
              <a:off x="9973131" y="2126010"/>
              <a:ext cx="133448" cy="159259"/>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1" name="Freeform: Shape 218">
              <a:extLst>
                <a:ext uri="{FF2B5EF4-FFF2-40B4-BE49-F238E27FC236}">
                  <a16:creationId xmlns:a16="http://schemas.microsoft.com/office/drawing/2014/main" id="{DFE0BBB8-5EF1-52B2-39F5-7A44C9175BCC}"/>
                </a:ext>
              </a:extLst>
            </p:cNvPr>
            <p:cNvSpPr/>
            <p:nvPr/>
          </p:nvSpPr>
          <p:spPr bwMode="auto">
            <a:xfrm>
              <a:off x="10013571" y="2277404"/>
              <a:ext cx="145579" cy="157294"/>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2" name="Freeform: Shape 219">
              <a:extLst>
                <a:ext uri="{FF2B5EF4-FFF2-40B4-BE49-F238E27FC236}">
                  <a16:creationId xmlns:a16="http://schemas.microsoft.com/office/drawing/2014/main" id="{ACA5189D-8604-401D-5745-3D05946470C5}"/>
                </a:ext>
              </a:extLst>
            </p:cNvPr>
            <p:cNvSpPr/>
            <p:nvPr/>
          </p:nvSpPr>
          <p:spPr bwMode="auto">
            <a:xfrm>
              <a:off x="9971110" y="2281338"/>
              <a:ext cx="52569" cy="53086"/>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3" name="Freeform: Shape 220">
              <a:extLst>
                <a:ext uri="{FF2B5EF4-FFF2-40B4-BE49-F238E27FC236}">
                  <a16:creationId xmlns:a16="http://schemas.microsoft.com/office/drawing/2014/main" id="{5642F8FC-3200-32EA-702E-D13955B53E14}"/>
                </a:ext>
              </a:extLst>
            </p:cNvPr>
            <p:cNvSpPr/>
            <p:nvPr/>
          </p:nvSpPr>
          <p:spPr bwMode="auto">
            <a:xfrm>
              <a:off x="9360485" y="2139773"/>
              <a:ext cx="76834" cy="86511"/>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4" name="Freeform: Shape 221">
              <a:extLst>
                <a:ext uri="{FF2B5EF4-FFF2-40B4-BE49-F238E27FC236}">
                  <a16:creationId xmlns:a16="http://schemas.microsoft.com/office/drawing/2014/main" id="{08658E90-2C2D-2FAF-032F-FFF4D9FD9885}"/>
                </a:ext>
              </a:extLst>
            </p:cNvPr>
            <p:cNvSpPr/>
            <p:nvPr/>
          </p:nvSpPr>
          <p:spPr bwMode="auto">
            <a:xfrm>
              <a:off x="9297805" y="2186961"/>
              <a:ext cx="54593" cy="58985"/>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5" name="Freeform: Shape 222">
              <a:extLst>
                <a:ext uri="{FF2B5EF4-FFF2-40B4-BE49-F238E27FC236}">
                  <a16:creationId xmlns:a16="http://schemas.microsoft.com/office/drawing/2014/main" id="{AC404F79-B3C5-B4EF-2BD6-AE3FCDE62EDB}"/>
                </a:ext>
              </a:extLst>
            </p:cNvPr>
            <p:cNvSpPr/>
            <p:nvPr/>
          </p:nvSpPr>
          <p:spPr bwMode="auto">
            <a:xfrm>
              <a:off x="8994515" y="2186961"/>
              <a:ext cx="76834" cy="51121"/>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6" name="Freeform: Shape 1055">
              <a:extLst>
                <a:ext uri="{FF2B5EF4-FFF2-40B4-BE49-F238E27FC236}">
                  <a16:creationId xmlns:a16="http://schemas.microsoft.com/office/drawing/2014/main" id="{235CBB2E-0E87-34FC-1BA6-2805448C5ABF}"/>
                </a:ext>
              </a:extLst>
            </p:cNvPr>
            <p:cNvSpPr/>
            <p:nvPr/>
          </p:nvSpPr>
          <p:spPr bwMode="auto">
            <a:xfrm>
              <a:off x="9045063" y="2173198"/>
              <a:ext cx="93010" cy="116004"/>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7" name="Freeform: Shape 1056">
              <a:extLst>
                <a:ext uri="{FF2B5EF4-FFF2-40B4-BE49-F238E27FC236}">
                  <a16:creationId xmlns:a16="http://schemas.microsoft.com/office/drawing/2014/main" id="{E28A9732-91E1-690D-85FF-F9B5FFED60B3}"/>
                </a:ext>
              </a:extLst>
            </p:cNvPr>
            <p:cNvSpPr/>
            <p:nvPr/>
          </p:nvSpPr>
          <p:spPr bwMode="auto">
            <a:xfrm>
              <a:off x="9220971" y="2247912"/>
              <a:ext cx="22242" cy="41290"/>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8" name="Freeform: Shape 1057">
              <a:extLst>
                <a:ext uri="{FF2B5EF4-FFF2-40B4-BE49-F238E27FC236}">
                  <a16:creationId xmlns:a16="http://schemas.microsoft.com/office/drawing/2014/main" id="{A99E0BDE-166F-D292-F0FF-60D1A8273D1C}"/>
                </a:ext>
              </a:extLst>
            </p:cNvPr>
            <p:cNvSpPr/>
            <p:nvPr/>
          </p:nvSpPr>
          <p:spPr bwMode="auto">
            <a:xfrm>
              <a:off x="9263433" y="2226285"/>
              <a:ext cx="10109" cy="55053"/>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9" name="Freeform: Shape 1058">
              <a:extLst>
                <a:ext uri="{FF2B5EF4-FFF2-40B4-BE49-F238E27FC236}">
                  <a16:creationId xmlns:a16="http://schemas.microsoft.com/office/drawing/2014/main" id="{AAA6B00E-7783-6A70-FA42-621943886C51}"/>
                </a:ext>
              </a:extLst>
            </p:cNvPr>
            <p:cNvSpPr/>
            <p:nvPr/>
          </p:nvSpPr>
          <p:spPr bwMode="auto">
            <a:xfrm>
              <a:off x="9178511" y="2157469"/>
              <a:ext cx="80877" cy="53087"/>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259">
              <a:extLst>
                <a:ext uri="{FF2B5EF4-FFF2-40B4-BE49-F238E27FC236}">
                  <a16:creationId xmlns:a16="http://schemas.microsoft.com/office/drawing/2014/main" id="{0F72B0AD-8E93-35A6-25C5-BCE19B240125}"/>
                </a:ext>
              </a:extLst>
            </p:cNvPr>
            <p:cNvSpPr/>
            <p:nvPr/>
          </p:nvSpPr>
          <p:spPr bwMode="auto">
            <a:xfrm>
              <a:off x="9060703" y="3147766"/>
              <a:ext cx="43379" cy="4686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1061">
              <a:extLst>
                <a:ext uri="{FF2B5EF4-FFF2-40B4-BE49-F238E27FC236}">
                  <a16:creationId xmlns:a16="http://schemas.microsoft.com/office/drawing/2014/main" id="{906C4480-5F33-2226-8568-274A88652883}"/>
                </a:ext>
              </a:extLst>
            </p:cNvPr>
            <p:cNvSpPr/>
            <p:nvPr/>
          </p:nvSpPr>
          <p:spPr bwMode="auto">
            <a:xfrm>
              <a:off x="8286837" y="5047739"/>
              <a:ext cx="157712" cy="190720"/>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1068">
              <a:extLst>
                <a:ext uri="{FF2B5EF4-FFF2-40B4-BE49-F238E27FC236}">
                  <a16:creationId xmlns:a16="http://schemas.microsoft.com/office/drawing/2014/main" id="{870CD933-6E24-569E-97ED-E23563DC4777}"/>
                </a:ext>
              </a:extLst>
            </p:cNvPr>
            <p:cNvSpPr/>
            <p:nvPr/>
          </p:nvSpPr>
          <p:spPr bwMode="auto">
            <a:xfrm>
              <a:off x="8737729" y="5317105"/>
              <a:ext cx="58636" cy="141564"/>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3" name="Freeform: Shape 1070">
              <a:extLst>
                <a:ext uri="{FF2B5EF4-FFF2-40B4-BE49-F238E27FC236}">
                  <a16:creationId xmlns:a16="http://schemas.microsoft.com/office/drawing/2014/main" id="{5773D41C-EB28-D201-3D6E-77980900B5FF}"/>
                </a:ext>
              </a:extLst>
            </p:cNvPr>
            <p:cNvSpPr/>
            <p:nvPr/>
          </p:nvSpPr>
          <p:spPr bwMode="auto">
            <a:xfrm>
              <a:off x="8353562" y="4630911"/>
              <a:ext cx="190611" cy="334249"/>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134" name="Freeform: Shape 1071">
              <a:extLst>
                <a:ext uri="{FF2B5EF4-FFF2-40B4-BE49-F238E27FC236}">
                  <a16:creationId xmlns:a16="http://schemas.microsoft.com/office/drawing/2014/main" id="{74BB95CB-55C9-9D96-30E9-F4787F3C1AF8}"/>
                </a:ext>
              </a:extLst>
            </p:cNvPr>
            <p:cNvSpPr/>
            <p:nvPr/>
          </p:nvSpPr>
          <p:spPr bwMode="auto">
            <a:xfrm>
              <a:off x="8361649" y="4890445"/>
              <a:ext cx="270939" cy="174989"/>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1073">
              <a:extLst>
                <a:ext uri="{FF2B5EF4-FFF2-40B4-BE49-F238E27FC236}">
                  <a16:creationId xmlns:a16="http://schemas.microsoft.com/office/drawing/2014/main" id="{558ACABB-1193-4C25-BDB3-73E3D633D6CA}"/>
                </a:ext>
              </a:extLst>
            </p:cNvPr>
            <p:cNvSpPr/>
            <p:nvPr/>
          </p:nvSpPr>
          <p:spPr bwMode="auto">
            <a:xfrm>
              <a:off x="8764014" y="5024145"/>
              <a:ext cx="157712" cy="180888"/>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1074">
              <a:extLst>
                <a:ext uri="{FF2B5EF4-FFF2-40B4-BE49-F238E27FC236}">
                  <a16:creationId xmlns:a16="http://schemas.microsoft.com/office/drawing/2014/main" id="{4CDF669A-2C3B-A4F5-0247-1A0B8860603D}"/>
                </a:ext>
              </a:extLst>
            </p:cNvPr>
            <p:cNvSpPr/>
            <p:nvPr/>
          </p:nvSpPr>
          <p:spPr bwMode="auto">
            <a:xfrm>
              <a:off x="8561821" y="4860954"/>
              <a:ext cx="254764" cy="180888"/>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1075">
              <a:extLst>
                <a:ext uri="{FF2B5EF4-FFF2-40B4-BE49-F238E27FC236}">
                  <a16:creationId xmlns:a16="http://schemas.microsoft.com/office/drawing/2014/main" id="{DBC6FCCE-95C1-0958-85A0-B3A0F3C2EA2B}"/>
                </a:ext>
              </a:extLst>
            </p:cNvPr>
            <p:cNvSpPr/>
            <p:nvPr/>
          </p:nvSpPr>
          <p:spPr bwMode="auto">
            <a:xfrm>
              <a:off x="8745817" y="4813765"/>
              <a:ext cx="309356" cy="241838"/>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8" name="Freeform: Shape 1076">
              <a:extLst>
                <a:ext uri="{FF2B5EF4-FFF2-40B4-BE49-F238E27FC236}">
                  <a16:creationId xmlns:a16="http://schemas.microsoft.com/office/drawing/2014/main" id="{6DD4FC6E-A62F-759D-8D80-72D1E06536A9}"/>
                </a:ext>
              </a:extLst>
            </p:cNvPr>
            <p:cNvSpPr/>
            <p:nvPr/>
          </p:nvSpPr>
          <p:spPr bwMode="auto">
            <a:xfrm>
              <a:off x="8923747" y="4837360"/>
              <a:ext cx="24263" cy="49154"/>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1077">
              <a:extLst>
                <a:ext uri="{FF2B5EF4-FFF2-40B4-BE49-F238E27FC236}">
                  <a16:creationId xmlns:a16="http://schemas.microsoft.com/office/drawing/2014/main" id="{411C1976-44C1-71DE-030E-3662E1DE52A4}"/>
                </a:ext>
              </a:extLst>
            </p:cNvPr>
            <p:cNvSpPr/>
            <p:nvPr/>
          </p:nvSpPr>
          <p:spPr bwMode="auto">
            <a:xfrm>
              <a:off x="8816585" y="4737085"/>
              <a:ext cx="121316" cy="127801"/>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0" name="Freeform: Shape 1079">
              <a:extLst>
                <a:ext uri="{FF2B5EF4-FFF2-40B4-BE49-F238E27FC236}">
                  <a16:creationId xmlns:a16="http://schemas.microsoft.com/office/drawing/2014/main" id="{94BF2548-84E4-22CC-7CB2-D4F250283D8C}"/>
                </a:ext>
              </a:extLst>
            </p:cNvPr>
            <p:cNvSpPr/>
            <p:nvPr/>
          </p:nvSpPr>
          <p:spPr bwMode="auto">
            <a:xfrm>
              <a:off x="8521382" y="4625013"/>
              <a:ext cx="319466" cy="318519"/>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141" name="Freeform: Shape 1084">
              <a:extLst>
                <a:ext uri="{FF2B5EF4-FFF2-40B4-BE49-F238E27FC236}">
                  <a16:creationId xmlns:a16="http://schemas.microsoft.com/office/drawing/2014/main" id="{A23A09DE-5D04-8E6D-B62B-A3D4955BCD48}"/>
                </a:ext>
              </a:extLst>
            </p:cNvPr>
            <p:cNvSpPr/>
            <p:nvPr/>
          </p:nvSpPr>
          <p:spPr bwMode="auto">
            <a:xfrm>
              <a:off x="9570766" y="3840511"/>
              <a:ext cx="1300105" cy="861183"/>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2" name="Freeform: Shape 1086">
              <a:extLst>
                <a:ext uri="{FF2B5EF4-FFF2-40B4-BE49-F238E27FC236}">
                  <a16:creationId xmlns:a16="http://schemas.microsoft.com/office/drawing/2014/main" id="{750273E5-0203-6DDB-D41D-5892E6F722AA}"/>
                </a:ext>
              </a:extLst>
            </p:cNvPr>
            <p:cNvSpPr/>
            <p:nvPr/>
          </p:nvSpPr>
          <p:spPr bwMode="auto">
            <a:xfrm>
              <a:off x="9888210" y="3895563"/>
              <a:ext cx="679370" cy="310655"/>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258">
              <a:extLst>
                <a:ext uri="{FF2B5EF4-FFF2-40B4-BE49-F238E27FC236}">
                  <a16:creationId xmlns:a16="http://schemas.microsoft.com/office/drawing/2014/main" id="{9BF80C1D-32F3-D685-BDD4-AC4909AFE053}"/>
                </a:ext>
              </a:extLst>
            </p:cNvPr>
            <p:cNvSpPr/>
            <p:nvPr/>
          </p:nvSpPr>
          <p:spPr bwMode="auto">
            <a:xfrm>
              <a:off x="9595030" y="4345817"/>
              <a:ext cx="34372" cy="98308"/>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260">
              <a:extLst>
                <a:ext uri="{FF2B5EF4-FFF2-40B4-BE49-F238E27FC236}">
                  <a16:creationId xmlns:a16="http://schemas.microsoft.com/office/drawing/2014/main" id="{888FC672-2BE6-9545-0103-1420544E9CCE}"/>
                </a:ext>
              </a:extLst>
            </p:cNvPr>
            <p:cNvSpPr/>
            <p:nvPr/>
          </p:nvSpPr>
          <p:spPr bwMode="auto">
            <a:xfrm>
              <a:off x="9336222" y="4341885"/>
              <a:ext cx="289137" cy="290993"/>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5" name="Freeform: Shape 261">
              <a:extLst>
                <a:ext uri="{FF2B5EF4-FFF2-40B4-BE49-F238E27FC236}">
                  <a16:creationId xmlns:a16="http://schemas.microsoft.com/office/drawing/2014/main" id="{6EA73571-C1A1-347D-ED8C-8D38FB7D5866}"/>
                </a:ext>
              </a:extLst>
            </p:cNvPr>
            <p:cNvSpPr/>
            <p:nvPr/>
          </p:nvSpPr>
          <p:spPr bwMode="auto">
            <a:xfrm>
              <a:off x="9477757" y="4428397"/>
              <a:ext cx="432694" cy="556426"/>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262">
              <a:extLst>
                <a:ext uri="{FF2B5EF4-FFF2-40B4-BE49-F238E27FC236}">
                  <a16:creationId xmlns:a16="http://schemas.microsoft.com/office/drawing/2014/main" id="{5249E37C-BD1D-3D6D-921D-3EA33FA9A5DC}"/>
                </a:ext>
              </a:extLst>
            </p:cNvPr>
            <p:cNvSpPr/>
            <p:nvPr/>
          </p:nvSpPr>
          <p:spPr bwMode="auto">
            <a:xfrm>
              <a:off x="9720390" y="4949431"/>
              <a:ext cx="36394" cy="58985"/>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263">
              <a:extLst>
                <a:ext uri="{FF2B5EF4-FFF2-40B4-BE49-F238E27FC236}">
                  <a16:creationId xmlns:a16="http://schemas.microsoft.com/office/drawing/2014/main" id="{56ABA5F2-D05A-6E95-61F9-52B8AB5199CA}"/>
                </a:ext>
              </a:extLst>
            </p:cNvPr>
            <p:cNvSpPr/>
            <p:nvPr/>
          </p:nvSpPr>
          <p:spPr bwMode="auto">
            <a:xfrm>
              <a:off x="9900342" y="4548332"/>
              <a:ext cx="99074" cy="137631"/>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264">
              <a:extLst>
                <a:ext uri="{FF2B5EF4-FFF2-40B4-BE49-F238E27FC236}">
                  <a16:creationId xmlns:a16="http://schemas.microsoft.com/office/drawing/2014/main" id="{2E389ECC-39F2-10A5-2761-A28191B5E69B}"/>
                </a:ext>
              </a:extLst>
            </p:cNvPr>
            <p:cNvSpPr/>
            <p:nvPr/>
          </p:nvSpPr>
          <p:spPr bwMode="auto">
            <a:xfrm>
              <a:off x="8497119" y="3742202"/>
              <a:ext cx="101097" cy="82580"/>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9" name="Freeform: Shape 265">
              <a:extLst>
                <a:ext uri="{FF2B5EF4-FFF2-40B4-BE49-F238E27FC236}">
                  <a16:creationId xmlns:a16="http://schemas.microsoft.com/office/drawing/2014/main" id="{F11B3A98-1094-7A8C-3538-BEAA06EA9C48}"/>
                </a:ext>
              </a:extLst>
            </p:cNvPr>
            <p:cNvSpPr/>
            <p:nvPr/>
          </p:nvSpPr>
          <p:spPr bwMode="auto">
            <a:xfrm>
              <a:off x="8545645" y="3628165"/>
              <a:ext cx="82901" cy="66850"/>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accent2"/>
            </a:solidFill>
            <a:ln w="6350">
              <a:solidFill>
                <a:schemeClr val="bg2">
                  <a:lumMod val="75000"/>
                </a:schemeClr>
              </a:solidFill>
              <a:round/>
              <a:headEnd/>
              <a:tailEnd/>
            </a:ln>
          </p:spPr>
          <p:txBody>
            <a:bodyPr/>
            <a:lstStyle/>
            <a:p>
              <a:endParaRPr lang="en-GB"/>
            </a:p>
          </p:txBody>
        </p:sp>
        <p:sp>
          <p:nvSpPr>
            <p:cNvPr id="150" name="Freeform: Shape 266">
              <a:extLst>
                <a:ext uri="{FF2B5EF4-FFF2-40B4-BE49-F238E27FC236}">
                  <a16:creationId xmlns:a16="http://schemas.microsoft.com/office/drawing/2014/main" id="{AB5C5F08-324F-26DB-2C79-469E908692F5}"/>
                </a:ext>
              </a:extLst>
            </p:cNvPr>
            <p:cNvSpPr/>
            <p:nvPr/>
          </p:nvSpPr>
          <p:spPr bwMode="auto">
            <a:xfrm>
              <a:off x="8497119" y="3681251"/>
              <a:ext cx="141536" cy="94376"/>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268">
              <a:extLst>
                <a:ext uri="{FF2B5EF4-FFF2-40B4-BE49-F238E27FC236}">
                  <a16:creationId xmlns:a16="http://schemas.microsoft.com/office/drawing/2014/main" id="{80CFE831-745B-4908-15D2-C2FF0AE2AE33}"/>
                </a:ext>
              </a:extLst>
            </p:cNvPr>
            <p:cNvSpPr/>
            <p:nvPr/>
          </p:nvSpPr>
          <p:spPr bwMode="auto">
            <a:xfrm>
              <a:off x="8462745" y="3763829"/>
              <a:ext cx="72790" cy="41289"/>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270">
              <a:extLst>
                <a:ext uri="{FF2B5EF4-FFF2-40B4-BE49-F238E27FC236}">
                  <a16:creationId xmlns:a16="http://schemas.microsoft.com/office/drawing/2014/main" id="{82BF4D2A-17D5-C4AD-D6F8-4E57365D9256}"/>
                </a:ext>
              </a:extLst>
            </p:cNvPr>
            <p:cNvSpPr/>
            <p:nvPr/>
          </p:nvSpPr>
          <p:spPr bwMode="auto">
            <a:xfrm>
              <a:off x="8303012" y="3938819"/>
              <a:ext cx="139515" cy="62918"/>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271">
              <a:extLst>
                <a:ext uri="{FF2B5EF4-FFF2-40B4-BE49-F238E27FC236}">
                  <a16:creationId xmlns:a16="http://schemas.microsoft.com/office/drawing/2014/main" id="{EF9B8B54-90B6-8E4B-DBE8-33453DE0034F}"/>
                </a:ext>
              </a:extLst>
            </p:cNvPr>
            <p:cNvSpPr/>
            <p:nvPr/>
          </p:nvSpPr>
          <p:spPr bwMode="auto">
            <a:xfrm>
              <a:off x="8616413" y="4007635"/>
              <a:ext cx="62680" cy="84546"/>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4" name="Freeform: Shape 272">
              <a:extLst>
                <a:ext uri="{FF2B5EF4-FFF2-40B4-BE49-F238E27FC236}">
                  <a16:creationId xmlns:a16="http://schemas.microsoft.com/office/drawing/2014/main" id="{7F2BF9D8-3735-7083-09AC-488DFC0F47A0}"/>
                </a:ext>
              </a:extLst>
            </p:cNvPr>
            <p:cNvSpPr/>
            <p:nvPr/>
          </p:nvSpPr>
          <p:spPr bwMode="auto">
            <a:xfrm>
              <a:off x="8480943" y="4019433"/>
              <a:ext cx="171866" cy="133699"/>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1">
              <a:extLst>
                <a:ext uri="{FF2B5EF4-FFF2-40B4-BE49-F238E27FC236}">
                  <a16:creationId xmlns:a16="http://schemas.microsoft.com/office/drawing/2014/main" id="{43C380FF-9013-A63A-676D-FC6420590318}"/>
                </a:ext>
              </a:extLst>
            </p:cNvPr>
            <p:cNvSpPr/>
            <p:nvPr/>
          </p:nvSpPr>
          <p:spPr bwMode="auto">
            <a:xfrm>
              <a:off x="10917376" y="2680469"/>
              <a:ext cx="129404" cy="123869"/>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2">
              <a:extLst>
                <a:ext uri="{FF2B5EF4-FFF2-40B4-BE49-F238E27FC236}">
                  <a16:creationId xmlns:a16="http://schemas.microsoft.com/office/drawing/2014/main" id="{4336F496-821A-31EC-495A-4AA1F785913A}"/>
                </a:ext>
              </a:extLst>
            </p:cNvPr>
            <p:cNvSpPr/>
            <p:nvPr/>
          </p:nvSpPr>
          <p:spPr bwMode="auto">
            <a:xfrm>
              <a:off x="10986121" y="2865291"/>
              <a:ext cx="72790" cy="35391"/>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6">
              <a:extLst>
                <a:ext uri="{FF2B5EF4-FFF2-40B4-BE49-F238E27FC236}">
                  <a16:creationId xmlns:a16="http://schemas.microsoft.com/office/drawing/2014/main" id="{EE24DA21-69B5-5B81-168D-573A9331442A}"/>
                </a:ext>
              </a:extLst>
            </p:cNvPr>
            <p:cNvSpPr/>
            <p:nvPr/>
          </p:nvSpPr>
          <p:spPr bwMode="auto">
            <a:xfrm>
              <a:off x="11105416" y="2731590"/>
              <a:ext cx="107162" cy="64883"/>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8" name="Freeform: Shape 8">
              <a:extLst>
                <a:ext uri="{FF2B5EF4-FFF2-40B4-BE49-F238E27FC236}">
                  <a16:creationId xmlns:a16="http://schemas.microsoft.com/office/drawing/2014/main" id="{9F15389B-E3D8-9767-EEB2-2D2F85416F1E}"/>
                </a:ext>
              </a:extLst>
            </p:cNvPr>
            <p:cNvSpPr/>
            <p:nvPr/>
          </p:nvSpPr>
          <p:spPr bwMode="auto">
            <a:xfrm>
              <a:off x="11042735" y="2706031"/>
              <a:ext cx="42460" cy="60951"/>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9" name="Freeform: Shape 183">
              <a:extLst>
                <a:ext uri="{FF2B5EF4-FFF2-40B4-BE49-F238E27FC236}">
                  <a16:creationId xmlns:a16="http://schemas.microsoft.com/office/drawing/2014/main" id="{8A246135-3942-C680-E2DC-D4D616E912C9}"/>
                </a:ext>
              </a:extLst>
            </p:cNvPr>
            <p:cNvSpPr/>
            <p:nvPr/>
          </p:nvSpPr>
          <p:spPr bwMode="auto">
            <a:xfrm>
              <a:off x="9930671" y="2135843"/>
              <a:ext cx="54593" cy="37750"/>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185">
              <a:extLst>
                <a:ext uri="{FF2B5EF4-FFF2-40B4-BE49-F238E27FC236}">
                  <a16:creationId xmlns:a16="http://schemas.microsoft.com/office/drawing/2014/main" id="{788CC07E-D231-5955-D641-F7E10E2EA6DE}"/>
                </a:ext>
              </a:extLst>
            </p:cNvPr>
            <p:cNvSpPr/>
            <p:nvPr/>
          </p:nvSpPr>
          <p:spPr bwMode="auto">
            <a:xfrm>
              <a:off x="10378193" y="2805912"/>
              <a:ext cx="54593" cy="37750"/>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16">
              <a:extLst>
                <a:ext uri="{FF2B5EF4-FFF2-40B4-BE49-F238E27FC236}">
                  <a16:creationId xmlns:a16="http://schemas.microsoft.com/office/drawing/2014/main" id="{8DBD729C-DB78-F42D-5320-F8E81DF46A90}"/>
                </a:ext>
              </a:extLst>
            </p:cNvPr>
            <p:cNvSpPr/>
            <p:nvPr/>
          </p:nvSpPr>
          <p:spPr bwMode="auto">
            <a:xfrm>
              <a:off x="11796918" y="3016685"/>
              <a:ext cx="84922" cy="43256"/>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17">
              <a:extLst>
                <a:ext uri="{FF2B5EF4-FFF2-40B4-BE49-F238E27FC236}">
                  <a16:creationId xmlns:a16="http://schemas.microsoft.com/office/drawing/2014/main" id="{3543877E-4453-869B-54BB-CD30874B76D1}"/>
                </a:ext>
              </a:extLst>
            </p:cNvPr>
            <p:cNvSpPr/>
            <p:nvPr/>
          </p:nvSpPr>
          <p:spPr bwMode="auto">
            <a:xfrm>
              <a:off x="12015287" y="3461040"/>
              <a:ext cx="62680" cy="19661"/>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36">
              <a:extLst>
                <a:ext uri="{FF2B5EF4-FFF2-40B4-BE49-F238E27FC236}">
                  <a16:creationId xmlns:a16="http://schemas.microsoft.com/office/drawing/2014/main" id="{9E58B175-5ECC-EB44-250B-BCC675F14916}"/>
                </a:ext>
              </a:extLst>
            </p:cNvPr>
            <p:cNvSpPr/>
            <p:nvPr/>
          </p:nvSpPr>
          <p:spPr bwMode="auto">
            <a:xfrm>
              <a:off x="10668678" y="4153132"/>
              <a:ext cx="127382" cy="153361"/>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37">
              <a:extLst>
                <a:ext uri="{FF2B5EF4-FFF2-40B4-BE49-F238E27FC236}">
                  <a16:creationId xmlns:a16="http://schemas.microsoft.com/office/drawing/2014/main" id="{F8B3D7B9-293C-ABEE-8548-E477799064B8}"/>
                </a:ext>
              </a:extLst>
            </p:cNvPr>
            <p:cNvSpPr/>
            <p:nvPr/>
          </p:nvSpPr>
          <p:spPr bwMode="auto">
            <a:xfrm>
              <a:off x="10694963" y="4277000"/>
              <a:ext cx="60659" cy="112072"/>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38">
              <a:extLst>
                <a:ext uri="{FF2B5EF4-FFF2-40B4-BE49-F238E27FC236}">
                  <a16:creationId xmlns:a16="http://schemas.microsoft.com/office/drawing/2014/main" id="{9D4E2FBB-14A4-88EA-F11D-7488E2BF5607}"/>
                </a:ext>
              </a:extLst>
            </p:cNvPr>
            <p:cNvSpPr/>
            <p:nvPr/>
          </p:nvSpPr>
          <p:spPr bwMode="auto">
            <a:xfrm>
              <a:off x="10203632" y="4654506"/>
              <a:ext cx="129404" cy="308690"/>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6" name="Freeform: Shape 39">
              <a:extLst>
                <a:ext uri="{FF2B5EF4-FFF2-40B4-BE49-F238E27FC236}">
                  <a16:creationId xmlns:a16="http://schemas.microsoft.com/office/drawing/2014/main" id="{702CC720-2B9A-6FDA-B009-71A0299F4F64}"/>
                </a:ext>
              </a:extLst>
            </p:cNvPr>
            <p:cNvSpPr/>
            <p:nvPr/>
          </p:nvSpPr>
          <p:spPr bwMode="auto">
            <a:xfrm>
              <a:off x="10155106" y="4664336"/>
              <a:ext cx="147602" cy="182853"/>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7" name="Freeform: Shape 40">
              <a:extLst>
                <a:ext uri="{FF2B5EF4-FFF2-40B4-BE49-F238E27FC236}">
                  <a16:creationId xmlns:a16="http://schemas.microsoft.com/office/drawing/2014/main" id="{D1A493BE-AB7E-FDC4-A463-20A30E28F8DD}"/>
                </a:ext>
              </a:extLst>
            </p:cNvPr>
            <p:cNvSpPr/>
            <p:nvPr/>
          </p:nvSpPr>
          <p:spPr bwMode="auto">
            <a:xfrm>
              <a:off x="10088381" y="4605351"/>
              <a:ext cx="111207" cy="94376"/>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41">
              <a:extLst>
                <a:ext uri="{FF2B5EF4-FFF2-40B4-BE49-F238E27FC236}">
                  <a16:creationId xmlns:a16="http://schemas.microsoft.com/office/drawing/2014/main" id="{4ECF8DBE-F51C-3720-FF84-BD68E2ECDDA0}"/>
                </a:ext>
              </a:extLst>
            </p:cNvPr>
            <p:cNvSpPr/>
            <p:nvPr/>
          </p:nvSpPr>
          <p:spPr bwMode="auto">
            <a:xfrm>
              <a:off x="9983242" y="4524738"/>
              <a:ext cx="153667" cy="393235"/>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42">
              <a:extLst>
                <a:ext uri="{FF2B5EF4-FFF2-40B4-BE49-F238E27FC236}">
                  <a16:creationId xmlns:a16="http://schemas.microsoft.com/office/drawing/2014/main" id="{877B7792-70D4-6DFB-63FD-32CCC2ECFAA4}"/>
                </a:ext>
              </a:extLst>
            </p:cNvPr>
            <p:cNvSpPr/>
            <p:nvPr/>
          </p:nvSpPr>
          <p:spPr bwMode="auto">
            <a:xfrm>
              <a:off x="9722412" y="4489347"/>
              <a:ext cx="177930" cy="100275"/>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44">
              <a:extLst>
                <a:ext uri="{FF2B5EF4-FFF2-40B4-BE49-F238E27FC236}">
                  <a16:creationId xmlns:a16="http://schemas.microsoft.com/office/drawing/2014/main" id="{7C144378-835D-5C1B-55C9-1008F4B87871}"/>
                </a:ext>
              </a:extLst>
            </p:cNvPr>
            <p:cNvSpPr/>
            <p:nvPr/>
          </p:nvSpPr>
          <p:spPr bwMode="auto">
            <a:xfrm>
              <a:off x="9894277" y="4528670"/>
              <a:ext cx="192085" cy="141564"/>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1" name="Freeform: Shape 45">
              <a:extLst>
                <a:ext uri="{FF2B5EF4-FFF2-40B4-BE49-F238E27FC236}">
                  <a16:creationId xmlns:a16="http://schemas.microsoft.com/office/drawing/2014/main" id="{801AD633-D703-511A-A8F5-99FC0C539FFD}"/>
                </a:ext>
              </a:extLst>
            </p:cNvPr>
            <p:cNvSpPr/>
            <p:nvPr/>
          </p:nvSpPr>
          <p:spPr bwMode="auto">
            <a:xfrm>
              <a:off x="9908431" y="4544399"/>
              <a:ext cx="72790" cy="33424"/>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46">
              <a:extLst>
                <a:ext uri="{FF2B5EF4-FFF2-40B4-BE49-F238E27FC236}">
                  <a16:creationId xmlns:a16="http://schemas.microsoft.com/office/drawing/2014/main" id="{9FF1335B-574F-401B-CD5F-A1B77608EB37}"/>
                </a:ext>
              </a:extLst>
            </p:cNvPr>
            <p:cNvSpPr/>
            <p:nvPr/>
          </p:nvSpPr>
          <p:spPr bwMode="auto">
            <a:xfrm>
              <a:off x="10197567" y="4839326"/>
              <a:ext cx="99074" cy="90443"/>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48">
              <a:extLst>
                <a:ext uri="{FF2B5EF4-FFF2-40B4-BE49-F238E27FC236}">
                  <a16:creationId xmlns:a16="http://schemas.microsoft.com/office/drawing/2014/main" id="{74C3F510-D01D-8F95-826F-42AB9EEF6006}"/>
                </a:ext>
              </a:extLst>
            </p:cNvPr>
            <p:cNvSpPr/>
            <p:nvPr/>
          </p:nvSpPr>
          <p:spPr bwMode="auto">
            <a:xfrm>
              <a:off x="11012407" y="3852307"/>
              <a:ext cx="60659" cy="249704"/>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49">
              <a:extLst>
                <a:ext uri="{FF2B5EF4-FFF2-40B4-BE49-F238E27FC236}">
                  <a16:creationId xmlns:a16="http://schemas.microsoft.com/office/drawing/2014/main" id="{5B071358-FDFF-0FC6-12E8-3D1FEDA06069}"/>
                </a:ext>
              </a:extLst>
            </p:cNvPr>
            <p:cNvSpPr/>
            <p:nvPr/>
          </p:nvSpPr>
          <p:spPr bwMode="auto">
            <a:xfrm>
              <a:off x="10980055" y="4121673"/>
              <a:ext cx="105141" cy="112072"/>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50">
              <a:extLst>
                <a:ext uri="{FF2B5EF4-FFF2-40B4-BE49-F238E27FC236}">
                  <a16:creationId xmlns:a16="http://schemas.microsoft.com/office/drawing/2014/main" id="{746E5E9B-0CB5-EAAE-B123-933712212176}"/>
                </a:ext>
              </a:extLst>
            </p:cNvPr>
            <p:cNvSpPr/>
            <p:nvPr/>
          </p:nvSpPr>
          <p:spPr bwMode="auto">
            <a:xfrm>
              <a:off x="10830433" y="4326155"/>
              <a:ext cx="186018" cy="94376"/>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52">
              <a:extLst>
                <a:ext uri="{FF2B5EF4-FFF2-40B4-BE49-F238E27FC236}">
                  <a16:creationId xmlns:a16="http://schemas.microsoft.com/office/drawing/2014/main" id="{F5DA81A6-0E37-E79C-86D5-ED937B2B1F21}"/>
                </a:ext>
              </a:extLst>
            </p:cNvPr>
            <p:cNvSpPr/>
            <p:nvPr/>
          </p:nvSpPr>
          <p:spPr bwMode="auto">
            <a:xfrm>
              <a:off x="10986121" y="4235711"/>
              <a:ext cx="60659" cy="55053"/>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53">
              <a:extLst>
                <a:ext uri="{FF2B5EF4-FFF2-40B4-BE49-F238E27FC236}">
                  <a16:creationId xmlns:a16="http://schemas.microsoft.com/office/drawing/2014/main" id="{E02433F4-8684-7373-A3B8-46832A5DC4B3}"/>
                </a:ext>
              </a:extLst>
            </p:cNvPr>
            <p:cNvSpPr/>
            <p:nvPr/>
          </p:nvSpPr>
          <p:spPr bwMode="auto">
            <a:xfrm>
              <a:off x="10794038" y="4400870"/>
              <a:ext cx="46504" cy="90445"/>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57">
              <a:extLst>
                <a:ext uri="{FF2B5EF4-FFF2-40B4-BE49-F238E27FC236}">
                  <a16:creationId xmlns:a16="http://schemas.microsoft.com/office/drawing/2014/main" id="{2D053E14-3598-BF55-B9C2-62F3400C2003}"/>
                </a:ext>
              </a:extLst>
            </p:cNvPr>
            <p:cNvSpPr/>
            <p:nvPr/>
          </p:nvSpPr>
          <p:spPr bwMode="auto">
            <a:xfrm>
              <a:off x="10848630" y="4400870"/>
              <a:ext cx="42460" cy="43256"/>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58">
              <a:extLst>
                <a:ext uri="{FF2B5EF4-FFF2-40B4-BE49-F238E27FC236}">
                  <a16:creationId xmlns:a16="http://schemas.microsoft.com/office/drawing/2014/main" id="{4B346ED7-D55C-D8C3-50B3-9D1C47868C53}"/>
                </a:ext>
              </a:extLst>
            </p:cNvPr>
            <p:cNvSpPr/>
            <p:nvPr/>
          </p:nvSpPr>
          <p:spPr bwMode="auto">
            <a:xfrm>
              <a:off x="10755622" y="5149981"/>
              <a:ext cx="359904" cy="171058"/>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59">
              <a:extLst>
                <a:ext uri="{FF2B5EF4-FFF2-40B4-BE49-F238E27FC236}">
                  <a16:creationId xmlns:a16="http://schemas.microsoft.com/office/drawing/2014/main" id="{184140DF-03C2-1CA9-D9E7-86092C42B683}"/>
                </a:ext>
              </a:extLst>
            </p:cNvPr>
            <p:cNvSpPr/>
            <p:nvPr/>
          </p:nvSpPr>
          <p:spPr bwMode="auto">
            <a:xfrm>
              <a:off x="10205655" y="5242391"/>
              <a:ext cx="190062" cy="60951"/>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60">
              <a:extLst>
                <a:ext uri="{FF2B5EF4-FFF2-40B4-BE49-F238E27FC236}">
                  <a16:creationId xmlns:a16="http://schemas.microsoft.com/office/drawing/2014/main" id="{D828BF07-3323-8216-5F4B-7BD589D5685B}"/>
                </a:ext>
              </a:extLst>
            </p:cNvPr>
            <p:cNvSpPr/>
            <p:nvPr/>
          </p:nvSpPr>
          <p:spPr bwMode="auto">
            <a:xfrm>
              <a:off x="10298663" y="5018247"/>
              <a:ext cx="232523" cy="200549"/>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267">
              <a:extLst>
                <a:ext uri="{FF2B5EF4-FFF2-40B4-BE49-F238E27FC236}">
                  <a16:creationId xmlns:a16="http://schemas.microsoft.com/office/drawing/2014/main" id="{9755ECDA-ACA2-195E-9715-701F65789CC1}"/>
                </a:ext>
              </a:extLst>
            </p:cNvPr>
            <p:cNvSpPr/>
            <p:nvPr/>
          </p:nvSpPr>
          <p:spPr bwMode="auto">
            <a:xfrm>
              <a:off x="10033790" y="4984822"/>
              <a:ext cx="181975" cy="249704"/>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273">
              <a:extLst>
                <a:ext uri="{FF2B5EF4-FFF2-40B4-BE49-F238E27FC236}">
                  <a16:creationId xmlns:a16="http://schemas.microsoft.com/office/drawing/2014/main" id="{D6E6391B-6CB6-D06A-BA7E-A4F428D02530}"/>
                </a:ext>
              </a:extLst>
            </p:cNvPr>
            <p:cNvSpPr/>
            <p:nvPr/>
          </p:nvSpPr>
          <p:spPr bwMode="auto">
            <a:xfrm>
              <a:off x="10565559" y="4595520"/>
              <a:ext cx="52571" cy="80613"/>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274">
              <a:extLst>
                <a:ext uri="{FF2B5EF4-FFF2-40B4-BE49-F238E27FC236}">
                  <a16:creationId xmlns:a16="http://schemas.microsoft.com/office/drawing/2014/main" id="{2834A5ED-003F-B22A-2A3C-5F8D3629B22F}"/>
                </a:ext>
              </a:extLst>
            </p:cNvPr>
            <p:cNvSpPr/>
            <p:nvPr/>
          </p:nvSpPr>
          <p:spPr bwMode="auto">
            <a:xfrm>
              <a:off x="10533207" y="4784273"/>
              <a:ext cx="36396" cy="76681"/>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275">
              <a:extLst>
                <a:ext uri="{FF2B5EF4-FFF2-40B4-BE49-F238E27FC236}">
                  <a16:creationId xmlns:a16="http://schemas.microsoft.com/office/drawing/2014/main" id="{893D43EC-8394-2EE2-D842-BC54493D7893}"/>
                </a:ext>
              </a:extLst>
            </p:cNvPr>
            <p:cNvSpPr/>
            <p:nvPr/>
          </p:nvSpPr>
          <p:spPr bwMode="auto">
            <a:xfrm>
              <a:off x="10565559" y="4971059"/>
              <a:ext cx="119294" cy="82578"/>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6" name="Freeform: Shape 276">
              <a:extLst>
                <a:ext uri="{FF2B5EF4-FFF2-40B4-BE49-F238E27FC236}">
                  <a16:creationId xmlns:a16="http://schemas.microsoft.com/office/drawing/2014/main" id="{E2AA14E8-297E-682E-990A-116E37F4443B}"/>
                </a:ext>
              </a:extLst>
            </p:cNvPr>
            <p:cNvSpPr/>
            <p:nvPr/>
          </p:nvSpPr>
          <p:spPr bwMode="auto">
            <a:xfrm>
              <a:off x="10500856" y="5189303"/>
              <a:ext cx="97053" cy="68816"/>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277">
              <a:extLst>
                <a:ext uri="{FF2B5EF4-FFF2-40B4-BE49-F238E27FC236}">
                  <a16:creationId xmlns:a16="http://schemas.microsoft.com/office/drawing/2014/main" id="{F9556AEB-D050-430E-290B-0B453CA7BA34}"/>
                </a:ext>
              </a:extLst>
            </p:cNvPr>
            <p:cNvSpPr/>
            <p:nvPr/>
          </p:nvSpPr>
          <p:spPr bwMode="auto">
            <a:xfrm>
              <a:off x="10147018" y="4996620"/>
              <a:ext cx="78856" cy="123869"/>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47">
              <a:extLst>
                <a:ext uri="{FF2B5EF4-FFF2-40B4-BE49-F238E27FC236}">
                  <a16:creationId xmlns:a16="http://schemas.microsoft.com/office/drawing/2014/main" id="{F0CD6529-82EF-B18E-5B39-D363D1E80DF1}"/>
                </a:ext>
              </a:extLst>
            </p:cNvPr>
            <p:cNvSpPr/>
            <p:nvPr/>
          </p:nvSpPr>
          <p:spPr bwMode="auto">
            <a:xfrm>
              <a:off x="10096470" y="4670234"/>
              <a:ext cx="165799" cy="35194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278">
              <a:extLst>
                <a:ext uri="{FF2B5EF4-FFF2-40B4-BE49-F238E27FC236}">
                  <a16:creationId xmlns:a16="http://schemas.microsoft.com/office/drawing/2014/main" id="{2C04FE11-6C43-5D7B-3191-821830EEDD4F}"/>
                </a:ext>
              </a:extLst>
            </p:cNvPr>
            <p:cNvSpPr/>
            <p:nvPr/>
          </p:nvSpPr>
          <p:spPr bwMode="auto">
            <a:xfrm>
              <a:off x="10618129" y="5293511"/>
              <a:ext cx="66723" cy="35391"/>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279">
              <a:extLst>
                <a:ext uri="{FF2B5EF4-FFF2-40B4-BE49-F238E27FC236}">
                  <a16:creationId xmlns:a16="http://schemas.microsoft.com/office/drawing/2014/main" id="{8D2F4456-AA6A-5DF8-8C66-B012EFA071CB}"/>
                </a:ext>
              </a:extLst>
            </p:cNvPr>
            <p:cNvSpPr/>
            <p:nvPr/>
          </p:nvSpPr>
          <p:spPr bwMode="auto">
            <a:xfrm>
              <a:off x="10571626" y="4923872"/>
              <a:ext cx="28306" cy="53086"/>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1" name="Freeform: Shape 280">
              <a:extLst>
                <a:ext uri="{FF2B5EF4-FFF2-40B4-BE49-F238E27FC236}">
                  <a16:creationId xmlns:a16="http://schemas.microsoft.com/office/drawing/2014/main" id="{EB50FF3D-8F01-248F-E082-F32C2801BFCA}"/>
                </a:ext>
              </a:extLst>
            </p:cNvPr>
            <p:cNvSpPr/>
            <p:nvPr/>
          </p:nvSpPr>
          <p:spPr bwMode="auto">
            <a:xfrm>
              <a:off x="8515316" y="3887699"/>
              <a:ext cx="376080" cy="218245"/>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2" name="Freeform: Shape 281">
              <a:extLst>
                <a:ext uri="{FF2B5EF4-FFF2-40B4-BE49-F238E27FC236}">
                  <a16:creationId xmlns:a16="http://schemas.microsoft.com/office/drawing/2014/main" id="{947CBB78-06E8-3004-F60B-C3FB595CD948}"/>
                </a:ext>
              </a:extLst>
            </p:cNvPr>
            <p:cNvSpPr/>
            <p:nvPr/>
          </p:nvSpPr>
          <p:spPr bwMode="auto">
            <a:xfrm>
              <a:off x="8565864" y="4446092"/>
              <a:ext cx="218369" cy="226110"/>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3" name="Freeform: Shape 282">
              <a:extLst>
                <a:ext uri="{FF2B5EF4-FFF2-40B4-BE49-F238E27FC236}">
                  <a16:creationId xmlns:a16="http://schemas.microsoft.com/office/drawing/2014/main" id="{3FC1088D-AD38-44E3-555C-FB3CCC89655F}"/>
                </a:ext>
              </a:extLst>
            </p:cNvPr>
            <p:cNvSpPr/>
            <p:nvPr/>
          </p:nvSpPr>
          <p:spPr bwMode="auto">
            <a:xfrm>
              <a:off x="8177653" y="3803153"/>
              <a:ext cx="169842" cy="253636"/>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accent2"/>
            </a:solidFill>
            <a:ln w="6350">
              <a:solidFill>
                <a:schemeClr val="bg2">
                  <a:lumMod val="75000"/>
                </a:schemeClr>
              </a:solidFill>
              <a:round/>
              <a:headEnd/>
              <a:tailEnd/>
            </a:ln>
          </p:spPr>
          <p:txBody>
            <a:bodyPr/>
            <a:lstStyle/>
            <a:p>
              <a:endParaRPr lang="en-GB"/>
            </a:p>
          </p:txBody>
        </p:sp>
        <p:sp>
          <p:nvSpPr>
            <p:cNvPr id="194" name="Freeform: Shape 283">
              <a:extLst>
                <a:ext uri="{FF2B5EF4-FFF2-40B4-BE49-F238E27FC236}">
                  <a16:creationId xmlns:a16="http://schemas.microsoft.com/office/drawing/2014/main" id="{3C9F85B7-0E32-7256-9412-93D6F2E3CB98}"/>
                </a:ext>
              </a:extLst>
            </p:cNvPr>
            <p:cNvSpPr/>
            <p:nvPr/>
          </p:nvSpPr>
          <p:spPr bwMode="auto">
            <a:xfrm>
              <a:off x="8179675" y="4039094"/>
              <a:ext cx="70768" cy="37357"/>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286">
              <a:extLst>
                <a:ext uri="{FF2B5EF4-FFF2-40B4-BE49-F238E27FC236}">
                  <a16:creationId xmlns:a16="http://schemas.microsoft.com/office/drawing/2014/main" id="{20DA8912-7B04-94BB-1130-BDF9BA5EFF69}"/>
                </a:ext>
              </a:extLst>
            </p:cNvPr>
            <p:cNvSpPr/>
            <p:nvPr/>
          </p:nvSpPr>
          <p:spPr bwMode="auto">
            <a:xfrm>
              <a:off x="8123061" y="3848376"/>
              <a:ext cx="80877" cy="92410"/>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289">
              <a:extLst>
                <a:ext uri="{FF2B5EF4-FFF2-40B4-BE49-F238E27FC236}">
                  <a16:creationId xmlns:a16="http://schemas.microsoft.com/office/drawing/2014/main" id="{4CD9EB42-87A9-FA6C-78C3-69CB3EC51C12}"/>
                </a:ext>
              </a:extLst>
            </p:cNvPr>
            <p:cNvSpPr/>
            <p:nvPr/>
          </p:nvSpPr>
          <p:spPr bwMode="auto">
            <a:xfrm>
              <a:off x="8158242" y="3946721"/>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287">
              <a:extLst>
                <a:ext uri="{FF2B5EF4-FFF2-40B4-BE49-F238E27FC236}">
                  <a16:creationId xmlns:a16="http://schemas.microsoft.com/office/drawing/2014/main" id="{C31E13BE-0F6E-8945-3503-1929F483C2C9}"/>
                </a:ext>
              </a:extLst>
            </p:cNvPr>
            <p:cNvSpPr/>
            <p:nvPr/>
          </p:nvSpPr>
          <p:spPr bwMode="auto">
            <a:xfrm>
              <a:off x="8092731" y="3917192"/>
              <a:ext cx="90987" cy="60951"/>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8" name="Freeform: Shape 290">
              <a:extLst>
                <a:ext uri="{FF2B5EF4-FFF2-40B4-BE49-F238E27FC236}">
                  <a16:creationId xmlns:a16="http://schemas.microsoft.com/office/drawing/2014/main" id="{AB87482F-321F-A276-D895-04D07E0024BA}"/>
                </a:ext>
              </a:extLst>
            </p:cNvPr>
            <p:cNvSpPr/>
            <p:nvPr/>
          </p:nvSpPr>
          <p:spPr bwMode="auto">
            <a:xfrm>
              <a:off x="8210004" y="3700913"/>
              <a:ext cx="62680" cy="106173"/>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2"/>
            </a:solidFill>
            <a:ln w="6350">
              <a:solidFill>
                <a:schemeClr val="bg2">
                  <a:lumMod val="75000"/>
                </a:schemeClr>
              </a:solidFill>
              <a:round/>
              <a:headEnd/>
              <a:tailEnd/>
            </a:ln>
          </p:spPr>
          <p:txBody>
            <a:bodyPr/>
            <a:lstStyle/>
            <a:p>
              <a:endParaRPr lang="en-GB"/>
            </a:p>
          </p:txBody>
        </p:sp>
        <p:sp>
          <p:nvSpPr>
            <p:cNvPr id="199" name="Freeform: Shape 291">
              <a:extLst>
                <a:ext uri="{FF2B5EF4-FFF2-40B4-BE49-F238E27FC236}">
                  <a16:creationId xmlns:a16="http://schemas.microsoft.com/office/drawing/2014/main" id="{C4E1A6CF-9731-5F88-5A4D-A24C388C5F0F}"/>
                </a:ext>
              </a:extLst>
            </p:cNvPr>
            <p:cNvSpPr/>
            <p:nvPr/>
          </p:nvSpPr>
          <p:spPr bwMode="auto">
            <a:xfrm>
              <a:off x="8400065" y="3970278"/>
              <a:ext cx="117273" cy="62918"/>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0" name="Freeform: Shape 292">
              <a:extLst>
                <a:ext uri="{FF2B5EF4-FFF2-40B4-BE49-F238E27FC236}">
                  <a16:creationId xmlns:a16="http://schemas.microsoft.com/office/drawing/2014/main" id="{0509B057-B6D0-CB0B-43CA-7C9CB000C0E7}"/>
                </a:ext>
              </a:extLst>
            </p:cNvPr>
            <p:cNvSpPr/>
            <p:nvPr/>
          </p:nvSpPr>
          <p:spPr bwMode="auto">
            <a:xfrm>
              <a:off x="8242355" y="3989940"/>
              <a:ext cx="169842" cy="80613"/>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293">
              <a:extLst>
                <a:ext uri="{FF2B5EF4-FFF2-40B4-BE49-F238E27FC236}">
                  <a16:creationId xmlns:a16="http://schemas.microsoft.com/office/drawing/2014/main" id="{DC1EC312-BAA9-61C8-BFF3-2CDC9AE46943}"/>
                </a:ext>
              </a:extLst>
            </p:cNvPr>
            <p:cNvSpPr/>
            <p:nvPr/>
          </p:nvSpPr>
          <p:spPr bwMode="auto">
            <a:xfrm>
              <a:off x="8389956" y="4007635"/>
              <a:ext cx="131425" cy="84546"/>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294">
              <a:extLst>
                <a:ext uri="{FF2B5EF4-FFF2-40B4-BE49-F238E27FC236}">
                  <a16:creationId xmlns:a16="http://schemas.microsoft.com/office/drawing/2014/main" id="{4FD4868A-BE17-DBC0-8443-939427D340E8}"/>
                </a:ext>
              </a:extLst>
            </p:cNvPr>
            <p:cNvSpPr/>
            <p:nvPr/>
          </p:nvSpPr>
          <p:spPr bwMode="auto">
            <a:xfrm>
              <a:off x="8499141" y="4139369"/>
              <a:ext cx="137491" cy="80613"/>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3" name="Freeform: Shape 295">
              <a:extLst>
                <a:ext uri="{FF2B5EF4-FFF2-40B4-BE49-F238E27FC236}">
                  <a16:creationId xmlns:a16="http://schemas.microsoft.com/office/drawing/2014/main" id="{F126663E-739E-CB69-985F-C416E67421F9}"/>
                </a:ext>
              </a:extLst>
            </p:cNvPr>
            <p:cNvSpPr/>
            <p:nvPr/>
          </p:nvSpPr>
          <p:spPr bwMode="auto">
            <a:xfrm>
              <a:off x="8321211" y="4060722"/>
              <a:ext cx="68746" cy="51120"/>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4" name="Freeform: Shape 296">
              <a:extLst>
                <a:ext uri="{FF2B5EF4-FFF2-40B4-BE49-F238E27FC236}">
                  <a16:creationId xmlns:a16="http://schemas.microsoft.com/office/drawing/2014/main" id="{FA026236-B1D6-C0F3-8DB6-FD21A23EFCA1}"/>
                </a:ext>
              </a:extLst>
            </p:cNvPr>
            <p:cNvSpPr/>
            <p:nvPr/>
          </p:nvSpPr>
          <p:spPr bwMode="auto">
            <a:xfrm>
              <a:off x="8345474" y="4060722"/>
              <a:ext cx="103118" cy="116004"/>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236">
              <a:extLst>
                <a:ext uri="{FF2B5EF4-FFF2-40B4-BE49-F238E27FC236}">
                  <a16:creationId xmlns:a16="http://schemas.microsoft.com/office/drawing/2014/main" id="{D5C946E7-09C3-34E0-DABE-8154A51A828E}"/>
                </a:ext>
              </a:extLst>
            </p:cNvPr>
            <p:cNvSpPr/>
            <p:nvPr/>
          </p:nvSpPr>
          <p:spPr bwMode="auto">
            <a:xfrm>
              <a:off x="8451251" y="4151362"/>
              <a:ext cx="50952"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237">
              <a:extLst>
                <a:ext uri="{FF2B5EF4-FFF2-40B4-BE49-F238E27FC236}">
                  <a16:creationId xmlns:a16="http://schemas.microsoft.com/office/drawing/2014/main" id="{09F77FD3-02AF-4213-9E5C-ECB3DA3CC31E}"/>
                </a:ext>
              </a:extLst>
            </p:cNvPr>
            <p:cNvSpPr/>
            <p:nvPr/>
          </p:nvSpPr>
          <p:spPr bwMode="auto">
            <a:xfrm>
              <a:off x="8433000" y="4158834"/>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297">
              <a:extLst>
                <a:ext uri="{FF2B5EF4-FFF2-40B4-BE49-F238E27FC236}">
                  <a16:creationId xmlns:a16="http://schemas.microsoft.com/office/drawing/2014/main" id="{11315AFD-3D80-8CAB-2E4C-8D5D2710D7D5}"/>
                </a:ext>
              </a:extLst>
            </p:cNvPr>
            <p:cNvSpPr/>
            <p:nvPr/>
          </p:nvSpPr>
          <p:spPr bwMode="auto">
            <a:xfrm>
              <a:off x="8383889" y="4107910"/>
              <a:ext cx="66724" cy="70783"/>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298">
              <a:extLst>
                <a:ext uri="{FF2B5EF4-FFF2-40B4-BE49-F238E27FC236}">
                  <a16:creationId xmlns:a16="http://schemas.microsoft.com/office/drawing/2014/main" id="{2AF19974-3345-E5B4-BBA9-CECF8DD3E334}"/>
                </a:ext>
              </a:extLst>
            </p:cNvPr>
            <p:cNvSpPr/>
            <p:nvPr/>
          </p:nvSpPr>
          <p:spPr bwMode="auto">
            <a:xfrm>
              <a:off x="8448591" y="4070553"/>
              <a:ext cx="88965" cy="114038"/>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299">
              <a:extLst>
                <a:ext uri="{FF2B5EF4-FFF2-40B4-BE49-F238E27FC236}">
                  <a16:creationId xmlns:a16="http://schemas.microsoft.com/office/drawing/2014/main" id="{66D19F1E-EA5A-E682-4398-81DCF2C8F9C5}"/>
                </a:ext>
              </a:extLst>
            </p:cNvPr>
            <p:cNvSpPr/>
            <p:nvPr/>
          </p:nvSpPr>
          <p:spPr bwMode="auto">
            <a:xfrm>
              <a:off x="8446570" y="4196388"/>
              <a:ext cx="38417" cy="64883"/>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300">
              <a:extLst>
                <a:ext uri="{FF2B5EF4-FFF2-40B4-BE49-F238E27FC236}">
                  <a16:creationId xmlns:a16="http://schemas.microsoft.com/office/drawing/2014/main" id="{869DA209-2B14-01C4-FB34-6B12901486B9}"/>
                </a:ext>
              </a:extLst>
            </p:cNvPr>
            <p:cNvSpPr/>
            <p:nvPr/>
          </p:nvSpPr>
          <p:spPr bwMode="auto">
            <a:xfrm>
              <a:off x="8468811" y="4182625"/>
              <a:ext cx="56614" cy="51121"/>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302">
              <a:extLst>
                <a:ext uri="{FF2B5EF4-FFF2-40B4-BE49-F238E27FC236}">
                  <a16:creationId xmlns:a16="http://schemas.microsoft.com/office/drawing/2014/main" id="{B00672F4-2C3A-8C3A-7BE7-C237E7B1FB63}"/>
                </a:ext>
              </a:extLst>
            </p:cNvPr>
            <p:cNvSpPr/>
            <p:nvPr/>
          </p:nvSpPr>
          <p:spPr bwMode="auto">
            <a:xfrm>
              <a:off x="8456680" y="4212117"/>
              <a:ext cx="145579" cy="133699"/>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304">
              <a:extLst>
                <a:ext uri="{FF2B5EF4-FFF2-40B4-BE49-F238E27FC236}">
                  <a16:creationId xmlns:a16="http://schemas.microsoft.com/office/drawing/2014/main" id="{8EDC63E0-607F-2DB3-9CA7-97C6BA948FA9}"/>
                </a:ext>
              </a:extLst>
            </p:cNvPr>
            <p:cNvSpPr/>
            <p:nvPr/>
          </p:nvSpPr>
          <p:spPr bwMode="auto">
            <a:xfrm>
              <a:off x="8596302" y="4196388"/>
              <a:ext cx="396191" cy="161226"/>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307">
              <a:extLst>
                <a:ext uri="{FF2B5EF4-FFF2-40B4-BE49-F238E27FC236}">
                  <a16:creationId xmlns:a16="http://schemas.microsoft.com/office/drawing/2014/main" id="{31C26087-9B33-B34F-9BDA-7CDAB44F219D}"/>
                </a:ext>
              </a:extLst>
            </p:cNvPr>
            <p:cNvSpPr/>
            <p:nvPr/>
          </p:nvSpPr>
          <p:spPr bwMode="auto">
            <a:xfrm>
              <a:off x="8727620" y="4090213"/>
              <a:ext cx="80877" cy="49154"/>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4" name="Freeform: Shape 308">
              <a:extLst>
                <a:ext uri="{FF2B5EF4-FFF2-40B4-BE49-F238E27FC236}">
                  <a16:creationId xmlns:a16="http://schemas.microsoft.com/office/drawing/2014/main" id="{000CA52A-B665-CD5D-D129-28E1AA90E0FD}"/>
                </a:ext>
              </a:extLst>
            </p:cNvPr>
            <p:cNvSpPr/>
            <p:nvPr/>
          </p:nvSpPr>
          <p:spPr bwMode="auto">
            <a:xfrm>
              <a:off x="8535536" y="4365479"/>
              <a:ext cx="50548" cy="19661"/>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250">
              <a:extLst>
                <a:ext uri="{FF2B5EF4-FFF2-40B4-BE49-F238E27FC236}">
                  <a16:creationId xmlns:a16="http://schemas.microsoft.com/office/drawing/2014/main" id="{95923D29-3598-0A48-5FF6-F2718FF77349}"/>
                </a:ext>
              </a:extLst>
            </p:cNvPr>
            <p:cNvSpPr/>
            <p:nvPr/>
          </p:nvSpPr>
          <p:spPr bwMode="auto">
            <a:xfrm rot="18190164">
              <a:off x="8724538" y="4366514"/>
              <a:ext cx="37750" cy="38821"/>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6" name="Freeform: Shape 312">
              <a:extLst>
                <a:ext uri="{FF2B5EF4-FFF2-40B4-BE49-F238E27FC236}">
                  <a16:creationId xmlns:a16="http://schemas.microsoft.com/office/drawing/2014/main" id="{58C79F8F-2364-58D6-B558-CEE660A10707}"/>
                </a:ext>
              </a:extLst>
            </p:cNvPr>
            <p:cNvSpPr/>
            <p:nvPr/>
          </p:nvSpPr>
          <p:spPr bwMode="auto">
            <a:xfrm>
              <a:off x="8850957" y="4320257"/>
              <a:ext cx="216347" cy="194651"/>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253">
              <a:extLst>
                <a:ext uri="{FF2B5EF4-FFF2-40B4-BE49-F238E27FC236}">
                  <a16:creationId xmlns:a16="http://schemas.microsoft.com/office/drawing/2014/main" id="{32C5D635-B80F-8042-4845-E662F7695052}"/>
                </a:ext>
              </a:extLst>
            </p:cNvPr>
            <p:cNvSpPr/>
            <p:nvPr/>
          </p:nvSpPr>
          <p:spPr bwMode="auto">
            <a:xfrm rot="2301587">
              <a:off x="8783914" y="4388281"/>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254">
              <a:extLst>
                <a:ext uri="{FF2B5EF4-FFF2-40B4-BE49-F238E27FC236}">
                  <a16:creationId xmlns:a16="http://schemas.microsoft.com/office/drawing/2014/main" id="{E3C54FFF-B2CC-656E-2BCE-E63A79BCBD62}"/>
                </a:ext>
              </a:extLst>
            </p:cNvPr>
            <p:cNvSpPr/>
            <p:nvPr/>
          </p:nvSpPr>
          <p:spPr bwMode="auto">
            <a:xfrm rot="2301587">
              <a:off x="8767202" y="4427907"/>
              <a:ext cx="32754" cy="58759"/>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311">
              <a:extLst>
                <a:ext uri="{FF2B5EF4-FFF2-40B4-BE49-F238E27FC236}">
                  <a16:creationId xmlns:a16="http://schemas.microsoft.com/office/drawing/2014/main" id="{CC3F3498-AC3E-890A-6A86-0ADFCDA2827D}"/>
                </a:ext>
              </a:extLst>
            </p:cNvPr>
            <p:cNvSpPr/>
            <p:nvPr/>
          </p:nvSpPr>
          <p:spPr bwMode="auto">
            <a:xfrm>
              <a:off x="8792322" y="4314358"/>
              <a:ext cx="145579" cy="125835"/>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313">
              <a:extLst>
                <a:ext uri="{FF2B5EF4-FFF2-40B4-BE49-F238E27FC236}">
                  <a16:creationId xmlns:a16="http://schemas.microsoft.com/office/drawing/2014/main" id="{6414A333-C9EA-DC2C-B594-C5162BAF19D4}"/>
                </a:ext>
              </a:extLst>
            </p:cNvPr>
            <p:cNvSpPr/>
            <p:nvPr/>
          </p:nvSpPr>
          <p:spPr bwMode="auto">
            <a:xfrm>
              <a:off x="8774125" y="4414632"/>
              <a:ext cx="93009" cy="106173"/>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316">
              <a:extLst>
                <a:ext uri="{FF2B5EF4-FFF2-40B4-BE49-F238E27FC236}">
                  <a16:creationId xmlns:a16="http://schemas.microsoft.com/office/drawing/2014/main" id="{D2B1FC2E-1DB1-6754-0FB9-041EFE7D7039}"/>
                </a:ext>
              </a:extLst>
            </p:cNvPr>
            <p:cNvSpPr/>
            <p:nvPr/>
          </p:nvSpPr>
          <p:spPr bwMode="auto">
            <a:xfrm>
              <a:off x="8242355" y="4857021"/>
              <a:ext cx="147602" cy="224144"/>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22" name="Freeform: Shape 317">
              <a:extLst>
                <a:ext uri="{FF2B5EF4-FFF2-40B4-BE49-F238E27FC236}">
                  <a16:creationId xmlns:a16="http://schemas.microsoft.com/office/drawing/2014/main" id="{E034B65B-3B31-D132-A787-3EC52A268D23}"/>
                </a:ext>
              </a:extLst>
            </p:cNvPr>
            <p:cNvSpPr/>
            <p:nvPr/>
          </p:nvSpPr>
          <p:spPr bwMode="auto">
            <a:xfrm rot="2301587">
              <a:off x="8256277" y="5076453"/>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3" name="Freeform: Shape 1060">
              <a:extLst>
                <a:ext uri="{FF2B5EF4-FFF2-40B4-BE49-F238E27FC236}">
                  <a16:creationId xmlns:a16="http://schemas.microsoft.com/office/drawing/2014/main" id="{42963BF6-24D6-CFC9-EFE4-EAC366BF2365}"/>
                </a:ext>
              </a:extLst>
            </p:cNvPr>
            <p:cNvSpPr/>
            <p:nvPr/>
          </p:nvSpPr>
          <p:spPr bwMode="auto">
            <a:xfrm>
              <a:off x="8242355" y="5081165"/>
              <a:ext cx="125360" cy="119936"/>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24" name="Freeform: Shape 319">
              <a:extLst>
                <a:ext uri="{FF2B5EF4-FFF2-40B4-BE49-F238E27FC236}">
                  <a16:creationId xmlns:a16="http://schemas.microsoft.com/office/drawing/2014/main" id="{980A8932-6B7B-8D75-EAAC-7E0116F487C3}"/>
                </a:ext>
              </a:extLst>
            </p:cNvPr>
            <p:cNvSpPr/>
            <p:nvPr/>
          </p:nvSpPr>
          <p:spPr bwMode="auto">
            <a:xfrm rot="2301587">
              <a:off x="8674878" y="5137229"/>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320">
              <a:extLst>
                <a:ext uri="{FF2B5EF4-FFF2-40B4-BE49-F238E27FC236}">
                  <a16:creationId xmlns:a16="http://schemas.microsoft.com/office/drawing/2014/main" id="{DDF95BF9-7C9F-FFC6-9C89-CC706AC4B58D}"/>
                </a:ext>
              </a:extLst>
            </p:cNvPr>
            <p:cNvSpPr/>
            <p:nvPr/>
          </p:nvSpPr>
          <p:spPr bwMode="auto">
            <a:xfrm rot="2301587">
              <a:off x="8670835" y="5176953"/>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6" name="Freeform: Shape 1072">
              <a:extLst>
                <a:ext uri="{FF2B5EF4-FFF2-40B4-BE49-F238E27FC236}">
                  <a16:creationId xmlns:a16="http://schemas.microsoft.com/office/drawing/2014/main" id="{F61E505D-ED5E-48DE-5911-46DBF52FDADC}"/>
                </a:ext>
              </a:extLst>
            </p:cNvPr>
            <p:cNvSpPr/>
            <p:nvPr/>
          </p:nvSpPr>
          <p:spPr bwMode="auto">
            <a:xfrm>
              <a:off x="8671006" y="5032010"/>
              <a:ext cx="121316" cy="137632"/>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7" name="Freeform: Shape 63">
              <a:extLst>
                <a:ext uri="{FF2B5EF4-FFF2-40B4-BE49-F238E27FC236}">
                  <a16:creationId xmlns:a16="http://schemas.microsoft.com/office/drawing/2014/main" id="{CD19E075-4EA3-BE23-C9F4-353424F81566}"/>
                </a:ext>
              </a:extLst>
            </p:cNvPr>
            <p:cNvSpPr/>
            <p:nvPr/>
          </p:nvSpPr>
          <p:spPr bwMode="auto">
            <a:xfrm>
              <a:off x="8681115" y="5144082"/>
              <a:ext cx="208259" cy="212347"/>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8" name="Freeform: Shape 67">
              <a:extLst>
                <a:ext uri="{FF2B5EF4-FFF2-40B4-BE49-F238E27FC236}">
                  <a16:creationId xmlns:a16="http://schemas.microsoft.com/office/drawing/2014/main" id="{18198E9B-16A3-D8BF-6357-C509663EA1BD}"/>
                </a:ext>
              </a:extLst>
            </p:cNvPr>
            <p:cNvSpPr/>
            <p:nvPr/>
          </p:nvSpPr>
          <p:spPr bwMode="auto">
            <a:xfrm>
              <a:off x="8398243" y="5582099"/>
              <a:ext cx="333619" cy="290993"/>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Shape 321">
              <a:extLst>
                <a:ext uri="{FF2B5EF4-FFF2-40B4-BE49-F238E27FC236}">
                  <a16:creationId xmlns:a16="http://schemas.microsoft.com/office/drawing/2014/main" id="{7050CE73-5AEB-8126-4074-8A5721966C57}"/>
                </a:ext>
              </a:extLst>
            </p:cNvPr>
            <p:cNvSpPr/>
            <p:nvPr/>
          </p:nvSpPr>
          <p:spPr bwMode="auto">
            <a:xfrm rot="2301587">
              <a:off x="8693439" y="5672815"/>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374">
              <a:extLst>
                <a:ext uri="{FF2B5EF4-FFF2-40B4-BE49-F238E27FC236}">
                  <a16:creationId xmlns:a16="http://schemas.microsoft.com/office/drawing/2014/main" id="{7CFBD2AE-DBC7-E51B-4E15-851EE517BAE9}"/>
                </a:ext>
              </a:extLst>
            </p:cNvPr>
            <p:cNvSpPr>
              <a:spLocks/>
            </p:cNvSpPr>
            <p:nvPr/>
          </p:nvSpPr>
          <p:spPr bwMode="auto">
            <a:xfrm>
              <a:off x="8666669" y="5339120"/>
              <a:ext cx="227805" cy="348668"/>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31" name="Freeform: Shape 1062">
              <a:extLst>
                <a:ext uri="{FF2B5EF4-FFF2-40B4-BE49-F238E27FC236}">
                  <a16:creationId xmlns:a16="http://schemas.microsoft.com/office/drawing/2014/main" id="{881615BF-B51D-4A29-B5F9-3B43FF0366EE}"/>
                </a:ext>
              </a:extLst>
            </p:cNvPr>
            <p:cNvSpPr/>
            <p:nvPr/>
          </p:nvSpPr>
          <p:spPr bwMode="auto">
            <a:xfrm>
              <a:off x="8563843" y="5444906"/>
              <a:ext cx="163776" cy="153361"/>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1064">
              <a:extLst>
                <a:ext uri="{FF2B5EF4-FFF2-40B4-BE49-F238E27FC236}">
                  <a16:creationId xmlns:a16="http://schemas.microsoft.com/office/drawing/2014/main" id="{32F554E2-011F-5C09-0E67-4481AAB9657C}"/>
                </a:ext>
              </a:extLst>
            </p:cNvPr>
            <p:cNvSpPr/>
            <p:nvPr/>
          </p:nvSpPr>
          <p:spPr bwMode="auto">
            <a:xfrm>
              <a:off x="8507229" y="5289578"/>
              <a:ext cx="248697" cy="206448"/>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318">
              <a:extLst>
                <a:ext uri="{FF2B5EF4-FFF2-40B4-BE49-F238E27FC236}">
                  <a16:creationId xmlns:a16="http://schemas.microsoft.com/office/drawing/2014/main" id="{85E88B71-22BA-600F-A2E5-D419F48E922F}"/>
                </a:ext>
              </a:extLst>
            </p:cNvPr>
            <p:cNvSpPr/>
            <p:nvPr/>
          </p:nvSpPr>
          <p:spPr bwMode="auto">
            <a:xfrm>
              <a:off x="8305035" y="5018247"/>
              <a:ext cx="396300" cy="385370"/>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4" name="Freeform: Shape 68">
              <a:extLst>
                <a:ext uri="{FF2B5EF4-FFF2-40B4-BE49-F238E27FC236}">
                  <a16:creationId xmlns:a16="http://schemas.microsoft.com/office/drawing/2014/main" id="{5FCDE893-CCEC-980F-0F31-74BFF4CB4E90}"/>
                </a:ext>
              </a:extLst>
            </p:cNvPr>
            <p:cNvSpPr/>
            <p:nvPr/>
          </p:nvSpPr>
          <p:spPr bwMode="auto">
            <a:xfrm>
              <a:off x="8608324" y="5735899"/>
              <a:ext cx="56614" cy="49154"/>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5" name="Freeform: Shape 71">
              <a:extLst>
                <a:ext uri="{FF2B5EF4-FFF2-40B4-BE49-F238E27FC236}">
                  <a16:creationId xmlns:a16="http://schemas.microsoft.com/office/drawing/2014/main" id="{826C0D56-D667-9E45-35F7-E37EC6843EC7}"/>
                </a:ext>
              </a:extLst>
            </p:cNvPr>
            <p:cNvSpPr/>
            <p:nvPr/>
          </p:nvSpPr>
          <p:spPr bwMode="auto">
            <a:xfrm>
              <a:off x="8764014" y="4446092"/>
              <a:ext cx="450893" cy="367674"/>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76">
              <a:extLst>
                <a:ext uri="{FF2B5EF4-FFF2-40B4-BE49-F238E27FC236}">
                  <a16:creationId xmlns:a16="http://schemas.microsoft.com/office/drawing/2014/main" id="{4CF860FF-F9CC-2650-A6A3-DD2D6321B996}"/>
                </a:ext>
              </a:extLst>
            </p:cNvPr>
            <p:cNvSpPr/>
            <p:nvPr/>
          </p:nvSpPr>
          <p:spPr bwMode="auto">
            <a:xfrm>
              <a:off x="9014735" y="4475584"/>
              <a:ext cx="46506" cy="60951"/>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77">
              <a:extLst>
                <a:ext uri="{FF2B5EF4-FFF2-40B4-BE49-F238E27FC236}">
                  <a16:creationId xmlns:a16="http://schemas.microsoft.com/office/drawing/2014/main" id="{39523621-E609-6AFE-B67C-BB180956703C}"/>
                </a:ext>
              </a:extLst>
            </p:cNvPr>
            <p:cNvSpPr/>
            <p:nvPr/>
          </p:nvSpPr>
          <p:spPr bwMode="auto">
            <a:xfrm>
              <a:off x="8952055" y="4741017"/>
              <a:ext cx="206237" cy="13566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80">
              <a:extLst>
                <a:ext uri="{FF2B5EF4-FFF2-40B4-BE49-F238E27FC236}">
                  <a16:creationId xmlns:a16="http://schemas.microsoft.com/office/drawing/2014/main" id="{A1CDFCAA-E9A1-6A12-F78C-37241B830485}"/>
                </a:ext>
              </a:extLst>
            </p:cNvPr>
            <p:cNvSpPr/>
            <p:nvPr/>
          </p:nvSpPr>
          <p:spPr bwMode="auto">
            <a:xfrm>
              <a:off x="9136050" y="4609283"/>
              <a:ext cx="165799" cy="186785"/>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9" name="Freeform: Shape 81">
              <a:extLst>
                <a:ext uri="{FF2B5EF4-FFF2-40B4-BE49-F238E27FC236}">
                  <a16:creationId xmlns:a16="http://schemas.microsoft.com/office/drawing/2014/main" id="{B0572F5C-CC4A-DB62-41B2-1F33ABD9A5AD}"/>
                </a:ext>
              </a:extLst>
            </p:cNvPr>
            <p:cNvSpPr/>
            <p:nvPr/>
          </p:nvSpPr>
          <p:spPr bwMode="auto">
            <a:xfrm>
              <a:off x="9136050" y="4593555"/>
              <a:ext cx="90987" cy="74715"/>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322">
              <a:extLst>
                <a:ext uri="{FF2B5EF4-FFF2-40B4-BE49-F238E27FC236}">
                  <a16:creationId xmlns:a16="http://schemas.microsoft.com/office/drawing/2014/main" id="{60FB48E1-3268-93D2-3C23-E6DB566A3894}"/>
                </a:ext>
              </a:extLst>
            </p:cNvPr>
            <p:cNvSpPr/>
            <p:nvPr/>
          </p:nvSpPr>
          <p:spPr bwMode="auto">
            <a:xfrm rot="2301587">
              <a:off x="9104347" y="4585464"/>
              <a:ext cx="38821" cy="37750"/>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1" name="Freeform: Shape 93">
              <a:extLst>
                <a:ext uri="{FF2B5EF4-FFF2-40B4-BE49-F238E27FC236}">
                  <a16:creationId xmlns:a16="http://schemas.microsoft.com/office/drawing/2014/main" id="{8D7E5832-158A-71FD-BA93-B097004C7475}"/>
                </a:ext>
              </a:extLst>
            </p:cNvPr>
            <p:cNvSpPr/>
            <p:nvPr/>
          </p:nvSpPr>
          <p:spPr bwMode="auto">
            <a:xfrm>
              <a:off x="9022821" y="3779559"/>
              <a:ext cx="867411" cy="448287"/>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42" name="Freeform: Shape 97">
              <a:extLst>
                <a:ext uri="{FF2B5EF4-FFF2-40B4-BE49-F238E27FC236}">
                  <a16:creationId xmlns:a16="http://schemas.microsoft.com/office/drawing/2014/main" id="{60959CB4-7862-0580-900A-9D46E4DDC0B1}"/>
                </a:ext>
              </a:extLst>
            </p:cNvPr>
            <p:cNvSpPr/>
            <p:nvPr/>
          </p:nvSpPr>
          <p:spPr bwMode="auto">
            <a:xfrm>
              <a:off x="9506065" y="4151166"/>
              <a:ext cx="224435" cy="112072"/>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3" name="Freeform: Shape 98">
              <a:extLst>
                <a:ext uri="{FF2B5EF4-FFF2-40B4-BE49-F238E27FC236}">
                  <a16:creationId xmlns:a16="http://schemas.microsoft.com/office/drawing/2014/main" id="{E3F7BBD9-7E35-E62E-CD1D-0F5F47013CAB}"/>
                </a:ext>
              </a:extLst>
            </p:cNvPr>
            <p:cNvSpPr/>
            <p:nvPr/>
          </p:nvSpPr>
          <p:spPr bwMode="auto">
            <a:xfrm>
              <a:off x="9463604" y="4219982"/>
              <a:ext cx="131425" cy="90445"/>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4" name="Freeform: Shape 100">
              <a:extLst>
                <a:ext uri="{FF2B5EF4-FFF2-40B4-BE49-F238E27FC236}">
                  <a16:creationId xmlns:a16="http://schemas.microsoft.com/office/drawing/2014/main" id="{0A030D0F-9A2B-B932-E4D4-C4E64E0C77F6}"/>
                </a:ext>
              </a:extLst>
            </p:cNvPr>
            <p:cNvSpPr/>
            <p:nvPr/>
          </p:nvSpPr>
          <p:spPr bwMode="auto">
            <a:xfrm>
              <a:off x="9216928" y="4086281"/>
              <a:ext cx="355861" cy="220211"/>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5" name="Freeform: Shape 101">
              <a:extLst>
                <a:ext uri="{FF2B5EF4-FFF2-40B4-BE49-F238E27FC236}">
                  <a16:creationId xmlns:a16="http://schemas.microsoft.com/office/drawing/2014/main" id="{5DFE73A3-4001-F1FF-1495-416A5C495627}"/>
                </a:ext>
              </a:extLst>
            </p:cNvPr>
            <p:cNvSpPr/>
            <p:nvPr/>
          </p:nvSpPr>
          <p:spPr bwMode="auto">
            <a:xfrm>
              <a:off x="9156270" y="4176726"/>
              <a:ext cx="291158" cy="182853"/>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6" name="Freeform: Shape 103">
              <a:extLst>
                <a:ext uri="{FF2B5EF4-FFF2-40B4-BE49-F238E27FC236}">
                  <a16:creationId xmlns:a16="http://schemas.microsoft.com/office/drawing/2014/main" id="{B7225D1E-8A95-BA4A-9D4A-7C22BA07BBE7}"/>
                </a:ext>
              </a:extLst>
            </p:cNvPr>
            <p:cNvSpPr/>
            <p:nvPr/>
          </p:nvSpPr>
          <p:spPr bwMode="auto">
            <a:xfrm>
              <a:off x="8885330" y="4149199"/>
              <a:ext cx="48526" cy="33424"/>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47" name="Freeform: Shape 105">
              <a:extLst>
                <a:ext uri="{FF2B5EF4-FFF2-40B4-BE49-F238E27FC236}">
                  <a16:creationId xmlns:a16="http://schemas.microsoft.com/office/drawing/2014/main" id="{7B4674AA-CB72-28C4-62C9-4C5912111CD6}"/>
                </a:ext>
              </a:extLst>
            </p:cNvPr>
            <p:cNvSpPr/>
            <p:nvPr/>
          </p:nvSpPr>
          <p:spPr bwMode="auto">
            <a:xfrm>
              <a:off x="8917681" y="4155098"/>
              <a:ext cx="117272" cy="70783"/>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8" name="Freeform: Shape 104">
              <a:extLst>
                <a:ext uri="{FF2B5EF4-FFF2-40B4-BE49-F238E27FC236}">
                  <a16:creationId xmlns:a16="http://schemas.microsoft.com/office/drawing/2014/main" id="{0E559823-455B-4FC3-049E-77A7A1A6657C}"/>
                </a:ext>
              </a:extLst>
            </p:cNvPr>
            <p:cNvSpPr/>
            <p:nvPr/>
          </p:nvSpPr>
          <p:spPr bwMode="auto">
            <a:xfrm>
              <a:off x="9002603" y="4192456"/>
              <a:ext cx="101097" cy="96342"/>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9" name="Freeform 281">
              <a:extLst>
                <a:ext uri="{FF2B5EF4-FFF2-40B4-BE49-F238E27FC236}">
                  <a16:creationId xmlns:a16="http://schemas.microsoft.com/office/drawing/2014/main" id="{0540430C-5E87-9FD9-2B89-843BD6403FC1}"/>
                </a:ext>
              </a:extLst>
            </p:cNvPr>
            <p:cNvSpPr>
              <a:spLocks/>
            </p:cNvSpPr>
            <p:nvPr/>
          </p:nvSpPr>
          <p:spPr bwMode="auto">
            <a:xfrm>
              <a:off x="8967556" y="4164616"/>
              <a:ext cx="38821" cy="37750"/>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50" name="Freeform 281">
              <a:extLst>
                <a:ext uri="{FF2B5EF4-FFF2-40B4-BE49-F238E27FC236}">
                  <a16:creationId xmlns:a16="http://schemas.microsoft.com/office/drawing/2014/main" id="{3B774A10-8DD3-3A2F-436F-CEDEDB05D6D4}"/>
                </a:ext>
              </a:extLst>
            </p:cNvPr>
            <p:cNvSpPr>
              <a:spLocks/>
            </p:cNvSpPr>
            <p:nvPr/>
          </p:nvSpPr>
          <p:spPr bwMode="auto">
            <a:xfrm>
              <a:off x="8973546" y="4246919"/>
              <a:ext cx="38821" cy="37750"/>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51" name="Freeform 294">
              <a:extLst>
                <a:ext uri="{FF2B5EF4-FFF2-40B4-BE49-F238E27FC236}">
                  <a16:creationId xmlns:a16="http://schemas.microsoft.com/office/drawing/2014/main" id="{00320C6B-123C-30EA-7F89-674D2C51E6BD}"/>
                </a:ext>
              </a:extLst>
            </p:cNvPr>
            <p:cNvSpPr>
              <a:spLocks/>
            </p:cNvSpPr>
            <p:nvPr/>
          </p:nvSpPr>
          <p:spPr bwMode="auto">
            <a:xfrm>
              <a:off x="8983498" y="4256684"/>
              <a:ext cx="398996" cy="352599"/>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2"/>
            </a:solidFill>
            <a:ln w="6350">
              <a:solidFill>
                <a:schemeClr val="bg2">
                  <a:lumMod val="75000"/>
                </a:schemeClr>
              </a:solidFill>
              <a:round/>
              <a:headEnd/>
              <a:tailEnd/>
            </a:ln>
          </p:spPr>
          <p:txBody>
            <a:bodyPr/>
            <a:lstStyle/>
            <a:p>
              <a:endParaRPr lang="en-GB"/>
            </a:p>
          </p:txBody>
        </p:sp>
        <p:sp>
          <p:nvSpPr>
            <p:cNvPr id="252" name="Freeform: Shape 106">
              <a:extLst>
                <a:ext uri="{FF2B5EF4-FFF2-40B4-BE49-F238E27FC236}">
                  <a16:creationId xmlns:a16="http://schemas.microsoft.com/office/drawing/2014/main" id="{AD5F0CC4-59F1-AD37-A1F9-FF321272778E}"/>
                </a:ext>
              </a:extLst>
            </p:cNvPr>
            <p:cNvSpPr/>
            <p:nvPr/>
          </p:nvSpPr>
          <p:spPr bwMode="auto">
            <a:xfrm>
              <a:off x="8952055" y="4214083"/>
              <a:ext cx="78855" cy="60951"/>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grpSp>
        <p:nvGrpSpPr>
          <p:cNvPr id="256" name="object 60">
            <a:extLst>
              <a:ext uri="{FF2B5EF4-FFF2-40B4-BE49-F238E27FC236}">
                <a16:creationId xmlns:a16="http://schemas.microsoft.com/office/drawing/2014/main" id="{72FAB40E-1DFA-71AF-919A-E16F7736A1A7}"/>
              </a:ext>
            </a:extLst>
          </p:cNvPr>
          <p:cNvGrpSpPr/>
          <p:nvPr/>
        </p:nvGrpSpPr>
        <p:grpSpPr>
          <a:xfrm>
            <a:off x="2290856" y="1480600"/>
            <a:ext cx="548746" cy="840317"/>
            <a:chOff x="1918109" y="3725240"/>
            <a:chExt cx="658495" cy="1008380"/>
          </a:xfrm>
        </p:grpSpPr>
        <p:sp>
          <p:nvSpPr>
            <p:cNvPr id="257" name="object 61">
              <a:extLst>
                <a:ext uri="{FF2B5EF4-FFF2-40B4-BE49-F238E27FC236}">
                  <a16:creationId xmlns:a16="http://schemas.microsoft.com/office/drawing/2014/main" id="{95880782-856B-611D-2736-40B209080D52}"/>
                </a:ext>
              </a:extLst>
            </p:cNvPr>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dirty="0">
                <a:latin typeface="Corbel" panose="020B0503020204020204" pitchFamily="34" charset="0"/>
              </a:endParaRPr>
            </a:p>
          </p:txBody>
        </p:sp>
        <p:pic>
          <p:nvPicPr>
            <p:cNvPr id="258" name="object 62">
              <a:extLst>
                <a:ext uri="{FF2B5EF4-FFF2-40B4-BE49-F238E27FC236}">
                  <a16:creationId xmlns:a16="http://schemas.microsoft.com/office/drawing/2014/main" id="{708A2A4A-8159-1803-2B3C-87688072A19B}"/>
                </a:ext>
              </a:extLst>
            </p:cNvPr>
            <p:cNvPicPr/>
            <p:nvPr/>
          </p:nvPicPr>
          <p:blipFill>
            <a:blip r:embed="rId7" cstate="print"/>
            <a:stretch>
              <a:fillRect/>
            </a:stretch>
          </p:blipFill>
          <p:spPr>
            <a:xfrm>
              <a:off x="2226165" y="3725240"/>
              <a:ext cx="88796" cy="105527"/>
            </a:xfrm>
            <a:prstGeom prst="rect">
              <a:avLst/>
            </a:prstGeom>
          </p:spPr>
        </p:pic>
      </p:grpSp>
      <p:sp>
        <p:nvSpPr>
          <p:cNvPr id="2" name="Footer Placeholder 2">
            <a:extLst>
              <a:ext uri="{FF2B5EF4-FFF2-40B4-BE49-F238E27FC236}">
                <a16:creationId xmlns:a16="http://schemas.microsoft.com/office/drawing/2014/main" id="{2961B547-164E-DF13-6AAC-7A8CF5234D5D}"/>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a:solidFill>
                  <a:srgbClr val="000000">
                    <a:tint val="75000"/>
                  </a:srgbClr>
                </a:solidFill>
                <a:latin typeface="Corbel" panose="020B0503020204020204" pitchFamily="34" charset="0"/>
              </a:rPr>
              <a:t>Original slide developed by the World Health Organization and PATH. Last updated: January 2024.</a:t>
            </a:r>
            <a:endParaRPr lang="en-US" sz="8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295746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E101BA60-D072-1571-40CB-28B8461CF74E}"/>
              </a:ext>
            </a:extLst>
          </p:cNvPr>
          <p:cNvGraphicFramePr>
            <a:graphicFrameLocks/>
          </p:cNvGraphicFramePr>
          <p:nvPr>
            <p:extLst>
              <p:ext uri="{D42A27DB-BD31-4B8C-83A1-F6EECF244321}">
                <p14:modId xmlns:p14="http://schemas.microsoft.com/office/powerpoint/2010/main" val="2471429363"/>
              </p:ext>
            </p:extLst>
          </p:nvPr>
        </p:nvGraphicFramePr>
        <p:xfrm>
          <a:off x="1387621" y="1756151"/>
          <a:ext cx="9884584" cy="3977640"/>
        </p:xfrm>
        <a:graphic>
          <a:graphicData uri="http://schemas.openxmlformats.org/drawingml/2006/table">
            <a:tbl>
              <a:tblPr firstRow="1" bandRow="1">
                <a:tableStyleId>{72833802-FEF1-4C79-8D5D-14CF1EAF98D9}</a:tableStyleId>
              </a:tblPr>
              <a:tblGrid>
                <a:gridCol w="7727485">
                  <a:extLst>
                    <a:ext uri="{9D8B030D-6E8A-4147-A177-3AD203B41FA5}">
                      <a16:colId xmlns:a16="http://schemas.microsoft.com/office/drawing/2014/main" val="1919952827"/>
                    </a:ext>
                  </a:extLst>
                </a:gridCol>
                <a:gridCol w="2157099">
                  <a:extLst>
                    <a:ext uri="{9D8B030D-6E8A-4147-A177-3AD203B41FA5}">
                      <a16:colId xmlns:a16="http://schemas.microsoft.com/office/drawing/2014/main" val="2945960647"/>
                    </a:ext>
                  </a:extLst>
                </a:gridCol>
              </a:tblGrid>
              <a:tr h="1325880">
                <a:tc>
                  <a:txBody>
                    <a:bodyPr/>
                    <a:lstStyle/>
                    <a:p>
                      <a:pPr marL="0" marR="0" lvl="0" indent="0" algn="ctr" rtl="0" eaLnBrk="1" fontAlgn="auto" latinLnBrk="0" hangingPunct="1">
                        <a:lnSpc>
                          <a:spcPct val="100000"/>
                        </a:lnSpc>
                        <a:spcBef>
                          <a:spcPts val="0"/>
                        </a:spcBef>
                        <a:spcAft>
                          <a:spcPts val="0"/>
                        </a:spcAft>
                        <a:buClrTx/>
                        <a:buSzTx/>
                        <a:buFontTx/>
                        <a:buNone/>
                      </a:pPr>
                      <a:r>
                        <a:rPr lang="en-US" sz="1100" b="0" i="0" dirty="0">
                          <a:solidFill>
                            <a:schemeClr val="tx1"/>
                          </a:solidFill>
                          <a:latin typeface="Corbel"/>
                        </a:rPr>
                        <a:t>(</a:t>
                      </a:r>
                      <a:r>
                        <a:rPr lang="pl-PL" sz="1100" b="0" i="0" dirty="0">
                          <a:solidFill>
                            <a:schemeClr val="tx1"/>
                          </a:solidFill>
                          <a:latin typeface="Corbel"/>
                        </a:rPr>
                        <a:t>95%</a:t>
                      </a:r>
                      <a:r>
                        <a:rPr lang="en-US" sz="1100" b="0" i="0" dirty="0">
                          <a:solidFill>
                            <a:schemeClr val="tx1"/>
                          </a:solidFill>
                          <a:latin typeface="Corbel"/>
                        </a:rPr>
                        <a:t> CI</a:t>
                      </a:r>
                      <a:r>
                        <a:rPr lang="pl-PL" sz="1100" b="0" i="0" dirty="0">
                          <a:solidFill>
                            <a:schemeClr val="tx1"/>
                          </a:solidFill>
                          <a:latin typeface="Corbel"/>
                        </a:rPr>
                        <a:t>, </a:t>
                      </a:r>
                      <a:r>
                        <a:rPr lang="en-US" sz="1100" b="0" i="0" dirty="0">
                          <a:solidFill>
                            <a:schemeClr val="tx1"/>
                          </a:solidFill>
                          <a:latin typeface="Corbel"/>
                        </a:rPr>
                        <a:t>48.8 to 91.0)</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400" b="0" i="0" dirty="0">
                          <a:solidFill>
                            <a:schemeClr val="tx1"/>
                          </a:solidFill>
                          <a:latin typeface="Corbel" panose="020B0503020204020204" pitchFamily="34" charset="0"/>
                        </a:rPr>
                        <a:t>Very severe medically attended RSV-associated lower respiratory tract infection (LRTI) through 150 days after injection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325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n-lt"/>
                        </a:rPr>
                        <a:t>(</a:t>
                      </a:r>
                      <a:r>
                        <a:rPr lang="pl-PL" sz="1100" b="0" i="0" dirty="0">
                          <a:solidFill>
                            <a:schemeClr val="tx1"/>
                          </a:solidFill>
                          <a:latin typeface="+mn-lt"/>
                        </a:rPr>
                        <a:t>95%</a:t>
                      </a:r>
                      <a:r>
                        <a:rPr lang="en-US" sz="1100" b="0" i="0" dirty="0">
                          <a:solidFill>
                            <a:schemeClr val="tx1"/>
                          </a:solidFill>
                          <a:latin typeface="+mn-lt"/>
                        </a:rPr>
                        <a:t> CI</a:t>
                      </a:r>
                      <a:r>
                        <a:rPr lang="pl-PL" sz="1100" b="0" i="0" dirty="0">
                          <a:solidFill>
                            <a:schemeClr val="tx1"/>
                          </a:solidFill>
                          <a:latin typeface="+mn-lt"/>
                        </a:rPr>
                        <a:t>, </a:t>
                      </a:r>
                      <a:r>
                        <a:rPr lang="en-US" sz="1100" b="0" i="0" dirty="0">
                          <a:solidFill>
                            <a:schemeClr val="tx1"/>
                          </a:solidFill>
                          <a:latin typeface="+mn-lt"/>
                        </a:rPr>
                        <a:t>62.3 to 85.2)</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Medically attended </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RSV-associated LRTI through 150 days after injection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395046979"/>
                  </a:ext>
                </a:extLst>
              </a:tr>
              <a:tr h="1325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Corbel" panose="020B0503020204020204" pitchFamily="34" charset="0"/>
                        </a:rPr>
                        <a:t>(</a:t>
                      </a:r>
                      <a:r>
                        <a:rPr lang="pl-PL" sz="1100" b="0" i="0" dirty="0">
                          <a:latin typeface="Corbel" panose="020B0503020204020204" pitchFamily="34" charset="0"/>
                        </a:rPr>
                        <a:t>95%</a:t>
                      </a:r>
                      <a:r>
                        <a:rPr lang="en-US" sz="1100" b="0" i="0" dirty="0">
                          <a:latin typeface="Corbel" panose="020B0503020204020204" pitchFamily="34" charset="0"/>
                        </a:rPr>
                        <a:t> </a:t>
                      </a:r>
                      <a:r>
                        <a:rPr lang="en-US" sz="1100" b="0" i="0" baseline="0" dirty="0">
                          <a:latin typeface="Corbel" panose="020B0503020204020204" pitchFamily="34" charset="0"/>
                        </a:rPr>
                        <a:t>CI</a:t>
                      </a:r>
                      <a:r>
                        <a:rPr lang="pl-PL" sz="1100" b="0" i="0" dirty="0">
                          <a:latin typeface="Corbel" panose="020B0503020204020204" pitchFamily="34" charset="0"/>
                        </a:rPr>
                        <a:t>, </a:t>
                      </a:r>
                      <a:r>
                        <a:rPr lang="en-US" sz="1100" b="0" i="0" dirty="0">
                          <a:latin typeface="Corbel" panose="020B0503020204020204" pitchFamily="34" charset="0"/>
                        </a:rPr>
                        <a:t>49.4 to 89.4)</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chemeClr val="accent5">
                        <a:lumMod val="20000"/>
                        <a:lumOff val="80000"/>
                      </a:schemeClr>
                    </a:solidFill>
                  </a:tcPr>
                </a:tc>
                <a:tc>
                  <a:txBody>
                    <a:bodyPr/>
                    <a:lstStyle/>
                    <a:p>
                      <a:pPr algn="ctr"/>
                      <a:r>
                        <a:rPr lang="en-US" sz="1400" b="0" i="0" dirty="0">
                          <a:solidFill>
                            <a:schemeClr val="tx1"/>
                          </a:solidFill>
                          <a:latin typeface="Corbel" panose="020B0503020204020204" pitchFamily="34" charset="0"/>
                        </a:rPr>
                        <a:t>Hospitalization for RSV-associated LRTI through 150 days after injection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41" name="Rectangle 40">
            <a:extLst>
              <a:ext uri="{FF2B5EF4-FFF2-40B4-BE49-F238E27FC236}">
                <a16:creationId xmlns:a16="http://schemas.microsoft.com/office/drawing/2014/main" id="{09E19084-490F-1535-AC73-363D1247F33F}"/>
              </a:ext>
            </a:extLst>
          </p:cNvPr>
          <p:cNvSpPr/>
          <p:nvPr/>
        </p:nvSpPr>
        <p:spPr>
          <a:xfrm>
            <a:off x="1579398" y="1948998"/>
            <a:ext cx="7271682" cy="856775"/>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7EFFD1E-5669-3EC7-80B2-A1CCA92E419E}"/>
              </a:ext>
            </a:extLst>
          </p:cNvPr>
          <p:cNvSpPr/>
          <p:nvPr/>
        </p:nvSpPr>
        <p:spPr>
          <a:xfrm>
            <a:off x="1579398" y="4601547"/>
            <a:ext cx="7271682" cy="856775"/>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551810-9A80-9B86-0681-3ACA676F6C01}"/>
              </a:ext>
            </a:extLst>
          </p:cNvPr>
          <p:cNvSpPr/>
          <p:nvPr/>
        </p:nvSpPr>
        <p:spPr>
          <a:xfrm>
            <a:off x="1579397" y="1948998"/>
            <a:ext cx="5720390" cy="856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172C552A-BE06-057B-8D7F-076F998BF7F5}"/>
              </a:ext>
            </a:extLst>
          </p:cNvPr>
          <p:cNvSpPr/>
          <p:nvPr/>
        </p:nvSpPr>
        <p:spPr>
          <a:xfrm>
            <a:off x="1579398" y="4601547"/>
            <a:ext cx="5587075" cy="856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a:xfrm>
            <a:off x="1224280" y="365126"/>
            <a:ext cx="10515600" cy="646332"/>
          </a:xfrm>
        </p:spPr>
        <p:txBody>
          <a:bodyPr>
            <a:noAutofit/>
          </a:bodyPr>
          <a:lstStyle/>
          <a:p>
            <a:r>
              <a:rPr lang="en-US" sz="2800" dirty="0"/>
              <a:t>Long-acting pre-F </a:t>
            </a:r>
            <a:r>
              <a:rPr lang="en-US" sz="2800" dirty="0" err="1"/>
              <a:t>mAb</a:t>
            </a:r>
            <a:r>
              <a:rPr lang="en-US" sz="2800" dirty="0"/>
              <a:t> (</a:t>
            </a:r>
            <a:r>
              <a:rPr lang="en-US" sz="2800" dirty="0" err="1"/>
              <a:t>nirsevimab</a:t>
            </a:r>
            <a:r>
              <a:rPr lang="en-US" sz="2800" dirty="0"/>
              <a:t>) Phase 3 efficacy results</a:t>
            </a:r>
            <a:br>
              <a:rPr lang="en-US" sz="2800" dirty="0"/>
            </a:br>
            <a:endParaRPr lang="en-US" sz="2800" dirty="0"/>
          </a:p>
        </p:txBody>
      </p:sp>
      <p:sp>
        <p:nvSpPr>
          <p:cNvPr id="6" name="Text Placeholder 19">
            <a:extLst>
              <a:ext uri="{FF2B5EF4-FFF2-40B4-BE49-F238E27FC236}">
                <a16:creationId xmlns:a16="http://schemas.microsoft.com/office/drawing/2014/main" id="{FE1D3A74-11AD-5E13-EF81-4E2C896A6F6A}"/>
              </a:ext>
            </a:extLst>
          </p:cNvPr>
          <p:cNvSpPr txBox="1">
            <a:spLocks/>
          </p:cNvSpPr>
          <p:nvPr/>
        </p:nvSpPr>
        <p:spPr>
          <a:xfrm>
            <a:off x="1224280" y="6547739"/>
            <a:ext cx="11295782" cy="34747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Reference:  </a:t>
            </a:r>
            <a:r>
              <a:rPr lang="en-US" sz="1000" dirty="0">
                <a:hlinkClick r:id="rId3"/>
              </a:rPr>
              <a:t>Muller WJ, et al. </a:t>
            </a:r>
            <a:r>
              <a:rPr lang="en-US" sz="1000" i="1" dirty="0">
                <a:hlinkClick r:id="rId3"/>
              </a:rPr>
              <a:t>NEJM. 2023.</a:t>
            </a:r>
            <a:endParaRPr lang="en-US" sz="1000" dirty="0"/>
          </a:p>
        </p:txBody>
      </p:sp>
      <p:sp>
        <p:nvSpPr>
          <p:cNvPr id="26" name="TextBox 25">
            <a:extLst>
              <a:ext uri="{FF2B5EF4-FFF2-40B4-BE49-F238E27FC236}">
                <a16:creationId xmlns:a16="http://schemas.microsoft.com/office/drawing/2014/main" id="{60F5B6C7-7D93-F5AA-B111-BFB39B40C5D2}"/>
              </a:ext>
            </a:extLst>
          </p:cNvPr>
          <p:cNvSpPr txBox="1"/>
          <p:nvPr/>
        </p:nvSpPr>
        <p:spPr>
          <a:xfrm>
            <a:off x="1579397" y="955258"/>
            <a:ext cx="7271683" cy="646332"/>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accent5"/>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accent5"/>
                </a:solidFill>
                <a:effectLst/>
                <a:uLnTx/>
                <a:uFillTx/>
                <a:latin typeface="Corbel" panose="020B0503020204020204" pitchFamily="34" charset="0"/>
              </a:rPr>
              <a:t>(CONFIDENCE INTERVAL)</a:t>
            </a:r>
            <a:endParaRPr kumimoji="0" lang="en-US" sz="1000" i="0" u="none" strike="noStrike" kern="1200" cap="none" spc="0" normalizeH="0" baseline="0" noProof="0" dirty="0">
              <a:ln>
                <a:noFill/>
              </a:ln>
              <a:solidFill>
                <a:schemeClr val="accent5"/>
              </a:solidFill>
              <a:effectLst/>
              <a:uLnTx/>
              <a:uFillTx/>
              <a:latin typeface="Corbel" panose="020B0503020204020204" pitchFamily="34" charset="0"/>
            </a:endParaRPr>
          </a:p>
        </p:txBody>
      </p:sp>
      <p:sp>
        <p:nvSpPr>
          <p:cNvPr id="27" name="TextBox 26">
            <a:extLst>
              <a:ext uri="{FF2B5EF4-FFF2-40B4-BE49-F238E27FC236}">
                <a16:creationId xmlns:a16="http://schemas.microsoft.com/office/drawing/2014/main" id="{C7B54E68-B650-E171-F70D-6CDFA965FC35}"/>
              </a:ext>
            </a:extLst>
          </p:cNvPr>
          <p:cNvSpPr txBox="1"/>
          <p:nvPr/>
        </p:nvSpPr>
        <p:spPr>
          <a:xfrm>
            <a:off x="9283217" y="955258"/>
            <a:ext cx="1803063" cy="646332"/>
          </a:xfrm>
          <a:prstGeom prst="rect">
            <a:avLst/>
          </a:prstGeom>
          <a:noFill/>
          <a:ln>
            <a:solidFill>
              <a:schemeClr val="accent1"/>
            </a:solidFill>
          </a:ln>
        </p:spPr>
        <p:txBody>
          <a:bodyPr wrap="square" rtlCol="0" anchor="ctr" anchorCtr="0">
            <a:noAutofit/>
          </a:bodyPr>
          <a:lstStyle/>
          <a:p>
            <a:pPr algn="ctr">
              <a:defRPr/>
            </a:pPr>
            <a:r>
              <a:rPr kumimoji="0" lang="en-US" sz="160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OUTCOME MEASURED</a:t>
            </a:r>
          </a:p>
        </p:txBody>
      </p:sp>
      <p:sp>
        <p:nvSpPr>
          <p:cNvPr id="28" name="TextBox 27">
            <a:extLst>
              <a:ext uri="{FF2B5EF4-FFF2-40B4-BE49-F238E27FC236}">
                <a16:creationId xmlns:a16="http://schemas.microsoft.com/office/drawing/2014/main" id="{924F962A-3E09-B0B4-AF04-19BAD28124F7}"/>
              </a:ext>
            </a:extLst>
          </p:cNvPr>
          <p:cNvSpPr txBox="1"/>
          <p:nvPr/>
        </p:nvSpPr>
        <p:spPr>
          <a:xfrm>
            <a:off x="1387621" y="5901581"/>
            <a:ext cx="9884584" cy="646331"/>
          </a:xfrm>
          <a:prstGeom prst="rect">
            <a:avLst/>
          </a:prstGeom>
          <a:solidFill>
            <a:schemeClr val="tx1"/>
          </a:solidFill>
        </p:spPr>
        <p:txBody>
          <a:bodyPr wrap="square" lIns="91440" tIns="45720" rIns="91440" bIns="45720" rtlCol="0" anchor="t">
            <a:spAutoFit/>
          </a:bodyPr>
          <a:lstStyle/>
          <a:p>
            <a:pPr algn="ctr"/>
            <a:r>
              <a:rPr lang="en-US" b="1" dirty="0">
                <a:solidFill>
                  <a:schemeClr val="bg1"/>
                </a:solidFill>
              </a:rPr>
              <a:t>Efficacy remains high through 5 months after administration—</a:t>
            </a:r>
          </a:p>
          <a:p>
            <a:pPr algn="ctr"/>
            <a:r>
              <a:rPr lang="en-US" b="1" dirty="0">
                <a:solidFill>
                  <a:schemeClr val="accent5"/>
                </a:solidFill>
              </a:rPr>
              <a:t>when infants are at greatest risk.</a:t>
            </a:r>
          </a:p>
        </p:txBody>
      </p:sp>
      <p:sp>
        <p:nvSpPr>
          <p:cNvPr id="37" name="TextBox 36">
            <a:extLst>
              <a:ext uri="{FF2B5EF4-FFF2-40B4-BE49-F238E27FC236}">
                <a16:creationId xmlns:a16="http://schemas.microsoft.com/office/drawing/2014/main" id="{7B74B0FE-2195-F881-DF64-82F8DD1BFF35}"/>
              </a:ext>
            </a:extLst>
          </p:cNvPr>
          <p:cNvSpPr txBox="1"/>
          <p:nvPr/>
        </p:nvSpPr>
        <p:spPr>
          <a:xfrm>
            <a:off x="3955454" y="2171272"/>
            <a:ext cx="968277"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78.6%</a:t>
            </a:r>
          </a:p>
        </p:txBody>
      </p:sp>
      <p:sp>
        <p:nvSpPr>
          <p:cNvPr id="40" name="TextBox 39">
            <a:extLst>
              <a:ext uri="{FF2B5EF4-FFF2-40B4-BE49-F238E27FC236}">
                <a16:creationId xmlns:a16="http://schemas.microsoft.com/office/drawing/2014/main" id="{35FE5DA4-D549-FACB-628B-7F9B68A7D518}"/>
              </a:ext>
            </a:extLst>
          </p:cNvPr>
          <p:cNvSpPr txBox="1"/>
          <p:nvPr/>
        </p:nvSpPr>
        <p:spPr>
          <a:xfrm>
            <a:off x="3819255" y="4845268"/>
            <a:ext cx="1107360"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76.8%</a:t>
            </a:r>
          </a:p>
        </p:txBody>
      </p:sp>
      <p:sp>
        <p:nvSpPr>
          <p:cNvPr id="3" name="Rectangle 2">
            <a:extLst>
              <a:ext uri="{FF2B5EF4-FFF2-40B4-BE49-F238E27FC236}">
                <a16:creationId xmlns:a16="http://schemas.microsoft.com/office/drawing/2014/main" id="{3A601293-4EB0-3EF3-CD7D-6492DAA3D333}"/>
              </a:ext>
            </a:extLst>
          </p:cNvPr>
          <p:cNvSpPr/>
          <p:nvPr/>
        </p:nvSpPr>
        <p:spPr>
          <a:xfrm>
            <a:off x="1579398" y="3284727"/>
            <a:ext cx="7271682" cy="856775"/>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813885-990B-8713-9DAC-2D9525F99530}"/>
              </a:ext>
            </a:extLst>
          </p:cNvPr>
          <p:cNvSpPr/>
          <p:nvPr/>
        </p:nvSpPr>
        <p:spPr>
          <a:xfrm>
            <a:off x="1579398" y="3284727"/>
            <a:ext cx="5587075" cy="8567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530A4B-AB09-6D17-CACA-89E6D797EE2D}"/>
              </a:ext>
            </a:extLst>
          </p:cNvPr>
          <p:cNvSpPr txBox="1"/>
          <p:nvPr/>
        </p:nvSpPr>
        <p:spPr>
          <a:xfrm>
            <a:off x="3819255" y="3557476"/>
            <a:ext cx="1107360"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76.4%</a:t>
            </a:r>
          </a:p>
        </p:txBody>
      </p:sp>
      <p:sp>
        <p:nvSpPr>
          <p:cNvPr id="8" name="Footer Placeholder 2">
            <a:extLst>
              <a:ext uri="{FF2B5EF4-FFF2-40B4-BE49-F238E27FC236}">
                <a16:creationId xmlns:a16="http://schemas.microsoft.com/office/drawing/2014/main" id="{83114706-F78C-38D9-BE35-9A2228CD0570}"/>
              </a:ext>
            </a:extLst>
          </p:cNvPr>
          <p:cNvSpPr>
            <a:spLocks noGrp="1"/>
          </p:cNvSpPr>
          <p:nvPr>
            <p:ph type="ftr" sz="quarter" idx="3"/>
          </p:nvPr>
        </p:nvSpPr>
        <p:spPr>
          <a:xfrm>
            <a:off x="6866666" y="6572150"/>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68556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US" sz="2398" dirty="0"/>
              <a:t>New long-acting RSV </a:t>
            </a:r>
            <a:r>
              <a:rPr lang="en-US" sz="2398" dirty="0" err="1"/>
              <a:t>mAb</a:t>
            </a:r>
            <a:r>
              <a:rPr lang="en-US" sz="2398" dirty="0"/>
              <a:t> (</a:t>
            </a:r>
            <a:r>
              <a:rPr lang="en-US" sz="2398" dirty="0" err="1"/>
              <a:t>nirsevimab</a:t>
            </a:r>
            <a:r>
              <a:rPr lang="en-US" sz="2398" dirty="0"/>
              <a:t>) given to newborns and young infants</a:t>
            </a:r>
            <a:endParaRPr lang="en-US" sz="2398" dirty="0">
              <a:solidFill>
                <a:schemeClr val="accent1"/>
              </a:solidFill>
            </a:endParaRPr>
          </a:p>
        </p:txBody>
      </p:sp>
      <p:graphicFrame>
        <p:nvGraphicFramePr>
          <p:cNvPr id="2" name="Table 1">
            <a:extLst>
              <a:ext uri="{FF2B5EF4-FFF2-40B4-BE49-F238E27FC236}">
                <a16:creationId xmlns:a16="http://schemas.microsoft.com/office/drawing/2014/main" id="{1FCA3D85-51BE-29C1-83EC-34370D66236E}"/>
              </a:ext>
            </a:extLst>
          </p:cNvPr>
          <p:cNvGraphicFramePr>
            <a:graphicFrameLocks noGrp="1"/>
          </p:cNvGraphicFramePr>
          <p:nvPr>
            <p:extLst>
              <p:ext uri="{D42A27DB-BD31-4B8C-83A1-F6EECF244321}">
                <p14:modId xmlns:p14="http://schemas.microsoft.com/office/powerpoint/2010/main" val="2523750448"/>
              </p:ext>
            </p:extLst>
          </p:nvPr>
        </p:nvGraphicFramePr>
        <p:xfrm>
          <a:off x="1317170" y="1005840"/>
          <a:ext cx="8169730" cy="4693920"/>
        </p:xfrm>
        <a:graphic>
          <a:graphicData uri="http://schemas.openxmlformats.org/drawingml/2006/table">
            <a:tbl>
              <a:tblPr firstRow="1" bandRow="1">
                <a:tableStyleId>{69012ECD-51FC-41F1-AA8D-1B2483CD663E}</a:tableStyleId>
              </a:tblPr>
              <a:tblGrid>
                <a:gridCol w="1692730">
                  <a:extLst>
                    <a:ext uri="{9D8B030D-6E8A-4147-A177-3AD203B41FA5}">
                      <a16:colId xmlns:a16="http://schemas.microsoft.com/office/drawing/2014/main" val="3451422925"/>
                    </a:ext>
                  </a:extLst>
                </a:gridCol>
                <a:gridCol w="3200400">
                  <a:extLst>
                    <a:ext uri="{9D8B030D-6E8A-4147-A177-3AD203B41FA5}">
                      <a16:colId xmlns:a16="http://schemas.microsoft.com/office/drawing/2014/main" val="1858460118"/>
                    </a:ext>
                  </a:extLst>
                </a:gridCol>
                <a:gridCol w="3276600">
                  <a:extLst>
                    <a:ext uri="{9D8B030D-6E8A-4147-A177-3AD203B41FA5}">
                      <a16:colId xmlns:a16="http://schemas.microsoft.com/office/drawing/2014/main" val="3852149601"/>
                    </a:ext>
                  </a:extLst>
                </a:gridCol>
              </a:tblGrid>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AstraZeneca and Sanofi (</a:t>
                      </a:r>
                      <a:r>
                        <a:rPr lang="en-US" b="0" dirty="0" err="1">
                          <a:solidFill>
                            <a:schemeClr val="tx1"/>
                          </a:solidFill>
                        </a:rPr>
                        <a:t>Beyfortus</a:t>
                      </a:r>
                      <a:r>
                        <a:rPr lang="en-US" b="0" dirty="0">
                          <a:solidFill>
                            <a:schemeClr val="tx1"/>
                          </a:solidFill>
                        </a:rPr>
                        <a:t>®)</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5"/>
                        </a:solidFill>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extLst>
                  <a:ext uri="{0D108BD9-81ED-4DB2-BD59-A6C34878D82A}">
                    <a16:rowId xmlns:a16="http://schemas.microsoft.com/office/drawing/2014/main" val="2181830736"/>
                  </a:ext>
                </a:extLst>
              </a:tr>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Europe (November 2022) </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US (July 2023) </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3601949096"/>
                  </a:ext>
                </a:extLst>
              </a:tr>
              <a:tr h="11887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gridSpan="2">
                  <a:txBody>
                    <a:bodyPr/>
                    <a:lstStyle/>
                    <a:p>
                      <a:pPr marL="285750" lvl="0" indent="-285750">
                        <a:buFont typeface="Arial" panose="020B0604020202020204" pitchFamily="34" charset="0"/>
                        <a:buChar char="•"/>
                      </a:pPr>
                      <a:r>
                        <a:rPr lang="en-US" dirty="0">
                          <a:solidFill>
                            <a:srgbClr val="000000"/>
                          </a:solidFill>
                          <a:latin typeface="+mn-lt"/>
                        </a:rPr>
                        <a:t>F</a:t>
                      </a:r>
                      <a:r>
                        <a:rPr kumimoji="0" lang="en-US" sz="1800" b="0" i="0" u="none" strike="noStrike" kern="1200" cap="none" spc="0" normalizeH="0" baseline="0" noProof="0" dirty="0">
                          <a:ln>
                            <a:noFill/>
                          </a:ln>
                          <a:solidFill>
                            <a:srgbClr val="000000"/>
                          </a:solidFill>
                          <a:effectLst/>
                          <a:uLnTx/>
                          <a:uFillTx/>
                          <a:latin typeface="+mn-lt"/>
                          <a:ea typeface="+mn-ea"/>
                          <a:cs typeface="+mn-cs"/>
                        </a:rPr>
                        <a:t>or prevention of serious lower respiratory tract disease due to RSV in </a:t>
                      </a:r>
                      <a:r>
                        <a:rPr lang="en-US" dirty="0">
                          <a:solidFill>
                            <a:srgbClr val="000000"/>
                          </a:solidFill>
                        </a:rPr>
                        <a:t>newborns and infants during their first RSV season</a:t>
                      </a:r>
                    </a:p>
                    <a:p>
                      <a:pPr marL="742950" lvl="1" indent="-285750">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mn-lt"/>
                          <a:ea typeface="+mn-ea"/>
                          <a:cs typeface="+mn-cs"/>
                        </a:rPr>
                        <a:t>US approval goes up to 24 months of </a:t>
                      </a:r>
                      <a:r>
                        <a:rPr kumimoji="0" lang="en-US" sz="1600" b="0" i="0" u="none" strike="noStrike" kern="1200" cap="none" spc="0" normalizeH="0" baseline="0" noProof="0" dirty="0">
                          <a:ln>
                            <a:noFill/>
                          </a:ln>
                          <a:effectLst/>
                          <a:uLnTx/>
                          <a:uFillTx/>
                          <a:latin typeface="+mn-lt"/>
                          <a:ea typeface="+mn-ea"/>
                          <a:cs typeface="+mn-cs"/>
                        </a:rPr>
                        <a:t>age for children who remain vulnerable to RSV disease entering their second RSV season.</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tc hMerge="1">
                  <a:txBody>
                    <a:bodyPr/>
                    <a:lstStyle/>
                    <a:p>
                      <a:pPr marL="393700" lvl="1" indent="-279400">
                        <a:buFont typeface="Arial" panose="020B0604020202020204" pitchFamily="34" charset="0"/>
                        <a:buChar char="•"/>
                        <a:tabLst/>
                      </a:pPr>
                      <a:endParaRPr lang="en-US" dirty="0"/>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960525913"/>
                  </a:ext>
                </a:extLst>
              </a:tr>
              <a:tr h="914400">
                <a:tc>
                  <a:txBody>
                    <a:bodyPr/>
                    <a:lstStyle/>
                    <a:p>
                      <a:pPr algn="r"/>
                      <a:endParaRPr lang="en-US"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gridSpan="2">
                  <a:txBody>
                    <a:bodyPr/>
                    <a:lstStyle/>
                    <a:p>
                      <a:pPr marL="285750" indent="-285750">
                        <a:buFont typeface="Arial" panose="020B0604020202020204" pitchFamily="34" charset="0"/>
                        <a:buChar char="•"/>
                      </a:pPr>
                      <a:r>
                        <a:rPr lang="en-US" dirty="0">
                          <a:latin typeface="+mn-lt"/>
                        </a:rPr>
                        <a:t>S</a:t>
                      </a:r>
                      <a:r>
                        <a:rPr kumimoji="0" lang="en-US" b="0" i="0" u="none" strike="noStrike" kern="1200" cap="none" spc="0" normalizeH="0" baseline="0" noProof="0" dirty="0" err="1">
                          <a:ln>
                            <a:noFill/>
                          </a:ln>
                          <a:effectLst/>
                          <a:uLnTx/>
                          <a:uFillTx/>
                          <a:latin typeface="+mn-lt"/>
                          <a:ea typeface="+mn-ea"/>
                          <a:cs typeface="+mn-cs"/>
                        </a:rPr>
                        <a:t>terile</a:t>
                      </a:r>
                      <a:r>
                        <a:rPr kumimoji="0" lang="en-US" b="0" i="0" u="none" strike="noStrike" kern="1200" cap="none" spc="0" normalizeH="0" baseline="0" noProof="0" dirty="0">
                          <a:ln>
                            <a:noFill/>
                          </a:ln>
                          <a:effectLst/>
                          <a:uLnTx/>
                          <a:uFillTx/>
                          <a:latin typeface="+mn-lt"/>
                          <a:ea typeface="+mn-ea"/>
                          <a:cs typeface="+mn-cs"/>
                        </a:rPr>
                        <a:t> liquid / pre-filled syringe</a:t>
                      </a:r>
                    </a:p>
                    <a:p>
                      <a:pPr marL="742950" lvl="1" indent="-285750">
                        <a:buFont typeface="Arial" panose="020B0604020202020204" pitchFamily="34" charset="0"/>
                        <a:buChar char="•"/>
                      </a:pPr>
                      <a:r>
                        <a:rPr kumimoji="0" lang="en-US" sz="1600" b="0" i="0" u="none" strike="noStrike" kern="1200" cap="none" spc="0" normalizeH="0" baseline="0" noProof="0" dirty="0">
                          <a:ln>
                            <a:noFill/>
                          </a:ln>
                          <a:effectLst/>
                          <a:uLnTx/>
                          <a:uFillTx/>
                          <a:latin typeface="+mn-lt"/>
                          <a:ea typeface="+mn-ea"/>
                          <a:cs typeface="+mn-cs"/>
                        </a:rPr>
                        <a:t>50 mg (0.5 mL) for infants &lt;5 kg or 100 mg (1.0 mL) dose for infants ≥5 kg.</a:t>
                      </a:r>
                      <a:endParaRPr lang="en-US" sz="1600" dirty="0">
                        <a:latin typeface="+mn-lt"/>
                      </a:endParaRPr>
                    </a:p>
                    <a:p>
                      <a:pPr marL="285750" indent="-285750">
                        <a:buFont typeface="Arial" panose="020B0604020202020204" pitchFamily="34" charset="0"/>
                        <a:buChar char="•"/>
                      </a:pPr>
                      <a:r>
                        <a:rPr lang="en-US" dirty="0">
                          <a:latin typeface="+mn-lt"/>
                        </a:rPr>
                        <a:t>I</a:t>
                      </a:r>
                      <a:r>
                        <a:rPr kumimoji="0" lang="en-US" b="0" i="0" u="none" strike="noStrike" kern="1200" cap="none" spc="0" normalizeH="0" baseline="0" noProof="0" dirty="0" err="1">
                          <a:ln>
                            <a:noFill/>
                          </a:ln>
                          <a:effectLst/>
                          <a:uLnTx/>
                          <a:uFillTx/>
                          <a:latin typeface="+mn-lt"/>
                          <a:ea typeface="+mn-ea"/>
                          <a:cs typeface="+mn-cs"/>
                        </a:rPr>
                        <a:t>ntramuscular</a:t>
                      </a:r>
                      <a:r>
                        <a:rPr kumimoji="0" lang="en-US" b="0" i="0" u="none" strike="noStrike" kern="1200" cap="none" spc="0" normalizeH="0" baseline="0" noProof="0" dirty="0">
                          <a:ln>
                            <a:noFill/>
                          </a:ln>
                          <a:effectLst/>
                          <a:uLnTx/>
                          <a:uFillTx/>
                          <a:latin typeface="+mn-lt"/>
                          <a:ea typeface="+mn-ea"/>
                          <a:cs typeface="+mn-cs"/>
                        </a:rPr>
                        <a:t> injection in thigh, similar to a vaccine.</a:t>
                      </a:r>
                    </a:p>
                    <a:p>
                      <a:pPr marL="285750" indent="-285750">
                        <a:buFont typeface="Arial" panose="020B0604020202020204" pitchFamily="34" charset="0"/>
                        <a:buChar char="•"/>
                      </a:pPr>
                      <a:r>
                        <a:rPr lang="en-US" dirty="0">
                          <a:latin typeface="+mn-lt"/>
                        </a:rPr>
                        <a:t>Given at birth or as soon as possible; can be given with other infant vaccines.</a:t>
                      </a:r>
                      <a:endParaRPr kumimoji="0" lang="en-US" b="0" i="0" u="none" strike="noStrike" kern="1200" cap="none" spc="0" normalizeH="0" baseline="0" noProof="0" dirty="0">
                        <a:ln>
                          <a:noFill/>
                        </a:ln>
                        <a:effectLst/>
                        <a:uLnTx/>
                        <a:uFillTx/>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hMerge="1">
                  <a:txBody>
                    <a:bodyPr/>
                    <a:lstStyle/>
                    <a:p>
                      <a:pPr marL="393700" lvl="1" indent="-279400">
                        <a:buFont typeface="Arial" panose="020B0604020202020204" pitchFamily="34" charset="0"/>
                        <a:buChar char="•"/>
                        <a:tabLst/>
                      </a:pPr>
                      <a:endParaRPr lang="en-US" dirty="0"/>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3923293128"/>
                  </a:ext>
                </a:extLst>
              </a:tr>
            </a:tbl>
          </a:graphicData>
        </a:graphic>
      </p:graphicFrame>
      <p:sp>
        <p:nvSpPr>
          <p:cNvPr id="4" name="object 3">
            <a:extLst>
              <a:ext uri="{FF2B5EF4-FFF2-40B4-BE49-F238E27FC236}">
                <a16:creationId xmlns:a16="http://schemas.microsoft.com/office/drawing/2014/main" id="{61CEC4D3-6762-704F-3ECB-1DCF266CBDAE}"/>
              </a:ext>
            </a:extLst>
          </p:cNvPr>
          <p:cNvSpPr/>
          <p:nvPr/>
        </p:nvSpPr>
        <p:spPr>
          <a:xfrm>
            <a:off x="1317170" y="1187507"/>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DEVELOPED BY</a:t>
            </a:r>
          </a:p>
        </p:txBody>
      </p:sp>
      <p:sp>
        <p:nvSpPr>
          <p:cNvPr id="6" name="object 3">
            <a:extLst>
              <a:ext uri="{FF2B5EF4-FFF2-40B4-BE49-F238E27FC236}">
                <a16:creationId xmlns:a16="http://schemas.microsoft.com/office/drawing/2014/main" id="{55A88E1C-FBFD-03D3-F5A1-35C7CF2699BD}"/>
              </a:ext>
            </a:extLst>
          </p:cNvPr>
          <p:cNvSpPr/>
          <p:nvPr/>
        </p:nvSpPr>
        <p:spPr>
          <a:xfrm>
            <a:off x="1329870" y="2157520"/>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LICENSED</a:t>
            </a:r>
          </a:p>
        </p:txBody>
      </p:sp>
      <p:sp>
        <p:nvSpPr>
          <p:cNvPr id="7" name="object 3">
            <a:extLst>
              <a:ext uri="{FF2B5EF4-FFF2-40B4-BE49-F238E27FC236}">
                <a16:creationId xmlns:a16="http://schemas.microsoft.com/office/drawing/2014/main" id="{01795EA2-EFC7-55CD-2292-AAD3B056E328}"/>
              </a:ext>
            </a:extLst>
          </p:cNvPr>
          <p:cNvSpPr/>
          <p:nvPr/>
        </p:nvSpPr>
        <p:spPr>
          <a:xfrm>
            <a:off x="1329870" y="3177540"/>
            <a:ext cx="1591056" cy="50292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INDICATION</a:t>
            </a:r>
          </a:p>
        </p:txBody>
      </p:sp>
      <p:sp>
        <p:nvSpPr>
          <p:cNvPr id="9" name="object 3">
            <a:extLst>
              <a:ext uri="{FF2B5EF4-FFF2-40B4-BE49-F238E27FC236}">
                <a16:creationId xmlns:a16="http://schemas.microsoft.com/office/drawing/2014/main" id="{B9CD68AF-1790-A3A7-24B1-067100F48523}"/>
              </a:ext>
            </a:extLst>
          </p:cNvPr>
          <p:cNvSpPr/>
          <p:nvPr/>
        </p:nvSpPr>
        <p:spPr>
          <a:xfrm>
            <a:off x="1317170" y="4473191"/>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ABOUT THE </a:t>
            </a:r>
          </a:p>
          <a:p>
            <a:pPr algn="ctr"/>
            <a:r>
              <a:rPr lang="en-US" sz="1200" b="1" spc="45" dirty="0">
                <a:solidFill>
                  <a:schemeClr val="bg1"/>
                </a:solidFill>
                <a:latin typeface="Corbel" panose="020B0503020204020204" pitchFamily="34" charset="0"/>
                <a:cs typeface="Montserrat"/>
              </a:rPr>
              <a:t>PRODUCT</a:t>
            </a:r>
          </a:p>
        </p:txBody>
      </p:sp>
      <p:pic>
        <p:nvPicPr>
          <p:cNvPr id="10" name="Picture 9" descr="Icon&#10;&#10;Description automatically generated">
            <a:extLst>
              <a:ext uri="{FF2B5EF4-FFF2-40B4-BE49-F238E27FC236}">
                <a16:creationId xmlns:a16="http://schemas.microsoft.com/office/drawing/2014/main" id="{896492FE-DFB5-69E2-A5D3-ABC413624921}"/>
              </a:ext>
            </a:extLst>
          </p:cNvPr>
          <p:cNvPicPr>
            <a:picLocks noChangeAspect="1"/>
          </p:cNvPicPr>
          <p:nvPr/>
        </p:nvPicPr>
        <p:blipFill>
          <a:blip r:embed="rId6">
            <a:alphaModFix amt="15000"/>
          </a:blip>
          <a:stretch>
            <a:fillRect/>
          </a:stretch>
        </p:blipFill>
        <p:spPr>
          <a:xfrm>
            <a:off x="9805382" y="1371125"/>
            <a:ext cx="2113495" cy="4115749"/>
          </a:xfrm>
          <a:prstGeom prst="rect">
            <a:avLst/>
          </a:prstGeom>
        </p:spPr>
      </p:pic>
      <p:sp>
        <p:nvSpPr>
          <p:cNvPr id="8" name="TextBox 7">
            <a:extLst>
              <a:ext uri="{FF2B5EF4-FFF2-40B4-BE49-F238E27FC236}">
                <a16:creationId xmlns:a16="http://schemas.microsoft.com/office/drawing/2014/main" id="{FA0C447D-BCCC-B759-DFA6-7308FD89F936}"/>
              </a:ext>
            </a:extLst>
          </p:cNvPr>
          <p:cNvSpPr txBox="1"/>
          <p:nvPr/>
        </p:nvSpPr>
        <p:spPr>
          <a:xfrm>
            <a:off x="1223961" y="6540399"/>
            <a:ext cx="1051559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Corbel" panose="020B0503020204020204" pitchFamily="34" charset="0"/>
              </a:rPr>
              <a:t>Reference: </a:t>
            </a:r>
            <a:r>
              <a:rPr lang="en-US" sz="1000" dirty="0">
                <a:solidFill>
                  <a:srgbClr val="000000"/>
                </a:solidFill>
                <a:latin typeface="Corbel" panose="020B0503020204020204" pitchFamily="34" charset="0"/>
                <a:hlinkClick r:id="rId7"/>
              </a:rPr>
              <a:t>Sanofi web page. “</a:t>
            </a:r>
            <a:r>
              <a:rPr lang="en-US" sz="1000" dirty="0" err="1">
                <a:solidFill>
                  <a:srgbClr val="000000"/>
                </a:solidFill>
                <a:latin typeface="Corbel" panose="020B0503020204020204" pitchFamily="34" charset="0"/>
                <a:hlinkClick r:id="rId7"/>
              </a:rPr>
              <a:t>Beyfortus</a:t>
            </a:r>
            <a:r>
              <a:rPr lang="en-US" sz="1000" dirty="0">
                <a:solidFill>
                  <a:srgbClr val="000000"/>
                </a:solidFill>
                <a:latin typeface="Corbel" panose="020B0503020204020204" pitchFamily="34" charset="0"/>
                <a:hlinkClick r:id="rId7"/>
              </a:rPr>
              <a:t>™: Dosing and </a:t>
            </a:r>
            <a:r>
              <a:rPr lang="en-US" sz="1000" dirty="0" err="1">
                <a:solidFill>
                  <a:srgbClr val="000000"/>
                </a:solidFill>
                <a:latin typeface="Corbel" panose="020B0503020204020204" pitchFamily="34" charset="0"/>
                <a:hlinkClick r:id="rId7"/>
              </a:rPr>
              <a:t>Administration.”Accessed</a:t>
            </a:r>
            <a:r>
              <a:rPr lang="en-US" sz="1000" dirty="0">
                <a:solidFill>
                  <a:srgbClr val="000000"/>
                </a:solidFill>
                <a:latin typeface="Corbel" panose="020B0503020204020204" pitchFamily="34" charset="0"/>
                <a:hlinkClick r:id="rId7"/>
              </a:rPr>
              <a:t> on December 15, 2023.</a:t>
            </a:r>
            <a:endPar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1" name="Footer Placeholder 2">
            <a:extLst>
              <a:ext uri="{FF2B5EF4-FFF2-40B4-BE49-F238E27FC236}">
                <a16:creationId xmlns:a16="http://schemas.microsoft.com/office/drawing/2014/main" id="{40CF4BB3-CD81-4A08-E4E4-7BDF4BE8D615}"/>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a:solidFill>
                  <a:srgbClr val="000000">
                    <a:tint val="75000"/>
                  </a:srgbClr>
                </a:solidFill>
                <a:latin typeface="Corbel" panose="020B0503020204020204" pitchFamily="34" charset="0"/>
              </a:rPr>
              <a:t>Original slide developed by the World Health Organization and PATH. Last updated: January 2024.</a:t>
            </a:r>
            <a:endParaRPr lang="en-US" sz="8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31441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p:txBody>
          <a:bodyPr>
            <a:noAutofit/>
          </a:bodyPr>
          <a:lstStyle/>
          <a:p>
            <a:r>
              <a:rPr lang="en-US" sz="2800" dirty="0">
                <a:latin typeface="Corbel"/>
              </a:rPr>
              <a:t>RSV long-acting </a:t>
            </a:r>
            <a:r>
              <a:rPr lang="en-US" sz="2800" dirty="0" err="1">
                <a:latin typeface="Corbel"/>
              </a:rPr>
              <a:t>mAb</a:t>
            </a:r>
            <a:r>
              <a:rPr lang="en-US" sz="2800" dirty="0">
                <a:latin typeface="Corbel"/>
              </a:rPr>
              <a:t> approved based on safety and efficacy data</a:t>
            </a:r>
          </a:p>
        </p:txBody>
      </p:sp>
      <p:sp>
        <p:nvSpPr>
          <p:cNvPr id="7" name="TextBox 6">
            <a:extLst>
              <a:ext uri="{FF2B5EF4-FFF2-40B4-BE49-F238E27FC236}">
                <a16:creationId xmlns:a16="http://schemas.microsoft.com/office/drawing/2014/main" id="{AC146516-4C39-1547-9718-CF2A5FB8EBC6}"/>
              </a:ext>
            </a:extLst>
          </p:cNvPr>
          <p:cNvSpPr txBox="1"/>
          <p:nvPr/>
        </p:nvSpPr>
        <p:spPr>
          <a:xfrm>
            <a:off x="1224280" y="1793973"/>
            <a:ext cx="4871720" cy="3339056"/>
          </a:xfrm>
          <a:prstGeom prst="rect">
            <a:avLst/>
          </a:prstGeom>
          <a:noFill/>
        </p:spPr>
        <p:txBody>
          <a:bodyPr wrap="square">
            <a:spAutoFit/>
          </a:bodyPr>
          <a:lstStyle/>
          <a:p>
            <a:pPr marL="342900" lvl="1" indent="-342900" fontAlgn="base">
              <a:lnSpc>
                <a:spcPct val="85000"/>
              </a:lnSpc>
              <a:spcBef>
                <a:spcPct val="0"/>
              </a:spcBef>
              <a:spcAft>
                <a:spcPct val="0"/>
              </a:spcAft>
              <a:buClr>
                <a:srgbClr val="0092D4"/>
              </a:buClr>
              <a:buFont typeface="Arial" panose="020B0604020202020204" pitchFamily="34" charset="0"/>
              <a:buChar char="•"/>
              <a:defRPr/>
            </a:pPr>
            <a:r>
              <a:rPr lang="en-US" sz="2000" b="1" dirty="0">
                <a:solidFill>
                  <a:schemeClr val="accent1"/>
                </a:solidFill>
              </a:rPr>
              <a:t>European Medicines Agency</a:t>
            </a:r>
            <a:r>
              <a:rPr lang="en-US" sz="2000" dirty="0">
                <a:solidFill>
                  <a:srgbClr val="000000"/>
                </a:solidFill>
              </a:rPr>
              <a:t> approved in November 2022.</a:t>
            </a:r>
          </a:p>
          <a:p>
            <a:pPr marL="0" lvl="1" fontAlgn="base">
              <a:lnSpc>
                <a:spcPct val="85000"/>
              </a:lnSpc>
              <a:spcBef>
                <a:spcPct val="0"/>
              </a:spcBef>
              <a:spcAft>
                <a:spcPct val="0"/>
              </a:spcAft>
              <a:buClr>
                <a:srgbClr val="0092D4"/>
              </a:buClr>
              <a:defRPr/>
            </a:pPr>
            <a:endParaRPr lang="en-US" sz="2000" dirty="0">
              <a:solidFill>
                <a:srgbClr val="000000"/>
              </a:solidFill>
            </a:endParaRPr>
          </a:p>
          <a:p>
            <a:pPr marL="342900" lvl="1" indent="-342900" fontAlgn="base">
              <a:lnSpc>
                <a:spcPct val="85000"/>
              </a:lnSpc>
              <a:spcBef>
                <a:spcPct val="0"/>
              </a:spcBef>
              <a:spcAft>
                <a:spcPct val="0"/>
              </a:spcAft>
              <a:buClr>
                <a:srgbClr val="0092D4"/>
              </a:buClr>
              <a:buFont typeface="Arial" panose="020B0604020202020204" pitchFamily="34" charset="0"/>
              <a:buChar char="•"/>
              <a:defRPr/>
            </a:pPr>
            <a:r>
              <a:rPr kumimoji="0" lang="en-US" sz="2000" b="1" i="0" u="none" strike="noStrike" kern="1200" cap="none" spc="0" normalizeH="0" baseline="0" noProof="0" dirty="0">
                <a:ln>
                  <a:noFill/>
                </a:ln>
                <a:solidFill>
                  <a:schemeClr val="accent1"/>
                </a:solidFill>
                <a:effectLst/>
                <a:uLnTx/>
                <a:uFillTx/>
                <a:latin typeface="Corbel" panose="020B0503020204020204"/>
                <a:ea typeface="+mn-ea"/>
                <a:cs typeface="+mn-cs"/>
              </a:rPr>
              <a:t>US Food and Drug Administration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approved in July 2023.</a:t>
            </a:r>
          </a:p>
          <a:p>
            <a:pPr marL="0" lvl="1" fontAlgn="base">
              <a:lnSpc>
                <a:spcPct val="85000"/>
              </a:lnSpc>
              <a:spcBef>
                <a:spcPct val="0"/>
              </a:spcBef>
              <a:spcAft>
                <a:spcPct val="0"/>
              </a:spcAft>
              <a:buClr>
                <a:srgbClr val="0092D4"/>
              </a:buClr>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lvl="1" indent="-342900" fontAlgn="base">
              <a:lnSpc>
                <a:spcPct val="85000"/>
              </a:lnSpc>
              <a:spcBef>
                <a:spcPct val="0"/>
              </a:spcBef>
              <a:spcAft>
                <a:spcPct val="0"/>
              </a:spcAft>
              <a:buClr>
                <a:srgbClr val="0092D4"/>
              </a:buClr>
              <a:buFont typeface="Arial" panose="020B0604020202020204" pitchFamily="34" charset="0"/>
              <a:buChar char="•"/>
              <a:defRPr/>
            </a:pPr>
            <a:r>
              <a:rPr lang="en-US" sz="2000" dirty="0">
                <a:solidFill>
                  <a:srgbClr val="000000"/>
                </a:solidFill>
                <a:latin typeface="Corbel" panose="020B0503020204020204"/>
              </a:rPr>
              <a:t>No safety concerns reported.</a:t>
            </a: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914400" rtl="0" eaLnBrk="1" fontAlgn="base" latinLnBrk="0" hangingPunct="1">
              <a:lnSpc>
                <a:spcPct val="85000"/>
              </a:lnSpc>
              <a:spcBef>
                <a:spcPct val="0"/>
              </a:spcBef>
              <a:spcAft>
                <a:spcPct val="0"/>
              </a:spcAft>
              <a:buClr>
                <a:srgbClr val="0092D4"/>
              </a:buClr>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914400" rtl="0" eaLnBrk="1" fontAlgn="base" latinLnBrk="0" hangingPunct="1">
              <a:lnSpc>
                <a:spcPct val="85000"/>
              </a:lnSpc>
              <a:spcBef>
                <a:spcPct val="0"/>
              </a:spcBef>
              <a:spcAft>
                <a:spcPct val="0"/>
              </a:spcAft>
              <a:buClr>
                <a:srgbClr val="0092D4"/>
              </a:buClr>
              <a:buSzTx/>
              <a:buFont typeface="Arial" panose="020B0604020202020204" pitchFamily="34" charset="0"/>
              <a:buChar char="•"/>
              <a:tabLst/>
              <a:defRPr/>
            </a:pPr>
            <a:r>
              <a:rPr lang="en-US" sz="2000" dirty="0">
                <a:solidFill>
                  <a:srgbClr val="000000"/>
                </a:solidFill>
                <a:latin typeface="Corbel" panose="020B0503020204020204"/>
              </a:rPr>
              <a:t>Post market authorization studies required to gather additional vaccine safety and effectiveness data. </a:t>
            </a:r>
          </a:p>
          <a:p>
            <a:pPr marL="342900" marR="0" lvl="0" indent="-342900" algn="l" defTabSz="914400" rtl="0" eaLnBrk="1" fontAlgn="base" latinLnBrk="0" hangingPunct="1">
              <a:lnSpc>
                <a:spcPct val="85000"/>
              </a:lnSpc>
              <a:spcBef>
                <a:spcPct val="0"/>
              </a:spcBef>
              <a:spcAft>
                <a:spcPct val="0"/>
              </a:spcAft>
              <a:buClr>
                <a:srgbClr val="0092D4"/>
              </a:buClr>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2D12D9C6-54D4-8546-120A-B3E72D13766E}"/>
              </a:ext>
            </a:extLst>
          </p:cNvPr>
          <p:cNvPicPr>
            <a:picLocks noChangeAspect="1"/>
          </p:cNvPicPr>
          <p:nvPr/>
        </p:nvPicPr>
        <p:blipFill>
          <a:blip r:embed="rId3"/>
          <a:stretch>
            <a:fillRect/>
          </a:stretch>
        </p:blipFill>
        <p:spPr>
          <a:xfrm>
            <a:off x="6367780" y="1594252"/>
            <a:ext cx="5303520" cy="1103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530DE0AC-AB1D-51AD-6B97-925CC8F424DF}"/>
              </a:ext>
            </a:extLst>
          </p:cNvPr>
          <p:cNvPicPr>
            <a:picLocks noChangeAspect="1"/>
          </p:cNvPicPr>
          <p:nvPr/>
        </p:nvPicPr>
        <p:blipFill>
          <a:blip r:embed="rId4"/>
          <a:stretch>
            <a:fillRect/>
          </a:stretch>
        </p:blipFill>
        <p:spPr>
          <a:xfrm rot="682407">
            <a:off x="6168884" y="3412581"/>
            <a:ext cx="5602998" cy="1014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388F5981-134F-902E-2CA9-039D7299E214}"/>
              </a:ext>
            </a:extLst>
          </p:cNvPr>
          <p:cNvSpPr txBox="1"/>
          <p:nvPr/>
        </p:nvSpPr>
        <p:spPr>
          <a:xfrm>
            <a:off x="1660492" y="5320571"/>
            <a:ext cx="9155430" cy="830997"/>
          </a:xfrm>
          <a:prstGeom prst="rect">
            <a:avLst/>
          </a:prstGeom>
          <a:solidFill>
            <a:schemeClr val="tx1"/>
          </a:solidFill>
        </p:spPr>
        <p:txBody>
          <a:bodyPr wrap="square" rtlCol="0">
            <a:spAutoFit/>
          </a:bodyPr>
          <a:lstStyle/>
          <a:p>
            <a:pPr algn="ct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Regulatory authority approvals support that </a:t>
            </a:r>
            <a:r>
              <a:rPr kumimoji="0" lang="en-US" sz="2400" b="1" i="0" u="none" strike="noStrike" kern="1200" cap="none" spc="0" normalizeH="0" baseline="0" noProof="0" dirty="0" err="1">
                <a:ln>
                  <a:noFill/>
                </a:ln>
                <a:solidFill>
                  <a:schemeClr val="bg1"/>
                </a:solidFill>
                <a:effectLst/>
                <a:uLnTx/>
                <a:uFillTx/>
                <a:latin typeface="Corbel" panose="020B0503020204020204"/>
                <a:ea typeface="+mn-ea"/>
                <a:cs typeface="+mn-cs"/>
              </a:rPr>
              <a:t>mAb</a:t>
            </a: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n-US" sz="2400" b="1" i="0" u="none" strike="noStrike" kern="1200" cap="none" spc="0" normalizeH="0" baseline="0" noProof="0" dirty="0" err="1">
                <a:ln>
                  <a:noFill/>
                </a:ln>
                <a:solidFill>
                  <a:schemeClr val="bg1"/>
                </a:solidFill>
                <a:effectLst/>
                <a:uLnTx/>
                <a:uFillTx/>
                <a:latin typeface="Corbel" panose="020B0503020204020204"/>
                <a:ea typeface="+mn-ea"/>
                <a:cs typeface="+mn-cs"/>
              </a:rPr>
              <a:t>nirsevimab</a:t>
            </a: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n-US" sz="2400" b="1" i="0" u="none" strike="noStrike" kern="1200" cap="none" spc="0" normalizeH="0" baseline="0" noProof="0" dirty="0">
                <a:ln>
                  <a:noFill/>
                </a:ln>
                <a:solidFill>
                  <a:schemeClr val="accent5"/>
                </a:solidFill>
                <a:effectLst/>
                <a:uLnTx/>
                <a:uFillTx/>
                <a:latin typeface="Corbel" panose="020B0503020204020204"/>
                <a:ea typeface="+mn-ea"/>
                <a:cs typeface="+mn-cs"/>
              </a:rPr>
              <a:t>benefits outweigh potential risks</a:t>
            </a: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a:t>
            </a:r>
          </a:p>
        </p:txBody>
      </p:sp>
      <p:sp>
        <p:nvSpPr>
          <p:cNvPr id="8" name="Footer Placeholder 2">
            <a:extLst>
              <a:ext uri="{FF2B5EF4-FFF2-40B4-BE49-F238E27FC236}">
                <a16:creationId xmlns:a16="http://schemas.microsoft.com/office/drawing/2014/main" id="{9C7A0487-C6D8-13AE-B545-87175FF128F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88402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Long-acting </a:t>
            </a:r>
            <a:r>
              <a:rPr lang="en-US" dirty="0" err="1"/>
              <a:t>mAb</a:t>
            </a:r>
            <a:r>
              <a:rPr lang="en-US" dirty="0"/>
              <a:t> development, approvals, and market entry status</a:t>
            </a:r>
            <a:endParaRPr spc="-8" dirty="0">
              <a:solidFill>
                <a:srgbClr val="314FA1"/>
              </a:solidFill>
            </a:endParaRPr>
          </a:p>
        </p:txBody>
      </p:sp>
      <p:sp>
        <p:nvSpPr>
          <p:cNvPr id="61" name="object 61"/>
          <p:cNvSpPr txBox="1"/>
          <p:nvPr/>
        </p:nvSpPr>
        <p:spPr>
          <a:xfrm>
            <a:off x="7135531" y="4162164"/>
            <a:ext cx="1934104" cy="338918"/>
          </a:xfrm>
          <a:prstGeom prst="rect">
            <a:avLst/>
          </a:prstGeom>
        </p:spPr>
        <p:txBody>
          <a:bodyPr vert="horz" wrap="square" lIns="0" tIns="10583" rIns="0" bIns="0" rtlCol="0">
            <a:spAutoFit/>
          </a:bodyPr>
          <a:lstStyle/>
          <a:p>
            <a:pPr marL="10583" marR="4233">
              <a:lnSpc>
                <a:spcPct val="127800"/>
              </a:lnSpc>
              <a:spcBef>
                <a:spcPts val="83"/>
              </a:spcBef>
            </a:pPr>
            <a:r>
              <a:rPr sz="833" dirty="0">
                <a:solidFill>
                  <a:srgbClr val="231F20"/>
                </a:solidFill>
                <a:latin typeface="Corbel" panose="020B0503020204020204" pitchFamily="34" charset="0"/>
                <a:cs typeface="WorkSans-Light"/>
              </a:rPr>
              <a:t>EMA=European</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Medicines</a:t>
            </a:r>
            <a:r>
              <a:rPr sz="833" spc="-50"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Agency </a:t>
            </a:r>
            <a:endParaRPr lang="en-US" sz="833" spc="-8" dirty="0">
              <a:solidFill>
                <a:srgbClr val="231F20"/>
              </a:solidFill>
              <a:latin typeface="Corbel" panose="020B0503020204020204" pitchFamily="34" charset="0"/>
              <a:cs typeface="WorkSans-Light"/>
            </a:endParaRPr>
          </a:p>
          <a:p>
            <a:pPr marL="10583" marR="4233">
              <a:lnSpc>
                <a:spcPct val="127800"/>
              </a:lnSpc>
              <a:spcBef>
                <a:spcPts val="83"/>
              </a:spcBef>
            </a:pPr>
            <a:r>
              <a:rPr sz="833" dirty="0">
                <a:solidFill>
                  <a:srgbClr val="231F20"/>
                </a:solidFill>
                <a:latin typeface="Corbel" panose="020B0503020204020204" pitchFamily="34" charset="0"/>
                <a:cs typeface="WorkSans-Light"/>
              </a:rPr>
              <a:t>FDA=US</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Food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and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Drug</a:t>
            </a:r>
            <a:r>
              <a:rPr sz="833" spc="-42"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Administration</a:t>
            </a:r>
            <a:endParaRPr sz="833" dirty="0">
              <a:latin typeface="Corbel" panose="020B0503020204020204" pitchFamily="34" charset="0"/>
              <a:cs typeface="WorkSans-Light"/>
            </a:endParaRPr>
          </a:p>
        </p:txBody>
      </p:sp>
      <p:sp>
        <p:nvSpPr>
          <p:cNvPr id="62" name="object 62"/>
          <p:cNvSpPr txBox="1"/>
          <p:nvPr/>
        </p:nvSpPr>
        <p:spPr>
          <a:xfrm>
            <a:off x="9744111" y="4162164"/>
            <a:ext cx="2401358" cy="324427"/>
          </a:xfrm>
          <a:prstGeom prst="rect">
            <a:avLst/>
          </a:prstGeom>
        </p:spPr>
        <p:txBody>
          <a:bodyPr vert="horz" wrap="square" lIns="0" tIns="10583" rIns="0" bIns="0" rtlCol="0">
            <a:spAutoFit/>
          </a:bodyPr>
          <a:lstStyle/>
          <a:p>
            <a:pPr marL="10583" marR="4233">
              <a:lnSpc>
                <a:spcPct val="127800"/>
              </a:lnSpc>
              <a:spcBef>
                <a:spcPts val="83"/>
              </a:spcBef>
            </a:pPr>
            <a:r>
              <a:rPr sz="833" dirty="0">
                <a:solidFill>
                  <a:srgbClr val="231F20"/>
                </a:solidFill>
                <a:latin typeface="Corbel" panose="020B0503020204020204" pitchFamily="34" charset="0"/>
                <a:cs typeface="WorkSans-Light"/>
              </a:rPr>
              <a:t>SAGE=WHO</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Scientific</a:t>
            </a:r>
            <a:r>
              <a:rPr sz="833" spc="-46"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Advisory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of</a:t>
            </a:r>
            <a:r>
              <a:rPr sz="833" spc="-50"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Experts </a:t>
            </a:r>
            <a:r>
              <a:rPr sz="833" dirty="0">
                <a:solidFill>
                  <a:srgbClr val="231F20"/>
                </a:solidFill>
                <a:latin typeface="Corbel" panose="020B0503020204020204" pitchFamily="34" charset="0"/>
                <a:cs typeface="WorkSans-Light"/>
              </a:rPr>
              <a:t>PQ=WHO </a:t>
            </a:r>
            <a:r>
              <a:rPr sz="833" spc="-8" dirty="0">
                <a:solidFill>
                  <a:srgbClr val="231F20"/>
                </a:solidFill>
                <a:latin typeface="Corbel" panose="020B0503020204020204" pitchFamily="34" charset="0"/>
                <a:cs typeface="WorkSans-Light"/>
              </a:rPr>
              <a:t>prequalification</a:t>
            </a:r>
            <a:endParaRPr sz="833" dirty="0">
              <a:latin typeface="Corbel" panose="020B0503020204020204" pitchFamily="34" charset="0"/>
              <a:cs typeface="WorkSans-Light"/>
            </a:endParaRPr>
          </a:p>
        </p:txBody>
      </p:sp>
      <p:sp>
        <p:nvSpPr>
          <p:cNvPr id="16" name="TextBox 15">
            <a:extLst>
              <a:ext uri="{FF2B5EF4-FFF2-40B4-BE49-F238E27FC236}">
                <a16:creationId xmlns:a16="http://schemas.microsoft.com/office/drawing/2014/main" id="{989E7E93-7718-C450-5FEA-B7362F99BAF4}"/>
              </a:ext>
            </a:extLst>
          </p:cNvPr>
          <p:cNvSpPr txBox="1"/>
          <p:nvPr/>
        </p:nvSpPr>
        <p:spPr>
          <a:xfrm>
            <a:off x="3594333" y="4789971"/>
            <a:ext cx="8329126" cy="1477328"/>
          </a:xfrm>
          <a:prstGeom prst="rect">
            <a:avLst/>
          </a:prstGeom>
          <a:noFill/>
          <a:ln>
            <a:solidFill>
              <a:schemeClr val="tx1"/>
            </a:solidFill>
          </a:ln>
        </p:spPr>
        <p:txBody>
          <a:bodyPr wrap="square" lIns="1005840" tIns="45720" rIns="91440" bIns="45720" anchor="ctr" anchorCtr="0">
            <a:noAutofit/>
          </a:bodyPr>
          <a:lstStyle/>
          <a:p>
            <a:r>
              <a:rPr lang="en-US" dirty="0"/>
              <a:t>HOWEVER</a:t>
            </a:r>
          </a:p>
          <a:p>
            <a:r>
              <a:rPr lang="en-US" b="1" dirty="0"/>
              <a:t>It sets the stage for other RSV long-acting </a:t>
            </a:r>
            <a:r>
              <a:rPr lang="en-US" b="1" dirty="0" err="1"/>
              <a:t>mAbs</a:t>
            </a:r>
            <a:r>
              <a:rPr lang="en-US" b="1" dirty="0"/>
              <a:t> becoming more widely available in the future (e.g., Merck).</a:t>
            </a:r>
          </a:p>
        </p:txBody>
      </p:sp>
      <p:grpSp>
        <p:nvGrpSpPr>
          <p:cNvPr id="11" name="Group 10">
            <a:extLst>
              <a:ext uri="{FF2B5EF4-FFF2-40B4-BE49-F238E27FC236}">
                <a16:creationId xmlns:a16="http://schemas.microsoft.com/office/drawing/2014/main" id="{51F249C9-B2EE-06CD-0943-6C85BBA97400}"/>
              </a:ext>
            </a:extLst>
          </p:cNvPr>
          <p:cNvGrpSpPr/>
          <p:nvPr/>
        </p:nvGrpSpPr>
        <p:grpSpPr>
          <a:xfrm>
            <a:off x="1591804" y="1194978"/>
            <a:ext cx="10304540" cy="2968593"/>
            <a:chOff x="1231370" y="1194978"/>
            <a:chExt cx="9567034" cy="2756129"/>
          </a:xfrm>
        </p:grpSpPr>
        <p:sp>
          <p:nvSpPr>
            <p:cNvPr id="3" name="object 3"/>
            <p:cNvSpPr txBox="1"/>
            <p:nvPr/>
          </p:nvSpPr>
          <p:spPr>
            <a:xfrm>
              <a:off x="1231370" y="2745595"/>
              <a:ext cx="1556279" cy="626239"/>
            </a:xfrm>
            <a:prstGeom prst="rect">
              <a:avLst/>
            </a:prstGeom>
          </p:spPr>
          <p:txBody>
            <a:bodyPr vert="horz" wrap="square" lIns="0" tIns="10583" rIns="0" bIns="0" rtlCol="0">
              <a:spAutoFit/>
            </a:bodyPr>
            <a:lstStyle/>
            <a:p>
              <a:pPr marL="10583" algn="r">
                <a:spcBef>
                  <a:spcPts val="83"/>
                </a:spcBef>
              </a:pPr>
              <a:r>
                <a:rPr sz="1200" b="1" dirty="0">
                  <a:solidFill>
                    <a:srgbClr val="52A947"/>
                  </a:solidFill>
                  <a:latin typeface="Corbel" panose="020B0503020204020204" pitchFamily="34" charset="0"/>
                  <a:cs typeface="Montserrat"/>
                </a:rPr>
                <a:t>Merck</a:t>
              </a:r>
              <a:r>
                <a:rPr sz="2000" b="1" spc="-29" dirty="0">
                  <a:solidFill>
                    <a:srgbClr val="52A947"/>
                  </a:solidFill>
                  <a:latin typeface="Corbel" panose="020B0503020204020204" pitchFamily="34" charset="0"/>
                  <a:cs typeface="Montserrat"/>
                </a:rPr>
                <a:t> </a:t>
              </a:r>
              <a:br>
                <a:rPr lang="en-US" sz="2000" b="1" spc="-29" dirty="0">
                  <a:solidFill>
                    <a:srgbClr val="52A947"/>
                  </a:solidFill>
                  <a:latin typeface="Corbel" panose="020B0503020204020204" pitchFamily="34" charset="0"/>
                  <a:cs typeface="Montserrat"/>
                </a:rPr>
              </a:br>
              <a:r>
                <a:rPr sz="2000" b="1" spc="-21" dirty="0" err="1">
                  <a:solidFill>
                    <a:srgbClr val="52A947"/>
                  </a:solidFill>
                  <a:latin typeface="Corbel" panose="020B0503020204020204" pitchFamily="34" charset="0"/>
                  <a:cs typeface="Montserrat"/>
                </a:rPr>
                <a:t>mAb</a:t>
              </a:r>
              <a:endParaRPr sz="2000" dirty="0">
                <a:latin typeface="Corbel" panose="020B0503020204020204" pitchFamily="34" charset="0"/>
                <a:cs typeface="Montserrat"/>
              </a:endParaRPr>
            </a:p>
          </p:txBody>
        </p:sp>
        <p:sp>
          <p:nvSpPr>
            <p:cNvPr id="4" name="object 4"/>
            <p:cNvSpPr txBox="1"/>
            <p:nvPr/>
          </p:nvSpPr>
          <p:spPr>
            <a:xfrm>
              <a:off x="1275987" y="1972641"/>
              <a:ext cx="1501775" cy="503129"/>
            </a:xfrm>
            <a:prstGeom prst="rect">
              <a:avLst/>
            </a:prstGeom>
          </p:spPr>
          <p:txBody>
            <a:bodyPr vert="horz" wrap="square" lIns="0" tIns="10583" rIns="0" bIns="0" rtlCol="0">
              <a:spAutoFit/>
            </a:bodyPr>
            <a:lstStyle/>
            <a:p>
              <a:pPr marL="10583" algn="r">
                <a:spcBef>
                  <a:spcPts val="83"/>
                </a:spcBef>
              </a:pPr>
              <a:r>
                <a:rPr lang="en-US" sz="1200" b="1" spc="-8">
                  <a:solidFill>
                    <a:srgbClr val="D71E62"/>
                  </a:solidFill>
                  <a:latin typeface="Corbel" panose="020B0503020204020204" pitchFamily="34" charset="0"/>
                  <a:cs typeface="Montserrat"/>
                </a:rPr>
                <a:t>AstraZeneca/Sanofi </a:t>
              </a:r>
              <a:r>
                <a:rPr sz="2000" b="1" spc="-8" err="1">
                  <a:solidFill>
                    <a:srgbClr val="D71E62"/>
                  </a:solidFill>
                  <a:latin typeface="Corbel" panose="020B0503020204020204" pitchFamily="34" charset="0"/>
                  <a:cs typeface="Montserrat"/>
                </a:rPr>
                <a:t>nirsevimab</a:t>
              </a:r>
              <a:endParaRPr sz="2000">
                <a:latin typeface="Corbel" panose="020B0503020204020204" pitchFamily="34" charset="0"/>
                <a:cs typeface="Montserrat"/>
              </a:endParaRPr>
            </a:p>
          </p:txBody>
        </p:sp>
        <p:sp>
          <p:nvSpPr>
            <p:cNvPr id="5" name="object 5"/>
            <p:cNvSpPr txBox="1"/>
            <p:nvPr/>
          </p:nvSpPr>
          <p:spPr>
            <a:xfrm>
              <a:off x="2938501" y="1203487"/>
              <a:ext cx="166649" cy="475978"/>
            </a:xfrm>
            <a:prstGeom prst="rect">
              <a:avLst/>
            </a:prstGeom>
          </p:spPr>
          <p:txBody>
            <a:bodyPr vert="vert270" wrap="square" lIns="0" tIns="20638" rIns="0" bIns="0" rtlCol="0">
              <a:spAutoFit/>
            </a:bodyPr>
            <a:lstStyle/>
            <a:p>
              <a:pPr marL="10583">
                <a:spcBef>
                  <a:spcPts val="162"/>
                </a:spcBef>
              </a:pPr>
              <a:r>
                <a:rPr sz="1083" b="1" spc="-17">
                  <a:solidFill>
                    <a:srgbClr val="231F20"/>
                  </a:solidFill>
                  <a:latin typeface="Corbel" panose="020B0503020204020204" pitchFamily="34" charset="0"/>
                  <a:cs typeface="Montserrat"/>
                </a:rPr>
                <a:t>2022</a:t>
              </a:r>
              <a:endParaRPr sz="1083">
                <a:latin typeface="Corbel" panose="020B0503020204020204" pitchFamily="34" charset="0"/>
                <a:cs typeface="Montserrat"/>
              </a:endParaRPr>
            </a:p>
          </p:txBody>
        </p:sp>
        <p:sp>
          <p:nvSpPr>
            <p:cNvPr id="6" name="object 6"/>
            <p:cNvSpPr txBox="1"/>
            <p:nvPr/>
          </p:nvSpPr>
          <p:spPr>
            <a:xfrm>
              <a:off x="4869070" y="1203174"/>
              <a:ext cx="166649" cy="476682"/>
            </a:xfrm>
            <a:prstGeom prst="rect">
              <a:avLst/>
            </a:prstGeom>
          </p:spPr>
          <p:txBody>
            <a:bodyPr vert="vert270" wrap="square" lIns="0" tIns="20638" rIns="0" bIns="0" rtlCol="0">
              <a:spAutoFit/>
            </a:bodyPr>
            <a:lstStyle/>
            <a:p>
              <a:pPr marL="10583">
                <a:spcBef>
                  <a:spcPts val="162"/>
                </a:spcBef>
              </a:pPr>
              <a:r>
                <a:rPr sz="1083" b="1" spc="-17">
                  <a:solidFill>
                    <a:srgbClr val="231F20"/>
                  </a:solidFill>
                  <a:latin typeface="Corbel" panose="020B0503020204020204" pitchFamily="34" charset="0"/>
                  <a:cs typeface="Montserrat"/>
                </a:rPr>
                <a:t>2023</a:t>
              </a:r>
              <a:endParaRPr sz="1083">
                <a:latin typeface="Corbel" panose="020B0503020204020204" pitchFamily="34" charset="0"/>
                <a:cs typeface="Montserrat"/>
              </a:endParaRPr>
            </a:p>
          </p:txBody>
        </p:sp>
        <p:sp>
          <p:nvSpPr>
            <p:cNvPr id="7" name="object 7"/>
            <p:cNvSpPr txBox="1"/>
            <p:nvPr/>
          </p:nvSpPr>
          <p:spPr>
            <a:xfrm>
              <a:off x="6824817" y="1194978"/>
              <a:ext cx="166649" cy="490784"/>
            </a:xfrm>
            <a:prstGeom prst="rect">
              <a:avLst/>
            </a:prstGeom>
          </p:spPr>
          <p:txBody>
            <a:bodyPr vert="vert270" wrap="square" lIns="0" tIns="20638" rIns="0" bIns="0" rtlCol="0">
              <a:spAutoFit/>
            </a:bodyPr>
            <a:lstStyle/>
            <a:p>
              <a:pPr marL="10583">
                <a:spcBef>
                  <a:spcPts val="162"/>
                </a:spcBef>
              </a:pPr>
              <a:r>
                <a:rPr sz="1083" b="1" spc="-17">
                  <a:solidFill>
                    <a:srgbClr val="231F20"/>
                  </a:solidFill>
                  <a:latin typeface="Corbel" panose="020B0503020204020204" pitchFamily="34" charset="0"/>
                  <a:cs typeface="Montserrat"/>
                </a:rPr>
                <a:t>2024</a:t>
              </a:r>
              <a:endParaRPr sz="1083">
                <a:latin typeface="Corbel" panose="020B0503020204020204" pitchFamily="34" charset="0"/>
                <a:cs typeface="Montserrat"/>
              </a:endParaRPr>
            </a:p>
          </p:txBody>
        </p:sp>
        <p:sp>
          <p:nvSpPr>
            <p:cNvPr id="8" name="object 8"/>
            <p:cNvSpPr txBox="1"/>
            <p:nvPr/>
          </p:nvSpPr>
          <p:spPr>
            <a:xfrm>
              <a:off x="8805742" y="1202899"/>
              <a:ext cx="166649" cy="476682"/>
            </a:xfrm>
            <a:prstGeom prst="rect">
              <a:avLst/>
            </a:prstGeom>
          </p:spPr>
          <p:txBody>
            <a:bodyPr vert="vert270" wrap="square" lIns="0" tIns="20638" rIns="0" bIns="0" rtlCol="0">
              <a:spAutoFit/>
            </a:bodyPr>
            <a:lstStyle/>
            <a:p>
              <a:pPr marL="10583">
                <a:spcBef>
                  <a:spcPts val="162"/>
                </a:spcBef>
              </a:pPr>
              <a:r>
                <a:rPr sz="1083" b="1" spc="-17">
                  <a:solidFill>
                    <a:srgbClr val="231F20"/>
                  </a:solidFill>
                  <a:latin typeface="Corbel" panose="020B0503020204020204" pitchFamily="34" charset="0"/>
                  <a:cs typeface="Montserrat"/>
                </a:rPr>
                <a:t>2025</a:t>
              </a:r>
              <a:endParaRPr sz="1083">
                <a:latin typeface="Corbel" panose="020B0503020204020204" pitchFamily="34" charset="0"/>
                <a:cs typeface="Montserrat"/>
              </a:endParaRPr>
            </a:p>
          </p:txBody>
        </p:sp>
        <p:sp>
          <p:nvSpPr>
            <p:cNvPr id="10" name="object 10"/>
            <p:cNvSpPr/>
            <p:nvPr/>
          </p:nvSpPr>
          <p:spPr>
            <a:xfrm>
              <a:off x="2911936" y="1281242"/>
              <a:ext cx="45719" cy="2644810"/>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12" name="object 12"/>
            <p:cNvSpPr/>
            <p:nvPr/>
          </p:nvSpPr>
          <p:spPr>
            <a:xfrm>
              <a:off x="2911939" y="2184847"/>
              <a:ext cx="7636466" cy="158685"/>
            </a:xfrm>
            <a:custGeom>
              <a:avLst/>
              <a:gdLst/>
              <a:ahLst/>
              <a:cxnLst/>
              <a:rect l="l" t="t" r="r" b="b"/>
              <a:pathLst>
                <a:path w="4371340" h="160655">
                  <a:moveTo>
                    <a:pt x="4370832" y="0"/>
                  </a:moveTo>
                  <a:lnTo>
                    <a:pt x="0" y="0"/>
                  </a:lnTo>
                  <a:lnTo>
                    <a:pt x="0" y="160464"/>
                  </a:lnTo>
                  <a:lnTo>
                    <a:pt x="4370832" y="160464"/>
                  </a:lnTo>
                  <a:lnTo>
                    <a:pt x="4370832"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4" name="object 14"/>
            <p:cNvSpPr/>
            <p:nvPr/>
          </p:nvSpPr>
          <p:spPr>
            <a:xfrm>
              <a:off x="2911836" y="3113020"/>
              <a:ext cx="7885461" cy="132019"/>
            </a:xfrm>
            <a:custGeom>
              <a:avLst/>
              <a:gdLst/>
              <a:ahLst/>
              <a:cxnLst/>
              <a:rect l="l" t="t" r="r" b="b"/>
              <a:pathLst>
                <a:path w="5354955" h="160654">
                  <a:moveTo>
                    <a:pt x="5354447" y="0"/>
                  </a:moveTo>
                  <a:lnTo>
                    <a:pt x="0" y="0"/>
                  </a:lnTo>
                  <a:lnTo>
                    <a:pt x="0" y="160464"/>
                  </a:lnTo>
                  <a:lnTo>
                    <a:pt x="5354447" y="160464"/>
                  </a:lnTo>
                  <a:lnTo>
                    <a:pt x="5354447"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nvGrpSpPr>
            <p:cNvPr id="68" name="Group 67">
              <a:extLst>
                <a:ext uri="{FF2B5EF4-FFF2-40B4-BE49-F238E27FC236}">
                  <a16:creationId xmlns:a16="http://schemas.microsoft.com/office/drawing/2014/main" id="{4D107BB8-E624-A3AE-1948-B6A71E01B8F8}"/>
                </a:ext>
              </a:extLst>
            </p:cNvPr>
            <p:cNvGrpSpPr/>
            <p:nvPr/>
          </p:nvGrpSpPr>
          <p:grpSpPr>
            <a:xfrm>
              <a:off x="8192046" y="3141525"/>
              <a:ext cx="40217" cy="232302"/>
              <a:chOff x="8832844" y="3376290"/>
              <a:chExt cx="40217" cy="232302"/>
            </a:xfrm>
          </p:grpSpPr>
          <p:sp>
            <p:nvSpPr>
              <p:cNvPr id="21" name="object 21"/>
              <p:cNvSpPr/>
              <p:nvPr/>
            </p:nvSpPr>
            <p:spPr>
              <a:xfrm>
                <a:off x="8852952"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8832844" y="3376290"/>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5" name="Group 64">
              <a:extLst>
                <a:ext uri="{FF2B5EF4-FFF2-40B4-BE49-F238E27FC236}">
                  <a16:creationId xmlns:a16="http://schemas.microsoft.com/office/drawing/2014/main" id="{54F57683-15FE-6676-D4FB-0FFBD5AA68D0}"/>
                </a:ext>
              </a:extLst>
            </p:cNvPr>
            <p:cNvGrpSpPr/>
            <p:nvPr/>
          </p:nvGrpSpPr>
          <p:grpSpPr>
            <a:xfrm>
              <a:off x="4597280" y="2216269"/>
              <a:ext cx="40217" cy="232303"/>
              <a:chOff x="5188654" y="2451034"/>
              <a:chExt cx="40217" cy="232303"/>
            </a:xfrm>
          </p:grpSpPr>
          <p:sp>
            <p:nvSpPr>
              <p:cNvPr id="25" name="object 25"/>
              <p:cNvSpPr/>
              <p:nvPr/>
            </p:nvSpPr>
            <p:spPr>
              <a:xfrm>
                <a:off x="5208762"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5188654" y="2451034"/>
                <a:ext cx="40217" cy="40217"/>
              </a:xfrm>
              <a:custGeom>
                <a:avLst/>
                <a:gdLst/>
                <a:ahLst/>
                <a:cxnLst/>
                <a:rect l="l" t="t" r="r" b="b"/>
                <a:pathLst>
                  <a:path w="48260"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6" name="Group 65">
              <a:extLst>
                <a:ext uri="{FF2B5EF4-FFF2-40B4-BE49-F238E27FC236}">
                  <a16:creationId xmlns:a16="http://schemas.microsoft.com/office/drawing/2014/main" id="{6F564BFF-522D-66F6-46F5-2190B450CAAA}"/>
                </a:ext>
              </a:extLst>
            </p:cNvPr>
            <p:cNvGrpSpPr/>
            <p:nvPr/>
          </p:nvGrpSpPr>
          <p:grpSpPr>
            <a:xfrm>
              <a:off x="5635653" y="2216269"/>
              <a:ext cx="40217" cy="232303"/>
              <a:chOff x="6227027" y="2451034"/>
              <a:chExt cx="40217" cy="232303"/>
            </a:xfrm>
          </p:grpSpPr>
          <p:sp>
            <p:nvSpPr>
              <p:cNvPr id="29" name="object 29"/>
              <p:cNvSpPr/>
              <p:nvPr/>
            </p:nvSpPr>
            <p:spPr>
              <a:xfrm>
                <a:off x="6247136"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6227027" y="2451034"/>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7" name="Group 66">
              <a:extLst>
                <a:ext uri="{FF2B5EF4-FFF2-40B4-BE49-F238E27FC236}">
                  <a16:creationId xmlns:a16="http://schemas.microsoft.com/office/drawing/2014/main" id="{64747858-349A-7E1E-2506-8F7AE16F188A}"/>
                </a:ext>
              </a:extLst>
            </p:cNvPr>
            <p:cNvGrpSpPr/>
            <p:nvPr/>
          </p:nvGrpSpPr>
          <p:grpSpPr>
            <a:xfrm>
              <a:off x="10259554" y="2216269"/>
              <a:ext cx="40217" cy="232303"/>
              <a:chOff x="9947958" y="2451034"/>
              <a:chExt cx="40217" cy="232303"/>
            </a:xfrm>
          </p:grpSpPr>
          <p:sp>
            <p:nvSpPr>
              <p:cNvPr id="33" name="object 33"/>
              <p:cNvSpPr/>
              <p:nvPr/>
            </p:nvSpPr>
            <p:spPr>
              <a:xfrm>
                <a:off x="9979232" y="2471141"/>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9947958" y="2451034"/>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69" name="Group 68">
              <a:extLst>
                <a:ext uri="{FF2B5EF4-FFF2-40B4-BE49-F238E27FC236}">
                  <a16:creationId xmlns:a16="http://schemas.microsoft.com/office/drawing/2014/main" id="{A654B965-21C4-8278-4720-2338744313AD}"/>
                </a:ext>
              </a:extLst>
            </p:cNvPr>
            <p:cNvGrpSpPr/>
            <p:nvPr/>
          </p:nvGrpSpPr>
          <p:grpSpPr>
            <a:xfrm>
              <a:off x="9222636" y="3141525"/>
              <a:ext cx="40217" cy="232302"/>
              <a:chOff x="9814010" y="3376290"/>
              <a:chExt cx="40217" cy="232302"/>
            </a:xfrm>
          </p:grpSpPr>
          <p:sp>
            <p:nvSpPr>
              <p:cNvPr id="35" name="object 35"/>
              <p:cNvSpPr/>
              <p:nvPr/>
            </p:nvSpPr>
            <p:spPr>
              <a:xfrm>
                <a:off x="9834118"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9814010" y="3376290"/>
                <a:ext cx="40217" cy="40217"/>
              </a:xfrm>
              <a:custGeom>
                <a:avLst/>
                <a:gdLst/>
                <a:ahLst/>
                <a:cxnLst/>
                <a:rect l="l" t="t" r="r" b="b"/>
                <a:pathLst>
                  <a:path w="48259" h="48260">
                    <a:moveTo>
                      <a:pt x="24129" y="0"/>
                    </a:moveTo>
                    <a:lnTo>
                      <a:pt x="14739" y="1896"/>
                    </a:lnTo>
                    <a:lnTo>
                      <a:pt x="7069" y="7069"/>
                    </a:lnTo>
                    <a:lnTo>
                      <a:pt x="1896" y="14739"/>
                    </a:lnTo>
                    <a:lnTo>
                      <a:pt x="0" y="24130"/>
                    </a:lnTo>
                    <a:lnTo>
                      <a:pt x="1896" y="33520"/>
                    </a:lnTo>
                    <a:lnTo>
                      <a:pt x="7069" y="41190"/>
                    </a:lnTo>
                    <a:lnTo>
                      <a:pt x="14739" y="46363"/>
                    </a:lnTo>
                    <a:lnTo>
                      <a:pt x="24129" y="48260"/>
                    </a:lnTo>
                    <a:lnTo>
                      <a:pt x="33520" y="46363"/>
                    </a:lnTo>
                    <a:lnTo>
                      <a:pt x="41190" y="41190"/>
                    </a:lnTo>
                    <a:lnTo>
                      <a:pt x="46363" y="33520"/>
                    </a:lnTo>
                    <a:lnTo>
                      <a:pt x="48259" y="24130"/>
                    </a:lnTo>
                    <a:lnTo>
                      <a:pt x="46363" y="14739"/>
                    </a:lnTo>
                    <a:lnTo>
                      <a:pt x="41190" y="7069"/>
                    </a:lnTo>
                    <a:lnTo>
                      <a:pt x="33520" y="1896"/>
                    </a:lnTo>
                    <a:lnTo>
                      <a:pt x="2412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grpSp>
          <p:nvGrpSpPr>
            <p:cNvPr id="70" name="Group 69">
              <a:extLst>
                <a:ext uri="{FF2B5EF4-FFF2-40B4-BE49-F238E27FC236}">
                  <a16:creationId xmlns:a16="http://schemas.microsoft.com/office/drawing/2014/main" id="{48AA4A04-994B-1211-D132-2327A19E06D9}"/>
                </a:ext>
              </a:extLst>
            </p:cNvPr>
            <p:cNvGrpSpPr/>
            <p:nvPr/>
          </p:nvGrpSpPr>
          <p:grpSpPr>
            <a:xfrm>
              <a:off x="10553907" y="3141525"/>
              <a:ext cx="40217" cy="232302"/>
              <a:chOff x="11145281" y="3376290"/>
              <a:chExt cx="40217" cy="232302"/>
            </a:xfrm>
          </p:grpSpPr>
          <p:sp>
            <p:nvSpPr>
              <p:cNvPr id="39" name="object 39"/>
              <p:cNvSpPr/>
              <p:nvPr/>
            </p:nvSpPr>
            <p:spPr>
              <a:xfrm>
                <a:off x="11165390" y="3396396"/>
                <a:ext cx="0" cy="212196"/>
              </a:xfrm>
              <a:custGeom>
                <a:avLst/>
                <a:gdLst/>
                <a:ahLst/>
                <a:cxnLst/>
                <a:rect l="l" t="t" r="r" b="b"/>
                <a:pathLst>
                  <a:path h="254635">
                    <a:moveTo>
                      <a:pt x="0" y="0"/>
                    </a:moveTo>
                    <a:lnTo>
                      <a:pt x="0" y="254088"/>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40" name="object 40"/>
              <p:cNvSpPr/>
              <p:nvPr/>
            </p:nvSpPr>
            <p:spPr>
              <a:xfrm>
                <a:off x="11145281" y="3376290"/>
                <a:ext cx="40217" cy="40217"/>
              </a:xfrm>
              <a:custGeom>
                <a:avLst/>
                <a:gdLst/>
                <a:ahLst/>
                <a:cxnLst/>
                <a:rect l="l" t="t" r="r" b="b"/>
                <a:pathLst>
                  <a:path w="48259" h="48260">
                    <a:moveTo>
                      <a:pt x="24130" y="0"/>
                    </a:moveTo>
                    <a:lnTo>
                      <a:pt x="14739" y="1896"/>
                    </a:lnTo>
                    <a:lnTo>
                      <a:pt x="7069" y="7069"/>
                    </a:lnTo>
                    <a:lnTo>
                      <a:pt x="1896" y="14739"/>
                    </a:lnTo>
                    <a:lnTo>
                      <a:pt x="0" y="24130"/>
                    </a:lnTo>
                    <a:lnTo>
                      <a:pt x="1896" y="33520"/>
                    </a:lnTo>
                    <a:lnTo>
                      <a:pt x="7069" y="41190"/>
                    </a:lnTo>
                    <a:lnTo>
                      <a:pt x="14739" y="46363"/>
                    </a:lnTo>
                    <a:lnTo>
                      <a:pt x="24130" y="48260"/>
                    </a:lnTo>
                    <a:lnTo>
                      <a:pt x="33520" y="46363"/>
                    </a:lnTo>
                    <a:lnTo>
                      <a:pt x="41190" y="41190"/>
                    </a:lnTo>
                    <a:lnTo>
                      <a:pt x="46363" y="33520"/>
                    </a:lnTo>
                    <a:lnTo>
                      <a:pt x="48260" y="24130"/>
                    </a:lnTo>
                    <a:lnTo>
                      <a:pt x="46363" y="14739"/>
                    </a:lnTo>
                    <a:lnTo>
                      <a:pt x="41190" y="7069"/>
                    </a:lnTo>
                    <a:lnTo>
                      <a:pt x="33520" y="1896"/>
                    </a:lnTo>
                    <a:lnTo>
                      <a:pt x="2413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grpSp>
        <p:sp>
          <p:nvSpPr>
            <p:cNvPr id="43" name="object 43"/>
            <p:cNvSpPr txBox="1"/>
            <p:nvPr/>
          </p:nvSpPr>
          <p:spPr>
            <a:xfrm>
              <a:off x="8175932" y="3394920"/>
              <a:ext cx="671214" cy="318463"/>
            </a:xfrm>
            <a:prstGeom prst="rect">
              <a:avLst/>
            </a:prstGeom>
          </p:spPr>
          <p:txBody>
            <a:bodyPr vert="horz" wrap="square" lIns="0" tIns="10583" rIns="0" bIns="0" rtlCol="0">
              <a:spAutoFit/>
            </a:bodyPr>
            <a:lstStyle/>
            <a:p>
              <a:pPr marL="10583">
                <a:spcBef>
                  <a:spcPts val="83"/>
                </a:spcBef>
              </a:pPr>
              <a:r>
                <a:rPr sz="1000" b="1">
                  <a:solidFill>
                    <a:srgbClr val="231F20"/>
                  </a:solidFill>
                  <a:latin typeface="Corbel" panose="020B0503020204020204" pitchFamily="34" charset="0"/>
                  <a:cs typeface="Montserrat-SemiBold"/>
                </a:rPr>
                <a:t>Phase </a:t>
              </a:r>
              <a:r>
                <a:rPr sz="1000" b="1" spc="-42">
                  <a:solidFill>
                    <a:srgbClr val="231F20"/>
                  </a:solidFill>
                  <a:latin typeface="Corbel" panose="020B0503020204020204" pitchFamily="34" charset="0"/>
                  <a:cs typeface="Montserrat-SemiBold"/>
                </a:rPr>
                <a:t>3</a:t>
              </a:r>
              <a:r>
                <a:rPr lang="en-US" sz="1000" b="1" spc="-42">
                  <a:solidFill>
                    <a:srgbClr val="231F20"/>
                  </a:solidFill>
                  <a:latin typeface="Corbel" panose="020B0503020204020204" pitchFamily="34" charset="0"/>
                  <a:cs typeface="Montserrat-SemiBold"/>
                </a:rPr>
                <a:t> </a:t>
              </a:r>
              <a:r>
                <a:rPr lang="en-US" sz="1000" b="1" spc="-8">
                  <a:solidFill>
                    <a:srgbClr val="231F20"/>
                  </a:solidFill>
                  <a:latin typeface="Corbel" panose="020B0503020204020204" pitchFamily="34" charset="0"/>
                  <a:cs typeface="Montserrat-SemiBold"/>
                </a:rPr>
                <a:t>completed</a:t>
              </a:r>
              <a:endParaRPr lang="en-US" sz="1000">
                <a:latin typeface="Corbel" panose="020B0503020204020204" pitchFamily="34" charset="0"/>
                <a:cs typeface="Montserrat-SemiBold"/>
              </a:endParaRPr>
            </a:p>
          </p:txBody>
        </p:sp>
        <p:sp>
          <p:nvSpPr>
            <p:cNvPr id="46" name="object 46"/>
            <p:cNvSpPr txBox="1"/>
            <p:nvPr/>
          </p:nvSpPr>
          <p:spPr>
            <a:xfrm>
              <a:off x="4094427" y="2469599"/>
              <a:ext cx="569383" cy="318463"/>
            </a:xfrm>
            <a:prstGeom prst="rect">
              <a:avLst/>
            </a:prstGeom>
          </p:spPr>
          <p:txBody>
            <a:bodyPr vert="horz" wrap="square" lIns="0" tIns="10583" rIns="0" bIns="0" rtlCol="0">
              <a:spAutoFit/>
            </a:bodyPr>
            <a:lstStyle/>
            <a:p>
              <a:pPr marL="256636" algn="r">
                <a:lnSpc>
                  <a:spcPts val="1154"/>
                </a:lnSpc>
                <a:spcBef>
                  <a:spcPts val="83"/>
                </a:spcBef>
              </a:pPr>
              <a:r>
                <a:rPr sz="1000" b="1" spc="-21">
                  <a:solidFill>
                    <a:srgbClr val="231F20"/>
                  </a:solidFill>
                  <a:latin typeface="Corbel" panose="020B0503020204020204" pitchFamily="34" charset="0"/>
                  <a:cs typeface="Montserrat-SemiBold"/>
                </a:rPr>
                <a:t>EMA</a:t>
              </a:r>
              <a:endParaRPr sz="1000">
                <a:latin typeface="Corbel" panose="020B0503020204020204" pitchFamily="34" charset="0"/>
                <a:cs typeface="Montserrat-SemiBold"/>
              </a:endParaRPr>
            </a:p>
            <a:p>
              <a:pPr marL="10583" algn="r">
                <a:lnSpc>
                  <a:spcPts val="1154"/>
                </a:lnSpc>
              </a:pPr>
              <a:r>
                <a:rPr lang="en-US" sz="1000" b="1" spc="-8">
                  <a:solidFill>
                    <a:srgbClr val="231F20"/>
                  </a:solidFill>
                  <a:latin typeface="Corbel" panose="020B0503020204020204" pitchFamily="34" charset="0"/>
                  <a:cs typeface="Montserrat-SemiBold"/>
                </a:rPr>
                <a:t>approval</a:t>
              </a:r>
              <a:endParaRPr sz="1000">
                <a:latin typeface="Corbel" panose="020B0503020204020204" pitchFamily="34" charset="0"/>
                <a:cs typeface="Montserrat-SemiBold"/>
              </a:endParaRPr>
            </a:p>
          </p:txBody>
        </p:sp>
        <p:sp>
          <p:nvSpPr>
            <p:cNvPr id="48" name="object 48"/>
            <p:cNvSpPr txBox="1"/>
            <p:nvPr/>
          </p:nvSpPr>
          <p:spPr>
            <a:xfrm>
              <a:off x="5418402" y="2469471"/>
              <a:ext cx="569383" cy="318463"/>
            </a:xfrm>
            <a:prstGeom prst="rect">
              <a:avLst/>
            </a:prstGeom>
          </p:spPr>
          <p:txBody>
            <a:bodyPr vert="horz" wrap="square" lIns="0" tIns="10583" rIns="0" bIns="0" rtlCol="0">
              <a:spAutoFit/>
            </a:bodyPr>
            <a:lstStyle/>
            <a:p>
              <a:pPr marL="10583">
                <a:lnSpc>
                  <a:spcPts val="1154"/>
                </a:lnSpc>
                <a:spcBef>
                  <a:spcPts val="83"/>
                </a:spcBef>
              </a:pPr>
              <a:r>
                <a:rPr sz="1000" b="1" spc="-21">
                  <a:solidFill>
                    <a:srgbClr val="231F20"/>
                  </a:solidFill>
                  <a:latin typeface="Corbel" panose="020B0503020204020204" pitchFamily="34" charset="0"/>
                  <a:cs typeface="Montserrat-SemiBold"/>
                </a:rPr>
                <a:t>FDA</a:t>
              </a:r>
              <a:endParaRPr sz="1000">
                <a:latin typeface="Corbel" panose="020B0503020204020204" pitchFamily="34" charset="0"/>
                <a:cs typeface="Montserrat-SemiBold"/>
              </a:endParaRPr>
            </a:p>
            <a:p>
              <a:pPr marL="10583">
                <a:lnSpc>
                  <a:spcPts val="1154"/>
                </a:lnSpc>
              </a:pPr>
              <a:r>
                <a:rPr lang="en-US" sz="1000" b="1" spc="-8">
                  <a:solidFill>
                    <a:srgbClr val="231F20"/>
                  </a:solidFill>
                  <a:latin typeface="Corbel" panose="020B0503020204020204" pitchFamily="34" charset="0"/>
                  <a:cs typeface="Montserrat-SemiBold"/>
                </a:rPr>
                <a:t>approval</a:t>
              </a:r>
              <a:endParaRPr sz="1000">
                <a:latin typeface="Corbel" panose="020B0503020204020204" pitchFamily="34" charset="0"/>
                <a:cs typeface="Montserrat-SemiBold"/>
              </a:endParaRPr>
            </a:p>
          </p:txBody>
        </p:sp>
        <p:sp>
          <p:nvSpPr>
            <p:cNvPr id="50" name="object 50"/>
            <p:cNvSpPr txBox="1"/>
            <p:nvPr/>
          </p:nvSpPr>
          <p:spPr>
            <a:xfrm>
              <a:off x="9415954" y="2469344"/>
              <a:ext cx="1279817" cy="416221"/>
            </a:xfrm>
            <a:prstGeom prst="rect">
              <a:avLst/>
            </a:prstGeom>
          </p:spPr>
          <p:txBody>
            <a:bodyPr vert="horz" wrap="square" lIns="0" tIns="24871" rIns="0" bIns="0" rtlCol="0">
              <a:spAutoFit/>
            </a:bodyPr>
            <a:lstStyle/>
            <a:p>
              <a:pPr marL="10583" marR="4233" algn="r">
                <a:lnSpc>
                  <a:spcPts val="1108"/>
                </a:lnSpc>
                <a:spcBef>
                  <a:spcPts val="196"/>
                </a:spcBef>
              </a:pPr>
              <a:r>
                <a:rPr lang="en-US" sz="1000" b="1" spc="-8" dirty="0">
                  <a:solidFill>
                    <a:srgbClr val="231F20"/>
                  </a:solidFill>
                  <a:latin typeface="Corbel" panose="020B0503020204020204" pitchFamily="34" charset="0"/>
                  <a:cs typeface="Montserrat-SemiBold"/>
                </a:rPr>
                <a:t>Earliest possible </a:t>
              </a:r>
              <a:r>
                <a:rPr lang="en-US" sz="1000" b="1" spc="-17" dirty="0">
                  <a:solidFill>
                    <a:srgbClr val="231F20"/>
                  </a:solidFill>
                  <a:latin typeface="Corbel" panose="020B0503020204020204" pitchFamily="34" charset="0"/>
                  <a:cs typeface="Montserrat-SemiBold"/>
                </a:rPr>
                <a:t>SAGE</a:t>
              </a:r>
              <a:endParaRPr lang="en-US" sz="1000" dirty="0">
                <a:latin typeface="Corbel" panose="020B0503020204020204" pitchFamily="34" charset="0"/>
                <a:cs typeface="Montserrat-SemiBold"/>
              </a:endParaRPr>
            </a:p>
            <a:p>
              <a:pPr marL="10583" algn="r">
                <a:lnSpc>
                  <a:spcPts val="1087"/>
                </a:lnSpc>
              </a:pPr>
              <a:r>
                <a:rPr lang="en-US" sz="1000" b="1" spc="-8" dirty="0">
                  <a:solidFill>
                    <a:srgbClr val="231F20"/>
                  </a:solidFill>
                  <a:latin typeface="Corbel" panose="020B0503020204020204" pitchFamily="34" charset="0"/>
                  <a:cs typeface="Montserrat-SemiBold"/>
                </a:rPr>
                <a:t>review / PQ submission unknown</a:t>
              </a:r>
              <a:endParaRPr lang="en-US" sz="1000" dirty="0">
                <a:latin typeface="Corbel" panose="020B0503020204020204" pitchFamily="34" charset="0"/>
                <a:cs typeface="Montserrat-SemiBold"/>
              </a:endParaRPr>
            </a:p>
          </p:txBody>
        </p:sp>
        <p:sp>
          <p:nvSpPr>
            <p:cNvPr id="51" name="object 51"/>
            <p:cNvSpPr txBox="1"/>
            <p:nvPr/>
          </p:nvSpPr>
          <p:spPr>
            <a:xfrm>
              <a:off x="9206431" y="3394412"/>
              <a:ext cx="634471" cy="318463"/>
            </a:xfrm>
            <a:prstGeom prst="rect">
              <a:avLst/>
            </a:prstGeom>
          </p:spPr>
          <p:txBody>
            <a:bodyPr vert="horz" wrap="square" lIns="0" tIns="10583" rIns="0" bIns="0" rtlCol="0">
              <a:spAutoFit/>
            </a:bodyPr>
            <a:lstStyle/>
            <a:p>
              <a:pPr marL="10583">
                <a:lnSpc>
                  <a:spcPts val="1154"/>
                </a:lnSpc>
                <a:spcBef>
                  <a:spcPts val="83"/>
                </a:spcBef>
              </a:pPr>
              <a:r>
                <a:rPr sz="1000" b="1" spc="-21">
                  <a:solidFill>
                    <a:srgbClr val="231F20"/>
                  </a:solidFill>
                  <a:latin typeface="Corbel" panose="020B0503020204020204" pitchFamily="34" charset="0"/>
                  <a:cs typeface="Montserrat-SemiBold"/>
                </a:rPr>
                <a:t>FDA</a:t>
              </a:r>
              <a:endParaRPr sz="1000">
                <a:latin typeface="Corbel" panose="020B0503020204020204" pitchFamily="34" charset="0"/>
                <a:cs typeface="Montserrat-SemiBold"/>
              </a:endParaRPr>
            </a:p>
            <a:p>
              <a:pPr marL="10583">
                <a:lnSpc>
                  <a:spcPts val="1154"/>
                </a:lnSpc>
              </a:pPr>
              <a:r>
                <a:rPr sz="1000" b="1" spc="-8">
                  <a:solidFill>
                    <a:srgbClr val="231F20"/>
                  </a:solidFill>
                  <a:latin typeface="Corbel" panose="020B0503020204020204" pitchFamily="34" charset="0"/>
                  <a:cs typeface="Montserrat-SemiBold"/>
                </a:rPr>
                <a:t>decisions</a:t>
              </a:r>
              <a:endParaRPr sz="1000">
                <a:latin typeface="Corbel" panose="020B0503020204020204" pitchFamily="34" charset="0"/>
                <a:cs typeface="Montserrat-SemiBold"/>
              </a:endParaRPr>
            </a:p>
          </p:txBody>
        </p:sp>
        <p:sp>
          <p:nvSpPr>
            <p:cNvPr id="53" name="object 53"/>
            <p:cNvSpPr txBox="1"/>
            <p:nvPr/>
          </p:nvSpPr>
          <p:spPr>
            <a:xfrm>
              <a:off x="10079647" y="3394285"/>
              <a:ext cx="624417" cy="416221"/>
            </a:xfrm>
            <a:prstGeom prst="rect">
              <a:avLst/>
            </a:prstGeom>
          </p:spPr>
          <p:txBody>
            <a:bodyPr vert="horz" wrap="square" lIns="0" tIns="24871" rIns="0" bIns="0" rtlCol="0">
              <a:spAutoFit/>
            </a:bodyPr>
            <a:lstStyle/>
            <a:p>
              <a:pPr marL="10583" marR="4233" algn="r">
                <a:lnSpc>
                  <a:spcPts val="1108"/>
                </a:lnSpc>
                <a:spcBef>
                  <a:spcPts val="196"/>
                </a:spcBef>
              </a:pPr>
              <a:r>
                <a:rPr sz="1000" b="1" spc="-8" dirty="0">
                  <a:solidFill>
                    <a:schemeClr val="accent5"/>
                  </a:solidFill>
                  <a:latin typeface="Corbel" panose="020B0503020204020204" pitchFamily="34" charset="0"/>
                  <a:cs typeface="Montserrat-SemiBold"/>
                </a:rPr>
                <a:t>Earliest</a:t>
              </a:r>
              <a:r>
                <a:rPr lang="en-US" sz="1000" b="1" spc="-8" dirty="0">
                  <a:solidFill>
                    <a:schemeClr val="accent5"/>
                  </a:solidFill>
                  <a:latin typeface="Corbel" panose="020B0503020204020204" pitchFamily="34" charset="0"/>
                  <a:cs typeface="Montserrat-SemiBold"/>
                </a:rPr>
                <a:t> possible</a:t>
              </a:r>
              <a:r>
                <a:rPr sz="1000" b="1" spc="-8" dirty="0">
                  <a:solidFill>
                    <a:schemeClr val="accent5"/>
                  </a:solidFill>
                  <a:latin typeface="Corbel" panose="020B0503020204020204" pitchFamily="34" charset="0"/>
                  <a:cs typeface="Montserrat-SemiBold"/>
                </a:rPr>
                <a:t> SAGE/PQ</a:t>
              </a:r>
              <a:endParaRPr sz="1000" b="1" dirty="0">
                <a:solidFill>
                  <a:schemeClr val="accent5"/>
                </a:solidFill>
                <a:latin typeface="Corbel" panose="020B0503020204020204" pitchFamily="34" charset="0"/>
                <a:cs typeface="Montserrat-SemiBold"/>
              </a:endParaRPr>
            </a:p>
          </p:txBody>
        </p:sp>
        <p:sp>
          <p:nvSpPr>
            <p:cNvPr id="17" name="object 10">
              <a:extLst>
                <a:ext uri="{FF2B5EF4-FFF2-40B4-BE49-F238E27FC236}">
                  <a16:creationId xmlns:a16="http://schemas.microsoft.com/office/drawing/2014/main" id="{174BC966-3901-2DE4-5F52-79F3EEB1E3B3}"/>
                </a:ext>
              </a:extLst>
            </p:cNvPr>
            <p:cNvSpPr/>
            <p:nvPr/>
          </p:nvSpPr>
          <p:spPr>
            <a:xfrm>
              <a:off x="4842537" y="1229712"/>
              <a:ext cx="45719" cy="2644810"/>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18" name="object 10">
              <a:extLst>
                <a:ext uri="{FF2B5EF4-FFF2-40B4-BE49-F238E27FC236}">
                  <a16:creationId xmlns:a16="http://schemas.microsoft.com/office/drawing/2014/main" id="{0CC19C48-3A5C-FA31-DB9A-E6185E4002F3}"/>
                </a:ext>
              </a:extLst>
            </p:cNvPr>
            <p:cNvSpPr/>
            <p:nvPr/>
          </p:nvSpPr>
          <p:spPr>
            <a:xfrm>
              <a:off x="6785531" y="1306297"/>
              <a:ext cx="45719" cy="2644810"/>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19" name="object 10">
              <a:extLst>
                <a:ext uri="{FF2B5EF4-FFF2-40B4-BE49-F238E27FC236}">
                  <a16:creationId xmlns:a16="http://schemas.microsoft.com/office/drawing/2014/main" id="{E06C1B13-E0EF-1E96-92DA-D8962E451A5D}"/>
                </a:ext>
              </a:extLst>
            </p:cNvPr>
            <p:cNvSpPr/>
            <p:nvPr/>
          </p:nvSpPr>
          <p:spPr>
            <a:xfrm>
              <a:off x="8779840" y="1281242"/>
              <a:ext cx="45719" cy="2644810"/>
            </a:xfrm>
            <a:custGeom>
              <a:avLst/>
              <a:gdLst/>
              <a:ahLst/>
              <a:cxnLst/>
              <a:rect l="l" t="t" r="r" b="b"/>
              <a:pathLst>
                <a:path h="5429250">
                  <a:moveTo>
                    <a:pt x="0" y="0"/>
                  </a:moveTo>
                  <a:lnTo>
                    <a:pt x="0" y="5428932"/>
                  </a:lnTo>
                </a:path>
              </a:pathLst>
            </a:custGeom>
            <a:ln w="12065">
              <a:solidFill>
                <a:srgbClr val="231F20"/>
              </a:solidFill>
            </a:ln>
          </p:spPr>
          <p:txBody>
            <a:bodyPr wrap="square" lIns="0" tIns="0" rIns="0" bIns="0" rtlCol="0"/>
            <a:lstStyle/>
            <a:p>
              <a:endParaRPr sz="1500">
                <a:latin typeface="Corbel" panose="020B0503020204020204" pitchFamily="34" charset="0"/>
              </a:endParaRPr>
            </a:p>
          </p:txBody>
        </p:sp>
        <p:sp>
          <p:nvSpPr>
            <p:cNvPr id="20" name="Rectangle 19">
              <a:extLst>
                <a:ext uri="{FF2B5EF4-FFF2-40B4-BE49-F238E27FC236}">
                  <a16:creationId xmlns:a16="http://schemas.microsoft.com/office/drawing/2014/main" id="{E098E8A9-C0E1-17E6-CC82-041720F51823}"/>
                </a:ext>
              </a:extLst>
            </p:cNvPr>
            <p:cNvSpPr/>
            <p:nvPr/>
          </p:nvSpPr>
          <p:spPr>
            <a:xfrm>
              <a:off x="1463602" y="1929749"/>
              <a:ext cx="9334802" cy="19963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object 57"/>
          <p:cNvSpPr/>
          <p:nvPr/>
        </p:nvSpPr>
        <p:spPr>
          <a:xfrm>
            <a:off x="1841937" y="1284327"/>
            <a:ext cx="1283719" cy="381000"/>
          </a:xfrm>
          <a:custGeom>
            <a:avLst/>
            <a:gdLst/>
            <a:ahLst/>
            <a:cxnLst/>
            <a:rect l="l" t="t" r="r" b="b"/>
            <a:pathLst>
              <a:path w="1904364" h="457200">
                <a:moveTo>
                  <a:pt x="1904225" y="0"/>
                </a:moveTo>
                <a:lnTo>
                  <a:pt x="0" y="0"/>
                </a:lnTo>
                <a:lnTo>
                  <a:pt x="0" y="457200"/>
                </a:lnTo>
                <a:lnTo>
                  <a:pt x="1904225" y="457200"/>
                </a:lnTo>
                <a:lnTo>
                  <a:pt x="1904225" y="0"/>
                </a:lnTo>
                <a:close/>
              </a:path>
            </a:pathLst>
          </a:custGeom>
          <a:solidFill>
            <a:srgbClr val="231F20"/>
          </a:solidFill>
        </p:spPr>
        <p:txBody>
          <a:bodyPr wrap="square" lIns="0" tIns="0" rIns="0" bIns="0" rtlCol="0" anchor="ctr" anchorCtr="0"/>
          <a:lstStyle/>
          <a:p>
            <a:pPr algn="ctr"/>
            <a:r>
              <a:rPr lang="en-US" sz="900" b="1" spc="-8" dirty="0">
                <a:solidFill>
                  <a:srgbClr val="FFFFFF"/>
                </a:solidFill>
                <a:latin typeface="Corbel" panose="020B0503020204020204" pitchFamily="34" charset="0"/>
                <a:cs typeface="Montserrat"/>
              </a:rPr>
              <a:t>MONOCLONAL </a:t>
            </a:r>
            <a:br>
              <a:rPr lang="en-US" sz="900" b="1" spc="-8" dirty="0">
                <a:solidFill>
                  <a:srgbClr val="FFFFFF"/>
                </a:solidFill>
                <a:latin typeface="Corbel" panose="020B0503020204020204" pitchFamily="34" charset="0"/>
                <a:cs typeface="Montserrat"/>
              </a:rPr>
            </a:br>
            <a:r>
              <a:rPr lang="en-US" sz="900" b="1" spc="-8" dirty="0">
                <a:solidFill>
                  <a:srgbClr val="FFFFFF"/>
                </a:solidFill>
                <a:latin typeface="Corbel" panose="020B0503020204020204" pitchFamily="34" charset="0"/>
                <a:cs typeface="Montserrat"/>
              </a:rPr>
              <a:t>ANTIBODIES</a:t>
            </a:r>
            <a:endParaRPr lang="en-US" sz="900" dirty="0">
              <a:latin typeface="Corbel" panose="020B0503020204020204" pitchFamily="34" charset="0"/>
              <a:cs typeface="Montserrat"/>
            </a:endParaRPr>
          </a:p>
        </p:txBody>
      </p:sp>
      <p:sp>
        <p:nvSpPr>
          <p:cNvPr id="9" name="Content Placeholder 2">
            <a:extLst>
              <a:ext uri="{FF2B5EF4-FFF2-40B4-BE49-F238E27FC236}">
                <a16:creationId xmlns:a16="http://schemas.microsoft.com/office/drawing/2014/main" id="{17C15212-7688-754C-C7F8-0333E2ADA73F}"/>
              </a:ext>
            </a:extLst>
          </p:cNvPr>
          <p:cNvSpPr>
            <a:spLocks noGrp="1"/>
          </p:cNvSpPr>
          <p:nvPr>
            <p:ph sz="half" idx="1"/>
          </p:nvPr>
        </p:nvSpPr>
        <p:spPr>
          <a:xfrm>
            <a:off x="1095974" y="4902235"/>
            <a:ext cx="3031705" cy="1252800"/>
          </a:xfrm>
          <a:solidFill>
            <a:schemeClr val="accent1"/>
          </a:solidFill>
        </p:spPr>
        <p:txBody>
          <a:bodyPr lIns="182880" anchor="ctr" anchorCtr="0"/>
          <a:lstStyle/>
          <a:p>
            <a:pPr marL="0" indent="0">
              <a:buNone/>
            </a:pPr>
            <a:r>
              <a:rPr lang="en-US" sz="1800" b="1" dirty="0" err="1">
                <a:solidFill>
                  <a:schemeClr val="bg1"/>
                </a:solidFill>
              </a:rPr>
              <a:t>Nirsevimab</a:t>
            </a:r>
            <a:r>
              <a:rPr lang="en-US" sz="1800" b="1" dirty="0">
                <a:solidFill>
                  <a:schemeClr val="bg1"/>
                </a:solidFill>
              </a:rPr>
              <a:t> is not expected to be globally accessible in the near term due to price and supply barriers.</a:t>
            </a:r>
          </a:p>
        </p:txBody>
      </p:sp>
      <p:sp>
        <p:nvSpPr>
          <p:cNvPr id="13" name="Footer Placeholder 2">
            <a:extLst>
              <a:ext uri="{FF2B5EF4-FFF2-40B4-BE49-F238E27FC236}">
                <a16:creationId xmlns:a16="http://schemas.microsoft.com/office/drawing/2014/main" id="{A8116158-20FC-C91D-A510-9EC9D2D51994}"/>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36708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7DCC-0846-332B-9B42-F3463B029ACF}"/>
              </a:ext>
            </a:extLst>
          </p:cNvPr>
          <p:cNvSpPr>
            <a:spLocks noGrp="1"/>
          </p:cNvSpPr>
          <p:nvPr>
            <p:ph type="title"/>
          </p:nvPr>
        </p:nvSpPr>
        <p:spPr>
          <a:xfrm>
            <a:off x="1224280" y="184368"/>
            <a:ext cx="10515600" cy="884555"/>
          </a:xfrm>
        </p:spPr>
        <p:txBody>
          <a:bodyPr/>
          <a:lstStyle/>
          <a:p>
            <a:r>
              <a:rPr lang="en-US" dirty="0"/>
              <a:t>Both products protect infants via passive immunization, but have differences</a:t>
            </a:r>
          </a:p>
        </p:txBody>
      </p:sp>
      <p:graphicFrame>
        <p:nvGraphicFramePr>
          <p:cNvPr id="6" name="Table 7">
            <a:extLst>
              <a:ext uri="{FF2B5EF4-FFF2-40B4-BE49-F238E27FC236}">
                <a16:creationId xmlns:a16="http://schemas.microsoft.com/office/drawing/2014/main" id="{D48737E2-234F-D264-D287-4C2FD6657F9B}"/>
              </a:ext>
            </a:extLst>
          </p:cNvPr>
          <p:cNvGraphicFramePr>
            <a:graphicFrameLocks/>
          </p:cNvGraphicFramePr>
          <p:nvPr>
            <p:extLst>
              <p:ext uri="{D42A27DB-BD31-4B8C-83A1-F6EECF244321}">
                <p14:modId xmlns:p14="http://schemas.microsoft.com/office/powerpoint/2010/main" val="678051485"/>
              </p:ext>
            </p:extLst>
          </p:nvPr>
        </p:nvGraphicFramePr>
        <p:xfrm>
          <a:off x="1223963" y="702831"/>
          <a:ext cx="10515599" cy="5442565"/>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3916545">
                  <a:extLst>
                    <a:ext uri="{9D8B030D-6E8A-4147-A177-3AD203B41FA5}">
                      <a16:colId xmlns:a16="http://schemas.microsoft.com/office/drawing/2014/main" val="3523872787"/>
                    </a:ext>
                  </a:extLst>
                </a:gridCol>
                <a:gridCol w="471567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Long-acting </a:t>
                      </a:r>
                      <a:r>
                        <a:rPr lang="en-US" sz="2400" b="1" i="0" dirty="0" err="1">
                          <a:solidFill>
                            <a:schemeClr val="accent1"/>
                          </a:solidFill>
                          <a:latin typeface="Corbel" panose="020B0503020204020204" pitchFamily="34" charset="0"/>
                        </a:rPr>
                        <a:t>mAb</a:t>
                      </a:r>
                      <a:endParaRPr lang="en-US" sz="2400" b="1" i="0" dirty="0">
                        <a:solidFill>
                          <a:schemeClr val="accent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400" dirty="0">
                          <a:sym typeface="Wingdings" panose="05000000000000000000" pitchFamily="2" charset="2"/>
                        </a:rPr>
                        <a:t>Maternal antibodies protect infant in the first 6 months </a:t>
                      </a:r>
                      <a:r>
                        <a:rPr lang="en-US" sz="1400" b="1" dirty="0">
                          <a:sym typeface="Wingdings" panose="05000000000000000000" pitchFamily="2" charset="2"/>
                        </a:rPr>
                        <a:t>after birth</a:t>
                      </a:r>
                      <a:r>
                        <a:rPr lang="en-US" sz="1400" dirty="0">
                          <a:sym typeface="Wingdings" panose="05000000000000000000" pitchFamily="2" charset="2"/>
                        </a:rPr>
                        <a:t>.</a:t>
                      </a:r>
                    </a:p>
                  </a:txBody>
                  <a:tcPr anchor="ctr"/>
                </a:tc>
                <a:tc>
                  <a:txBody>
                    <a:bodyPr/>
                    <a:lstStyle/>
                    <a:p>
                      <a:pPr marL="12700" lvl="1" indent="0"/>
                      <a:r>
                        <a:rPr lang="en-US" sz="1400" dirty="0" err="1"/>
                        <a:t>mAbs</a:t>
                      </a:r>
                      <a:r>
                        <a:rPr lang="en-US" sz="1400" dirty="0"/>
                        <a:t> protect for at least 5 months </a:t>
                      </a:r>
                      <a:r>
                        <a:rPr lang="en-US" sz="1400" b="1" dirty="0"/>
                        <a:t>after administration</a:t>
                      </a:r>
                      <a:r>
                        <a:rPr lang="en-US" sz="1400" dirty="0"/>
                        <a:t>, whenever given.</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28016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298450" lvl="1" indent="-285750">
                        <a:buFont typeface="Arial" panose="020B0604020202020204" pitchFamily="34" charset="0"/>
                        <a:buChar char="•"/>
                      </a:pPr>
                      <a:r>
                        <a:rPr lang="en-US" sz="1400" dirty="0"/>
                        <a:t>Given to pregnant women</a:t>
                      </a:r>
                    </a:p>
                    <a:p>
                      <a:pPr marL="298450" lvl="1" indent="-285750">
                        <a:buFont typeface="Arial" panose="020B0604020202020204" pitchFamily="34" charset="0"/>
                        <a:buChar char="•"/>
                      </a:pPr>
                      <a:r>
                        <a:rPr lang="en-US" sz="1400" dirty="0"/>
                        <a:t>Induces antibodies against </a:t>
                      </a:r>
                      <a:r>
                        <a:rPr lang="en-US" sz="1400" b="1" dirty="0"/>
                        <a:t>multiple</a:t>
                      </a:r>
                      <a:r>
                        <a:rPr lang="en-US" sz="1400" dirty="0"/>
                        <a:t> neutralizing sites on the Fusion protein in the mother and passed to infant.</a:t>
                      </a:r>
                    </a:p>
                    <a:p>
                      <a:pPr marL="298450" lvl="1" indent="-285750">
                        <a:buFont typeface="Arial" panose="020B0604020202020204" pitchFamily="34" charset="0"/>
                        <a:buChar char="•"/>
                      </a:pPr>
                      <a:r>
                        <a:rPr lang="en-US" sz="1400" dirty="0"/>
                        <a:t>Much less likely that a virus mutation would render induced antibodies ineffective.</a:t>
                      </a:r>
                      <a:endParaRPr lang="en-US" sz="1600" dirty="0">
                        <a:sym typeface="Wingdings" panose="05000000000000000000" pitchFamily="2" charset="2"/>
                      </a:endParaRPr>
                    </a:p>
                  </a:txBody>
                  <a:tcPr anchor="ctr"/>
                </a:tc>
                <a:tc>
                  <a:txBody>
                    <a:bodyPr/>
                    <a:lstStyle/>
                    <a:p>
                      <a:pPr marL="298450" lvl="1" indent="-285750">
                        <a:buFont typeface="Arial" panose="020B0604020202020204" pitchFamily="34" charset="0"/>
                        <a:buChar char="•"/>
                      </a:pPr>
                      <a:r>
                        <a:rPr lang="en-US" sz="1400" dirty="0"/>
                        <a:t>Given to infants at birth or as soon as possible</a:t>
                      </a:r>
                    </a:p>
                    <a:p>
                      <a:pPr marL="298450" lvl="1" indent="-285750">
                        <a:buFont typeface="Arial" panose="020B0604020202020204" pitchFamily="34" charset="0"/>
                        <a:buChar char="•"/>
                      </a:pPr>
                      <a:r>
                        <a:rPr lang="en-US" sz="1400" dirty="0"/>
                        <a:t>Antibodies against a </a:t>
                      </a:r>
                      <a:r>
                        <a:rPr lang="en-US" sz="1400" b="1" dirty="0"/>
                        <a:t>single</a:t>
                      </a:r>
                      <a:r>
                        <a:rPr lang="en-US" sz="1400" dirty="0"/>
                        <a:t> potent neutralizing site on the Fusion protein.</a:t>
                      </a:r>
                    </a:p>
                    <a:p>
                      <a:pPr marL="298450" lvl="1" indent="-285750">
                        <a:buFont typeface="Arial" panose="020B0604020202020204" pitchFamily="34" charset="0"/>
                        <a:buChar char="•"/>
                      </a:pPr>
                      <a:r>
                        <a:rPr lang="en-US" sz="1400" dirty="0"/>
                        <a:t>A virus mutation could render the antibody ineffective.</a:t>
                      </a:r>
                      <a:endParaRPr lang="en-US" sz="1600"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298450" lvl="1" indent="-285750">
                        <a:buFont typeface="Arial" panose="020B0604020202020204" pitchFamily="34" charset="0"/>
                        <a:buChar char="•"/>
                      </a:pPr>
                      <a:r>
                        <a:rPr lang="en-US" sz="1400" dirty="0"/>
                        <a:t>Gavi plans to support a maternal RSV vaccine for eligible countries.* </a:t>
                      </a:r>
                    </a:p>
                    <a:p>
                      <a:pPr marL="298450" lvl="1" indent="-285750">
                        <a:buFont typeface="Arial" panose="020B0604020202020204" pitchFamily="34" charset="0"/>
                        <a:buChar char="•"/>
                      </a:pPr>
                      <a:r>
                        <a:rPr lang="en-US" sz="1400" b="0" i="0" u="none" strike="noStrike" noProof="0" dirty="0">
                          <a:solidFill>
                            <a:srgbClr val="000000"/>
                          </a:solidFill>
                          <a:latin typeface="Corbel"/>
                        </a:rPr>
                        <a:t>A pricing agreement** on multidose vial can make RSV maternal vaccine more accessible for GAVI-eligible countries.</a:t>
                      </a:r>
                      <a:endParaRPr lang="en-US" sz="1400" b="0" i="0" u="none" strike="noStrike" noProof="0" dirty="0">
                        <a:solidFill>
                          <a:srgbClr val="000000"/>
                        </a:solidFill>
                        <a:latin typeface="Corbel"/>
                        <a:sym typeface="Wingdings" panose="05000000000000000000" pitchFamily="2" charset="2"/>
                      </a:endParaRPr>
                    </a:p>
                  </a:txBody>
                  <a:tcPr anchor="ctr"/>
                </a:tc>
                <a:tc>
                  <a:txBody>
                    <a:bodyPr/>
                    <a:lstStyle/>
                    <a:p>
                      <a:pPr marL="12700" lvl="1" indent="0"/>
                      <a:r>
                        <a:rPr lang="en-US" sz="1400" dirty="0"/>
                        <a:t>Gavi plans to support a long-acting </a:t>
                      </a:r>
                      <a:r>
                        <a:rPr lang="en-US" sz="1400" dirty="0" err="1"/>
                        <a:t>mAb</a:t>
                      </a:r>
                      <a:r>
                        <a:rPr lang="en-US" sz="1400" dirty="0"/>
                        <a:t> when an affordable product is available for eligible countries.*</a:t>
                      </a:r>
                      <a:endParaRPr lang="en-US" sz="1400"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r>
                        <a:rPr lang="en-US" sz="1400" dirty="0">
                          <a:sym typeface="Wingdings" panose="05000000000000000000" pitchFamily="2" charset="2"/>
                        </a:rPr>
                        <a:t>Earliest availability in low- and middle-income settings </a:t>
                      </a:r>
                      <a:r>
                        <a:rPr lang="en-US" sz="1400" dirty="0"/>
                        <a:t>likely in</a:t>
                      </a:r>
                      <a:r>
                        <a:rPr lang="en-US" sz="1400" dirty="0">
                          <a:sym typeface="Wingdings" panose="05000000000000000000" pitchFamily="2" charset="2"/>
                        </a:rPr>
                        <a:t> </a:t>
                      </a:r>
                      <a:r>
                        <a:rPr lang="en-US" sz="1400" b="1" dirty="0">
                          <a:sym typeface="Wingdings" panose="05000000000000000000" pitchFamily="2" charset="2"/>
                        </a:rPr>
                        <a:t>2025.</a:t>
                      </a:r>
                    </a:p>
                  </a:txBody>
                  <a:tcPr anchor="ctr"/>
                </a:tc>
                <a:tc>
                  <a:txBody>
                    <a:bodyPr/>
                    <a:lstStyle/>
                    <a:p>
                      <a:pPr marL="12700" lvl="1" indent="0">
                        <a:tabLst/>
                      </a:pPr>
                      <a:r>
                        <a:rPr lang="en-US" sz="1400" dirty="0">
                          <a:sym typeface="Wingdings" panose="05000000000000000000" pitchFamily="2" charset="2"/>
                        </a:rPr>
                        <a:t>Uncertain timing of availability in low- and middle-income settings due to price and supply barriers.</a:t>
                      </a:r>
                      <a:endParaRPr lang="en-US" sz="1400" b="1"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7" name="TextBox 6">
            <a:extLst>
              <a:ext uri="{FF2B5EF4-FFF2-40B4-BE49-F238E27FC236}">
                <a16:creationId xmlns:a16="http://schemas.microsoft.com/office/drawing/2014/main" id="{96FDF19F-9A56-E58A-984C-DE704AC67E6E}"/>
              </a:ext>
            </a:extLst>
          </p:cNvPr>
          <p:cNvSpPr txBox="1"/>
          <p:nvPr/>
        </p:nvSpPr>
        <p:spPr>
          <a:xfrm>
            <a:off x="1321067" y="2143896"/>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PROTECTION</a:t>
            </a:r>
          </a:p>
        </p:txBody>
      </p:sp>
      <p:sp>
        <p:nvSpPr>
          <p:cNvPr id="8" name="TextBox 7">
            <a:extLst>
              <a:ext uri="{FF2B5EF4-FFF2-40B4-BE49-F238E27FC236}">
                <a16:creationId xmlns:a16="http://schemas.microsoft.com/office/drawing/2014/main" id="{AFD8BF31-2599-072E-B631-112ACD5370E5}"/>
              </a:ext>
            </a:extLst>
          </p:cNvPr>
          <p:cNvSpPr txBox="1"/>
          <p:nvPr/>
        </p:nvSpPr>
        <p:spPr>
          <a:xfrm>
            <a:off x="1321067" y="3233700"/>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9" name="TextBox 8">
            <a:extLst>
              <a:ext uri="{FF2B5EF4-FFF2-40B4-BE49-F238E27FC236}">
                <a16:creationId xmlns:a16="http://schemas.microsoft.com/office/drawing/2014/main" id="{6B2F3362-845C-0A2B-D459-F9CA3BE2A656}"/>
              </a:ext>
            </a:extLst>
          </p:cNvPr>
          <p:cNvSpPr txBox="1"/>
          <p:nvPr/>
        </p:nvSpPr>
        <p:spPr>
          <a:xfrm>
            <a:off x="1321066" y="4491152"/>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COST</a:t>
            </a:r>
          </a:p>
        </p:txBody>
      </p:sp>
      <p:sp>
        <p:nvSpPr>
          <p:cNvPr id="10" name="TextBox 9">
            <a:extLst>
              <a:ext uri="{FF2B5EF4-FFF2-40B4-BE49-F238E27FC236}">
                <a16:creationId xmlns:a16="http://schemas.microsoft.com/office/drawing/2014/main" id="{6034A733-8BD4-059D-C74D-9EA3951287E8}"/>
              </a:ext>
            </a:extLst>
          </p:cNvPr>
          <p:cNvSpPr txBox="1"/>
          <p:nvPr/>
        </p:nvSpPr>
        <p:spPr>
          <a:xfrm>
            <a:off x="1321066" y="5553835"/>
            <a:ext cx="1551607"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AVAILABILITY</a:t>
            </a:r>
          </a:p>
        </p:txBody>
      </p:sp>
      <p:pic>
        <p:nvPicPr>
          <p:cNvPr id="11" name="Picture 10" descr="Icon&#10;&#10;Description automatically generated">
            <a:extLst>
              <a:ext uri="{FF2B5EF4-FFF2-40B4-BE49-F238E27FC236}">
                <a16:creationId xmlns:a16="http://schemas.microsoft.com/office/drawing/2014/main" id="{427E4375-1878-ED3C-A8FC-312E2415F3DC}"/>
              </a:ext>
            </a:extLst>
          </p:cNvPr>
          <p:cNvPicPr>
            <a:picLocks noChangeAspect="1"/>
          </p:cNvPicPr>
          <p:nvPr/>
        </p:nvPicPr>
        <p:blipFill>
          <a:blip r:embed="rId3"/>
          <a:stretch>
            <a:fillRect/>
          </a:stretch>
        </p:blipFill>
        <p:spPr>
          <a:xfrm>
            <a:off x="7419746" y="838418"/>
            <a:ext cx="368300" cy="711200"/>
          </a:xfrm>
          <a:prstGeom prst="rect">
            <a:avLst/>
          </a:prstGeom>
        </p:spPr>
      </p:pic>
      <p:pic>
        <p:nvPicPr>
          <p:cNvPr id="12" name="Picture 11" descr="Icon&#10;&#10;Description automatically generated">
            <a:extLst>
              <a:ext uri="{FF2B5EF4-FFF2-40B4-BE49-F238E27FC236}">
                <a16:creationId xmlns:a16="http://schemas.microsoft.com/office/drawing/2014/main" id="{DA3FAA95-89F9-A6F3-A30E-65FECC7E2846}"/>
              </a:ext>
            </a:extLst>
          </p:cNvPr>
          <p:cNvPicPr>
            <a:picLocks noChangeAspect="1"/>
          </p:cNvPicPr>
          <p:nvPr/>
        </p:nvPicPr>
        <p:blipFill>
          <a:blip r:embed="rId4"/>
          <a:stretch>
            <a:fillRect/>
          </a:stretch>
        </p:blipFill>
        <p:spPr>
          <a:xfrm>
            <a:off x="3379330" y="627515"/>
            <a:ext cx="457200" cy="1003300"/>
          </a:xfrm>
          <a:prstGeom prst="rect">
            <a:avLst/>
          </a:prstGeom>
        </p:spPr>
      </p:pic>
      <p:sp>
        <p:nvSpPr>
          <p:cNvPr id="3" name="TextBox 2">
            <a:extLst>
              <a:ext uri="{FF2B5EF4-FFF2-40B4-BE49-F238E27FC236}">
                <a16:creationId xmlns:a16="http://schemas.microsoft.com/office/drawing/2014/main" id="{CAB763FB-5DEE-191F-11F9-CD9AEDCABF8B}"/>
              </a:ext>
            </a:extLst>
          </p:cNvPr>
          <p:cNvSpPr txBox="1"/>
          <p:nvPr/>
        </p:nvSpPr>
        <p:spPr>
          <a:xfrm>
            <a:off x="956930" y="6186688"/>
            <a:ext cx="8506046" cy="545032"/>
          </a:xfrm>
          <a:prstGeom prst="rect">
            <a:avLst/>
          </a:prstGeom>
          <a:noFill/>
        </p:spPr>
        <p:txBody>
          <a:bodyPr wrap="none" lIns="0" tIns="0" rIns="0" bIns="0" rtlCol="0">
            <a:noAutofit/>
          </a:bodyPr>
          <a:lstStyle/>
          <a:p>
            <a:r>
              <a:rPr lang="en-US" sz="900" dirty="0">
                <a:solidFill>
                  <a:srgbClr val="000000">
                    <a:tint val="75000"/>
                  </a:srgbClr>
                </a:solidFill>
                <a:latin typeface="Corbel" panose="020B0503020204020204" pitchFamily="34" charset="0"/>
              </a:rPr>
              <a:t>*Gavi, the Vaccine Alliance. Review of Decisions: Board Meeting, 28-29 November 2018. Geneva, Switzerland. Accessed at:</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rPr>
              <a:t> </a:t>
            </a:r>
            <a:r>
              <a:rPr lang="en-US" sz="900" dirty="0">
                <a:solidFill>
                  <a:srgbClr val="000000">
                    <a:tint val="75000"/>
                  </a:srgbClr>
                </a:solidFill>
                <a:latin typeface="Corbel" panose="020B0503020204020204" pitchFamily="34" charset="0"/>
                <a:hlinkClick r:id="rId5"/>
              </a:rPr>
              <a:t>https://www.gavi.org/sites/default/files/board/minutes/2018/Board-2018-Mtg-2-Review%20of%20Decisions.pdf</a:t>
            </a:r>
            <a:r>
              <a:rPr lang="en-US" sz="900" dirty="0">
                <a:solidFill>
                  <a:srgbClr val="000000">
                    <a:tint val="75000"/>
                  </a:srgbClr>
                </a:solidFill>
                <a:latin typeface="Corbel" panose="020B0503020204020204" pitchFamily="34" charset="0"/>
              </a:rPr>
              <a:t>   </a:t>
            </a:r>
          </a:p>
          <a:p>
            <a:pPr algn="l"/>
            <a:r>
              <a:rPr lang="en-US" sz="900" dirty="0">
                <a:solidFill>
                  <a:srgbClr val="000000">
                    <a:tint val="75000"/>
                  </a:srgbClr>
                </a:solidFill>
                <a:latin typeface="Corbel" panose="020B0503020204020204" pitchFamily="34" charset="0"/>
              </a:rPr>
              <a:t>** Media center announcement accessed at: </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hlinkClick r:id="rId6"/>
              </a:rPr>
              <a:t>https://www.gatesfoundation.org/ideas/media-center/press-releases/2022/09/gates-foundation-announces-grants-to-reduce-infant-mortality</a:t>
            </a:r>
            <a:r>
              <a:rPr lang="en-US" sz="900" dirty="0">
                <a:solidFill>
                  <a:srgbClr val="000000">
                    <a:tint val="75000"/>
                  </a:srgbClr>
                </a:solidFill>
                <a:latin typeface="Corbel" panose="020B0503020204020204" pitchFamily="34" charset="0"/>
              </a:rPr>
              <a:t> </a:t>
            </a:r>
          </a:p>
          <a:p>
            <a:pPr algn="l"/>
            <a:endParaRPr lang="en-US" dirty="0">
              <a:solidFill>
                <a:srgbClr val="454E60"/>
              </a:solidFill>
              <a:latin typeface="Helvetica" pitchFamily="2" charset="0"/>
            </a:endParaRPr>
          </a:p>
        </p:txBody>
      </p:sp>
      <p:sp>
        <p:nvSpPr>
          <p:cNvPr id="13" name="Footer Placeholder 2">
            <a:extLst>
              <a:ext uri="{FF2B5EF4-FFF2-40B4-BE49-F238E27FC236}">
                <a16:creationId xmlns:a16="http://schemas.microsoft.com/office/drawing/2014/main" id="{DD073D82-CD88-678A-F7A8-0C3BEB8DD1F5}"/>
              </a:ext>
            </a:extLst>
          </p:cNvPr>
          <p:cNvSpPr>
            <a:spLocks noGrp="1"/>
          </p:cNvSpPr>
          <p:nvPr>
            <p:ph type="ftr" sz="quarter" idx="3"/>
          </p:nvPr>
        </p:nvSpPr>
        <p:spPr>
          <a:xfrm>
            <a:off x="7143394" y="6584182"/>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38941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a:t>A history of RSV product development</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how a scientific breakthrough turned stall into success</a:t>
            </a:r>
          </a:p>
        </p:txBody>
      </p:sp>
    </p:spTree>
    <p:extLst>
      <p:ext uri="{BB962C8B-B14F-4D97-AF65-F5344CB8AC3E}">
        <p14:creationId xmlns:p14="http://schemas.microsoft.com/office/powerpoint/2010/main" val="228928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a:t>The early days of RSV vaccine development</a:t>
            </a:r>
            <a:br>
              <a:rPr lang="en-US" dirty="0"/>
            </a:br>
            <a:endParaRPr lang="en-US" dirty="0">
              <a:solidFill>
                <a:schemeClr val="accent1"/>
              </a:solidFill>
            </a:endParaRPr>
          </a:p>
        </p:txBody>
      </p:sp>
      <p:sp>
        <p:nvSpPr>
          <p:cNvPr id="4" name="Content Placeholder 2">
            <a:extLst>
              <a:ext uri="{FF2B5EF4-FFF2-40B4-BE49-F238E27FC236}">
                <a16:creationId xmlns:a16="http://schemas.microsoft.com/office/drawing/2014/main" id="{598EFF7E-821E-C730-937E-F9BDDB42C961}"/>
              </a:ext>
            </a:extLst>
          </p:cNvPr>
          <p:cNvSpPr txBox="1">
            <a:spLocks/>
          </p:cNvSpPr>
          <p:nvPr/>
        </p:nvSpPr>
        <p:spPr>
          <a:xfrm>
            <a:off x="1368127" y="4559405"/>
            <a:ext cx="10435721" cy="1243067"/>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dirty="0">
                <a:solidFill>
                  <a:schemeClr val="bg1"/>
                </a:solidFill>
              </a:rPr>
              <a:t>AS A RESULT, RSV VACCINE DEVELOPMENT STALLED FOR DECADES.</a:t>
            </a:r>
          </a:p>
          <a:p>
            <a:pPr marL="285750" indent="0">
              <a:buFont typeface="Arial" panose="020B0604020202020204" pitchFamily="34" charset="0"/>
              <a:buNone/>
            </a:pPr>
            <a:r>
              <a:rPr lang="en-US" sz="2800" b="1" dirty="0">
                <a:solidFill>
                  <a:schemeClr val="accent5"/>
                </a:solidFill>
              </a:rPr>
              <a:t>We’ve learned a lot since then.</a:t>
            </a:r>
          </a:p>
        </p:txBody>
      </p:sp>
      <p:pic>
        <p:nvPicPr>
          <p:cNvPr id="6" name="Picture 5">
            <a:extLst>
              <a:ext uri="{FF2B5EF4-FFF2-40B4-BE49-F238E27FC236}">
                <a16:creationId xmlns:a16="http://schemas.microsoft.com/office/drawing/2014/main" id="{66F75F4D-771C-A9E0-C40A-122EA2523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1013" y="4175193"/>
            <a:ext cx="1451168" cy="20114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E4C02A-4E2F-19C6-8C03-52FBE3D9FF22}"/>
              </a:ext>
            </a:extLst>
          </p:cNvPr>
          <p:cNvSpPr txBox="1"/>
          <p:nvPr/>
        </p:nvSpPr>
        <p:spPr>
          <a:xfrm>
            <a:off x="5582321" y="1778090"/>
            <a:ext cx="6097904" cy="1631216"/>
          </a:xfrm>
          <a:prstGeom prst="rect">
            <a:avLst/>
          </a:prstGeom>
          <a:noFill/>
        </p:spPr>
        <p:txBody>
          <a:bodyPr wrap="square">
            <a:spAutoFit/>
          </a:bodyPr>
          <a:lstStyle/>
          <a:p>
            <a:pPr marL="0" lvl="1">
              <a:defRPr/>
            </a:pPr>
            <a:r>
              <a:rPr lang="en-US" sz="2000" dirty="0">
                <a:latin typeface="Corbel"/>
              </a:rPr>
              <a:t>The children with ERD experienced an </a:t>
            </a:r>
            <a:r>
              <a:rPr lang="en-US" sz="2000" b="1" dirty="0">
                <a:solidFill>
                  <a:schemeClr val="accent1"/>
                </a:solidFill>
                <a:latin typeface="Corbel"/>
              </a:rPr>
              <a:t>inflammatory immune response</a:t>
            </a:r>
            <a:r>
              <a:rPr lang="en-US" sz="2000" b="1" dirty="0">
                <a:latin typeface="Corbel"/>
              </a:rPr>
              <a:t> </a:t>
            </a:r>
            <a:r>
              <a:rPr lang="en-US" sz="2000" dirty="0">
                <a:latin typeface="Corbel"/>
              </a:rPr>
              <a:t>that </a:t>
            </a:r>
          </a:p>
          <a:p>
            <a:pPr marL="342900" lvl="1" indent="-166688">
              <a:buClr>
                <a:schemeClr val="accent3"/>
              </a:buClr>
              <a:buFont typeface="Arial" panose="020B0604020202020204" pitchFamily="34" charset="0"/>
              <a:buChar char="•"/>
              <a:defRPr/>
            </a:pPr>
            <a:r>
              <a:rPr lang="en-US" sz="2000" dirty="0">
                <a:latin typeface="Corbel"/>
              </a:rPr>
              <a:t>clogged the lungs.</a:t>
            </a:r>
          </a:p>
          <a:p>
            <a:pPr marL="342900" lvl="1" indent="-166688">
              <a:buClr>
                <a:schemeClr val="accent3"/>
              </a:buClr>
              <a:buFont typeface="Arial" panose="020B0604020202020204" pitchFamily="34" charset="0"/>
              <a:buChar char="•"/>
              <a:defRPr/>
            </a:pPr>
            <a:r>
              <a:rPr lang="en-US" sz="2000" dirty="0">
                <a:latin typeface="Corbel"/>
              </a:rPr>
              <a:t>was not effective at clearing the RSV virus.</a:t>
            </a:r>
          </a:p>
          <a:p>
            <a:pPr marL="342900" lvl="1" indent="-166688">
              <a:buClr>
                <a:schemeClr val="accent3"/>
              </a:buClr>
              <a:buFont typeface="Arial" panose="020B0604020202020204" pitchFamily="34" charset="0"/>
              <a:buChar char="•"/>
              <a:defRPr/>
            </a:pPr>
            <a:r>
              <a:rPr lang="en-US" sz="2000" dirty="0">
                <a:latin typeface="Corbel"/>
              </a:rPr>
              <a:t>led to increased severe disease and hospitalization.</a:t>
            </a:r>
          </a:p>
        </p:txBody>
      </p:sp>
      <p:sp>
        <p:nvSpPr>
          <p:cNvPr id="7" name="object 3">
            <a:extLst>
              <a:ext uri="{FF2B5EF4-FFF2-40B4-BE49-F238E27FC236}">
                <a16:creationId xmlns:a16="http://schemas.microsoft.com/office/drawing/2014/main" id="{BE57D083-587D-D31C-DF0F-DC9F6769E164}"/>
              </a:ext>
            </a:extLst>
          </p:cNvPr>
          <p:cNvSpPr/>
          <p:nvPr/>
        </p:nvSpPr>
        <p:spPr>
          <a:xfrm>
            <a:off x="3667639" y="1278902"/>
            <a:ext cx="8136210" cy="262959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chemeClr val="accent2"/>
            </a:solidFill>
          </a:ln>
        </p:spPr>
        <p:txBody>
          <a:bodyPr wrap="square" lIns="0" tIns="0" rIns="0" bIns="0" rtlCol="0"/>
          <a:lstStyle/>
          <a:p>
            <a:endParaRPr sz="1500"/>
          </a:p>
        </p:txBody>
      </p:sp>
      <p:sp>
        <p:nvSpPr>
          <p:cNvPr id="3" name="Content Placeholder 2">
            <a:extLst>
              <a:ext uri="{FF2B5EF4-FFF2-40B4-BE49-F238E27FC236}">
                <a16:creationId xmlns:a16="http://schemas.microsoft.com/office/drawing/2014/main" id="{3ED836A3-C6B2-1CBE-4F13-8B5CF3A8BD01}"/>
              </a:ext>
            </a:extLst>
          </p:cNvPr>
          <p:cNvSpPr>
            <a:spLocks noGrp="1"/>
          </p:cNvSpPr>
          <p:nvPr>
            <p:ph sz="half" idx="1"/>
          </p:nvPr>
        </p:nvSpPr>
        <p:spPr>
          <a:xfrm>
            <a:off x="1368128" y="1512864"/>
            <a:ext cx="3924307" cy="2161668"/>
          </a:xfrm>
          <a:solidFill>
            <a:schemeClr val="accent2"/>
          </a:solidFill>
        </p:spPr>
        <p:txBody>
          <a:bodyPr vert="horz" lIns="91440" tIns="45720" rIns="91440" bIns="45720" rtlCol="0" anchor="ctr" anchorCtr="0">
            <a:noAutofit/>
          </a:bodyPr>
          <a:lstStyle/>
          <a:p>
            <a:pPr marL="0" indent="0">
              <a:buNone/>
            </a:pPr>
            <a:r>
              <a:rPr lang="en-US" dirty="0">
                <a:solidFill>
                  <a:schemeClr val="bg1"/>
                </a:solidFill>
                <a:latin typeface="Corbel"/>
              </a:rPr>
              <a:t>In the 1960s, direct immunization of children with </a:t>
            </a:r>
            <a:r>
              <a:rPr lang="en-US" b="1" dirty="0">
                <a:solidFill>
                  <a:schemeClr val="bg1"/>
                </a:solidFill>
                <a:latin typeface="Corbel"/>
              </a:rPr>
              <a:t>formalin-inactivated RSV vaccine</a:t>
            </a:r>
            <a:r>
              <a:rPr lang="en-US" dirty="0">
                <a:solidFill>
                  <a:schemeClr val="bg1"/>
                </a:solidFill>
                <a:latin typeface="Corbel"/>
              </a:rPr>
              <a:t> in clinical trials resulted in </a:t>
            </a:r>
            <a:r>
              <a:rPr lang="en-US" b="1" dirty="0">
                <a:solidFill>
                  <a:schemeClr val="bg1"/>
                </a:solidFill>
                <a:latin typeface="Corbel"/>
              </a:rPr>
              <a:t>enhanced respiratory disease (ERD) upon subsequent natural RSV infection</a:t>
            </a:r>
            <a:r>
              <a:rPr lang="en-US" dirty="0">
                <a:solidFill>
                  <a:schemeClr val="bg1"/>
                </a:solidFill>
                <a:latin typeface="Corbel"/>
              </a:rPr>
              <a:t>.</a:t>
            </a:r>
            <a:endParaRPr lang="en-US" dirty="0">
              <a:solidFill>
                <a:schemeClr val="bg1"/>
              </a:solidFill>
              <a:highlight>
                <a:srgbClr val="FFFF00"/>
              </a:highlight>
            </a:endParaRPr>
          </a:p>
        </p:txBody>
      </p:sp>
      <p:sp>
        <p:nvSpPr>
          <p:cNvPr id="9" name="Footer Placeholder 2">
            <a:extLst>
              <a:ext uri="{FF2B5EF4-FFF2-40B4-BE49-F238E27FC236}">
                <a16:creationId xmlns:a16="http://schemas.microsoft.com/office/drawing/2014/main" id="{6A09306E-E8B7-73BE-D420-7CD310815A67}"/>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359954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0">
            <a:extLst>
              <a:ext uri="{FF2B5EF4-FFF2-40B4-BE49-F238E27FC236}">
                <a16:creationId xmlns:a16="http://schemas.microsoft.com/office/drawing/2014/main" id="{06B5803C-FCA8-82C5-FA09-B786A8A4127B}"/>
              </a:ext>
            </a:extLst>
          </p:cNvPr>
          <p:cNvSpPr/>
          <p:nvPr/>
        </p:nvSpPr>
        <p:spPr>
          <a:xfrm>
            <a:off x="1322563" y="2749497"/>
            <a:ext cx="4217864"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4" name="object 30">
            <a:extLst>
              <a:ext uri="{FF2B5EF4-FFF2-40B4-BE49-F238E27FC236}">
                <a16:creationId xmlns:a16="http://schemas.microsoft.com/office/drawing/2014/main" id="{4B051841-598B-227D-8CCF-A70C200C557E}"/>
              </a:ext>
            </a:extLst>
          </p:cNvPr>
          <p:cNvSpPr/>
          <p:nvPr/>
        </p:nvSpPr>
        <p:spPr>
          <a:xfrm rot="10800000">
            <a:off x="7392353" y="2749497"/>
            <a:ext cx="4217864"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2" name="Title 1">
            <a:extLst>
              <a:ext uri="{FF2B5EF4-FFF2-40B4-BE49-F238E27FC236}">
                <a16:creationId xmlns:a16="http://schemas.microsoft.com/office/drawing/2014/main" id="{374C80E2-40AD-662C-845A-E74193BE31B3}"/>
              </a:ext>
            </a:extLst>
          </p:cNvPr>
          <p:cNvSpPr>
            <a:spLocks noGrp="1"/>
          </p:cNvSpPr>
          <p:nvPr>
            <p:ph type="title"/>
          </p:nvPr>
        </p:nvSpPr>
        <p:spPr/>
        <p:txBody>
          <a:bodyPr/>
          <a:lstStyle/>
          <a:p>
            <a:r>
              <a:rPr lang="en-US" dirty="0"/>
              <a:t>What mattered? Whether a baby already had an RSV infection</a:t>
            </a:r>
          </a:p>
        </p:txBody>
      </p:sp>
      <p:sp>
        <p:nvSpPr>
          <p:cNvPr id="11" name="TextBox 10">
            <a:extLst>
              <a:ext uri="{FF2B5EF4-FFF2-40B4-BE49-F238E27FC236}">
                <a16:creationId xmlns:a16="http://schemas.microsoft.com/office/drawing/2014/main" id="{B3DEA61F-39CA-E72D-B759-9D422969F453}"/>
              </a:ext>
            </a:extLst>
          </p:cNvPr>
          <p:cNvSpPr txBox="1"/>
          <p:nvPr/>
        </p:nvSpPr>
        <p:spPr>
          <a:xfrm>
            <a:off x="1524000" y="3220525"/>
            <a:ext cx="2347801" cy="1939786"/>
          </a:xfrm>
          <a:prstGeom prst="rect">
            <a:avLst/>
          </a:prstGeom>
          <a:solidFill>
            <a:schemeClr val="tx1"/>
          </a:solidFill>
        </p:spPr>
        <p:txBody>
          <a:bodyPr wrap="square" rtlCol="0" anchor="ctr" anchorCtr="0">
            <a:noAutofit/>
          </a:bodyPr>
          <a:lstStyle/>
          <a:p>
            <a:pPr marL="122238" marR="0" lvl="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accent5"/>
                </a:solidFill>
                <a:effectLst/>
                <a:uLnTx/>
                <a:uFillTx/>
                <a:latin typeface="Corbel" panose="020B0503020204020204"/>
                <a:ea typeface="+mn-ea"/>
                <a:cs typeface="+mn-cs"/>
              </a:rPr>
              <a:t>0-24 months</a:t>
            </a:r>
          </a:p>
          <a:p>
            <a:pPr marL="122238" marR="0" lvl="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solidFill>
                <a:effectLst/>
                <a:uLnTx/>
                <a:uFillTx/>
                <a:latin typeface="Corbel" panose="020B0503020204020204"/>
                <a:ea typeface="+mn-ea"/>
                <a:cs typeface="+mn-cs"/>
              </a:rPr>
              <a:t>RSV naïve </a:t>
            </a:r>
            <a:r>
              <a:rPr lang="en-US" sz="1600" dirty="0">
                <a:solidFill>
                  <a:schemeClr val="bg1"/>
                </a:solidFill>
                <a:latin typeface="Corbel" panose="020B0503020204020204"/>
                <a:sym typeface="Wingdings" panose="05000000000000000000" pitchFamily="2" charset="2"/>
              </a:rPr>
              <a:t> </a:t>
            </a:r>
            <a:r>
              <a:rPr kumimoji="0" lang="en-US" sz="1600" b="0" i="0" u="none" strike="noStrike" kern="1200" cap="none" spc="0" normalizeH="0" baseline="0" noProof="0" dirty="0">
                <a:ln>
                  <a:noFill/>
                </a:ln>
                <a:solidFill>
                  <a:schemeClr val="bg1"/>
                </a:solidFill>
                <a:effectLst/>
                <a:uLnTx/>
                <a:uFillTx/>
                <a:latin typeface="Corbel" panose="020B0503020204020204"/>
                <a:ea typeface="+mn-ea"/>
                <a:cs typeface="+mn-cs"/>
              </a:rPr>
              <a:t>risk of vaccine-induced ERD with direct vaccination</a:t>
            </a:r>
          </a:p>
        </p:txBody>
      </p:sp>
      <p:sp>
        <p:nvSpPr>
          <p:cNvPr id="13" name="TextBox 12">
            <a:extLst>
              <a:ext uri="{FF2B5EF4-FFF2-40B4-BE49-F238E27FC236}">
                <a16:creationId xmlns:a16="http://schemas.microsoft.com/office/drawing/2014/main" id="{361933A6-A073-DB23-B4AB-CAF3DA34D1D8}"/>
              </a:ext>
            </a:extLst>
          </p:cNvPr>
          <p:cNvSpPr txBox="1"/>
          <p:nvPr/>
        </p:nvSpPr>
        <p:spPr>
          <a:xfrm>
            <a:off x="4439838" y="3725461"/>
            <a:ext cx="68022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orbel" panose="020B0503020204020204"/>
                <a:ea typeface="+mn-ea"/>
                <a:cs typeface="+mn-cs"/>
              </a:rPr>
              <a:t>School age children through older adulthood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orbel" panose="020B0503020204020204"/>
                <a:ea typeface="+mn-ea"/>
                <a:cs typeface="+mn-cs"/>
              </a:rPr>
              <a:t>High likelihood of multiple exposures to RSV </a:t>
            </a:r>
            <a:r>
              <a:rPr lang="en-US" dirty="0">
                <a:latin typeface="Corbel" panose="020B0503020204020204"/>
                <a:sym typeface="Wingdings" panose="05000000000000000000" pitchFamily="2" charset="2"/>
              </a:rPr>
              <a:t> </a:t>
            </a:r>
            <a:br>
              <a:rPr lang="en-US" dirty="0">
                <a:latin typeface="Corbel" panose="020B0503020204020204"/>
                <a:sym typeface="Wingdings" panose="05000000000000000000" pitchFamily="2" charset="2"/>
              </a:rPr>
            </a:br>
            <a:r>
              <a:rPr kumimoji="0" lang="en-US" b="0" i="0" u="none" strike="noStrike" kern="1200" cap="none" spc="0" normalizeH="0" baseline="0" noProof="0" dirty="0">
                <a:ln>
                  <a:noFill/>
                </a:ln>
                <a:effectLst/>
                <a:uLnTx/>
                <a:uFillTx/>
                <a:latin typeface="Corbel" panose="020B0503020204020204"/>
                <a:ea typeface="+mn-ea"/>
                <a:cs typeface="+mn-cs"/>
              </a:rPr>
              <a:t>ERD</a:t>
            </a:r>
            <a:r>
              <a:rPr kumimoji="0" lang="en-US" b="0" i="0" u="none" strike="noStrike" kern="1200" cap="none" spc="0" normalizeH="0" baseline="0" noProof="0" dirty="0">
                <a:ln>
                  <a:noFill/>
                </a:ln>
                <a:effectLst/>
                <a:uLnTx/>
                <a:uFillTx/>
                <a:latin typeface="Corbel" panose="020B0503020204020204"/>
                <a:ea typeface="+mn-ea"/>
                <a:cs typeface="+mn-cs"/>
                <a:sym typeface="Wingdings" panose="05000000000000000000" pitchFamily="2" charset="2"/>
              </a:rPr>
              <a:t> </a:t>
            </a:r>
            <a:r>
              <a:rPr kumimoji="0" lang="en-US" b="0" i="0" u="none" strike="noStrike" kern="1200" cap="none" spc="0" normalizeH="0" baseline="0" noProof="0" dirty="0">
                <a:ln>
                  <a:noFill/>
                </a:ln>
                <a:effectLst/>
                <a:uLnTx/>
                <a:uFillTx/>
                <a:latin typeface="Corbel" panose="020B0503020204020204"/>
                <a:ea typeface="+mn-ea"/>
                <a:cs typeface="+mn-cs"/>
              </a:rPr>
              <a:t>not a risk factor with direct vaccination</a:t>
            </a:r>
          </a:p>
        </p:txBody>
      </p:sp>
      <p:pic>
        <p:nvPicPr>
          <p:cNvPr id="7" name="Picture 6">
            <a:extLst>
              <a:ext uri="{FF2B5EF4-FFF2-40B4-BE49-F238E27FC236}">
                <a16:creationId xmlns:a16="http://schemas.microsoft.com/office/drawing/2014/main" id="{8A862AE5-809D-3009-C0DD-A66A9678D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79" y="1489215"/>
            <a:ext cx="10399745" cy="1260282"/>
          </a:xfrm>
          <a:prstGeom prst="rect">
            <a:avLst/>
          </a:prstGeom>
        </p:spPr>
      </p:pic>
      <p:sp>
        <p:nvSpPr>
          <p:cNvPr id="6" name="Footer Placeholder 2">
            <a:extLst>
              <a:ext uri="{FF2B5EF4-FFF2-40B4-BE49-F238E27FC236}">
                <a16:creationId xmlns:a16="http://schemas.microsoft.com/office/drawing/2014/main" id="{109A47C1-661D-3C24-8DC0-BB7EAC35FB3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190171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t>The vaccine immune target: RSV fusion (F) protein</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a:xfrm>
            <a:off x="1224280" y="1249680"/>
            <a:ext cx="5181600" cy="5027330"/>
          </a:xfrm>
        </p:spPr>
        <p:txBody>
          <a:bodyPr vert="horz" lIns="91440" tIns="45720" rIns="91440" bIns="45720" rtlCol="0" anchor="t">
            <a:normAutofit/>
          </a:bodyPr>
          <a:lstStyle/>
          <a:p>
            <a:pPr marL="0" indent="0">
              <a:lnSpc>
                <a:spcPct val="100000"/>
              </a:lnSpc>
              <a:spcBef>
                <a:spcPts val="0"/>
              </a:spcBef>
              <a:buClrTx/>
              <a:buNone/>
              <a:defRPr/>
            </a:pPr>
            <a:r>
              <a:rPr kumimoji="0" lang="en-US" sz="2000" b="1" i="0" u="none" strike="noStrike" kern="1200" cap="none" spc="0" normalizeH="0" baseline="0" noProof="0" dirty="0">
                <a:ln>
                  <a:noFill/>
                </a:ln>
                <a:effectLst/>
                <a:uLnTx/>
                <a:uFillTx/>
                <a:latin typeface="Corbel" panose="020B0503020204020204"/>
                <a:ea typeface="+mn-ea"/>
                <a:cs typeface="+mn-cs"/>
              </a:rPr>
              <a:t>What is </a:t>
            </a:r>
            <a:r>
              <a:rPr lang="en-US" b="1" dirty="0">
                <a:latin typeface="Corbel" panose="020B0503020204020204"/>
              </a:rPr>
              <a:t>the</a:t>
            </a:r>
            <a:r>
              <a:rPr kumimoji="0" lang="en-US" sz="2000" b="1" i="0" u="none" strike="noStrike" kern="1200" cap="none" spc="0" normalizeH="0" baseline="0" noProof="0" dirty="0">
                <a:ln>
                  <a:noFill/>
                </a:ln>
                <a:effectLst/>
                <a:uLnTx/>
                <a:uFillTx/>
                <a:latin typeface="Corbel" panose="020B0503020204020204"/>
                <a:ea typeface="+mn-ea"/>
                <a:cs typeface="+mn-cs"/>
              </a:rPr>
              <a:t> RSV fusion (F) protein?</a:t>
            </a:r>
            <a:r>
              <a:rPr lang="en-US" b="1" dirty="0">
                <a:latin typeface="Corbel" panose="020B0503020204020204"/>
              </a:rPr>
              <a:t> </a:t>
            </a:r>
            <a:endParaRPr kumimoji="0" lang="en-US" sz="2000" b="1" i="0" u="none" strike="noStrike" kern="1200" cap="none" spc="0" normalizeH="0" baseline="0" noProof="0" dirty="0">
              <a:ln>
                <a:noFill/>
              </a:ln>
              <a:effectLst/>
              <a:uLnTx/>
              <a:uFillTx/>
              <a:latin typeface="Corbel" panose="020B0503020204020204"/>
              <a:ea typeface="+mn-ea"/>
              <a:cs typeface="+mn-cs"/>
            </a:endParaRPr>
          </a:p>
          <a:p>
            <a:pPr>
              <a:lnSpc>
                <a:spcPct val="100000"/>
              </a:lnSpc>
              <a:spcBef>
                <a:spcPts val="0"/>
              </a:spcBef>
              <a:buClrTx/>
              <a:defRPr/>
            </a:pPr>
            <a:r>
              <a:rPr kumimoji="0" lang="en-US" sz="2000" b="0" i="0" u="none" strike="noStrike" kern="1200" cap="none" spc="0" normalizeH="0" baseline="0" noProof="0" dirty="0">
                <a:ln>
                  <a:noFill/>
                </a:ln>
                <a:effectLst/>
                <a:uLnTx/>
                <a:uFillTx/>
                <a:latin typeface="Corbel" panose="020B0503020204020204"/>
                <a:ea typeface="+mn-ea"/>
                <a:cs typeface="+mn-cs"/>
              </a:rPr>
              <a:t>The part of the virus that fuses to cells in the body, enabling the virus to invade the cells and cause infection.</a:t>
            </a:r>
            <a:endParaRPr lang="en-US" sz="2000" b="0" i="0" u="none" strike="noStrike" kern="1200" cap="none" spc="0" normalizeH="0" baseline="0" noProof="0" dirty="0">
              <a:ln>
                <a:noFill/>
              </a:ln>
              <a:effectLst/>
              <a:uLnTx/>
              <a:uFillTx/>
              <a:latin typeface="Corbel" panose="020B0503020204020204"/>
            </a:endParaRPr>
          </a:p>
          <a:p>
            <a:pPr marL="0" indent="0">
              <a:lnSpc>
                <a:spcPct val="100000"/>
              </a:lnSpc>
              <a:spcBef>
                <a:spcPts val="0"/>
              </a:spcBef>
              <a:buClrTx/>
              <a:buNone/>
              <a:defRPr/>
            </a:pPr>
            <a:endParaRPr lang="en-US" dirty="0">
              <a:latin typeface="Corbel" panose="020B0503020204020204"/>
            </a:endParaRPr>
          </a:p>
          <a:p>
            <a:pPr marL="0" indent="0">
              <a:lnSpc>
                <a:spcPct val="100000"/>
              </a:lnSpc>
              <a:spcBef>
                <a:spcPts val="0"/>
              </a:spcBef>
              <a:buClrTx/>
              <a:buNone/>
              <a:defRPr/>
            </a:pPr>
            <a:r>
              <a:rPr kumimoji="0" lang="en-US" sz="2000" b="1" i="0" u="none" strike="noStrike" kern="1200" cap="none" spc="0" normalizeH="0" baseline="0" noProof="0" dirty="0">
                <a:ln>
                  <a:noFill/>
                </a:ln>
                <a:effectLst/>
                <a:uLnTx/>
                <a:uFillTx/>
                <a:latin typeface="Corbel" panose="020B0503020204020204"/>
                <a:ea typeface="+mn-ea"/>
                <a:cs typeface="+mn-cs"/>
              </a:rPr>
              <a:t>The opportunity</a:t>
            </a:r>
            <a:endParaRPr lang="en-US" sz="2000" b="1" i="0" u="none" strike="noStrike" kern="1200" cap="none" spc="0" normalizeH="0" baseline="0" noProof="0" dirty="0">
              <a:ln>
                <a:noFill/>
              </a:ln>
              <a:effectLst/>
              <a:uLnTx/>
              <a:uFillTx/>
              <a:latin typeface="Corbel" panose="020B0503020204020204"/>
            </a:endParaRPr>
          </a:p>
          <a:p>
            <a:pPr>
              <a:lnSpc>
                <a:spcPct val="100000"/>
              </a:lnSpc>
              <a:spcBef>
                <a:spcPts val="0"/>
              </a:spcBef>
              <a:buClrTx/>
              <a:defRPr/>
            </a:pPr>
            <a:r>
              <a:rPr lang="en-US" dirty="0">
                <a:latin typeface="Corbel" panose="020B0503020204020204"/>
              </a:rPr>
              <a:t>If a vaccine can help the body create antibodies to the F protein that interrupt this process, disease can be prevented.</a:t>
            </a:r>
          </a:p>
          <a:p>
            <a:pPr>
              <a:lnSpc>
                <a:spcPct val="100000"/>
              </a:lnSpc>
              <a:spcBef>
                <a:spcPts val="0"/>
              </a:spcBef>
              <a:buClrTx/>
              <a:defRPr/>
            </a:pPr>
            <a:endParaRPr kumimoji="0" lang="en-US" sz="2000" b="0" i="0" u="none" strike="noStrike" kern="1200" cap="none" spc="0" normalizeH="0" baseline="0" noProof="0" dirty="0">
              <a:ln>
                <a:noFill/>
              </a:ln>
              <a:effectLst/>
              <a:uLnTx/>
              <a:uFillTx/>
              <a:latin typeface="Corbel" panose="020B0503020204020204"/>
              <a:ea typeface="+mn-ea"/>
              <a:cs typeface="+mn-cs"/>
            </a:endParaRPr>
          </a:p>
          <a:p>
            <a:pPr marL="0" indent="0">
              <a:lnSpc>
                <a:spcPct val="100000"/>
              </a:lnSpc>
              <a:spcBef>
                <a:spcPts val="0"/>
              </a:spcBef>
              <a:buClrTx/>
              <a:buNone/>
              <a:defRPr/>
            </a:pPr>
            <a:r>
              <a:rPr lang="en-US" b="1" dirty="0">
                <a:latin typeface="Corbel" panose="020B0503020204020204"/>
              </a:rPr>
              <a:t>The challenge</a:t>
            </a:r>
          </a:p>
          <a:p>
            <a:pPr>
              <a:lnSpc>
                <a:spcPct val="100000"/>
              </a:lnSpc>
              <a:spcBef>
                <a:spcPts val="0"/>
              </a:spcBef>
              <a:buClrTx/>
              <a:defRPr/>
            </a:pPr>
            <a:r>
              <a:rPr kumimoji="0" lang="en-US" sz="2000" i="0" u="none" strike="noStrike" kern="1200" cap="none" spc="0" normalizeH="0" baseline="0" noProof="0" dirty="0">
                <a:ln>
                  <a:noFill/>
                </a:ln>
                <a:effectLst/>
                <a:uLnTx/>
                <a:uFillTx/>
                <a:latin typeface="Corbel" panose="020B0503020204020204"/>
                <a:ea typeface="+mn-ea"/>
                <a:cs typeface="+mn-cs"/>
              </a:rPr>
              <a:t>The RSV F protein is very unstable and undergoes dramatic structural changes</a:t>
            </a:r>
            <a:r>
              <a:rPr lang="en-US" dirty="0">
                <a:latin typeface="Corbel" panose="020B0503020204020204"/>
              </a:rPr>
              <a:t> between a pre-fusion and post-fusion state</a:t>
            </a:r>
            <a:r>
              <a:rPr kumimoji="0" lang="en-US" sz="2000" i="0" u="none" strike="noStrike" kern="1200" cap="none" spc="0" normalizeH="0" baseline="0" noProof="0" dirty="0">
                <a:ln>
                  <a:noFill/>
                </a:ln>
                <a:effectLst/>
                <a:uLnTx/>
                <a:uFillTx/>
                <a:latin typeface="Corbel" panose="020B0503020204020204"/>
                <a:ea typeface="+mn-ea"/>
                <a:cs typeface="+mn-cs"/>
              </a:rPr>
              <a:t>, making </a:t>
            </a:r>
            <a:r>
              <a:rPr lang="en-US" dirty="0">
                <a:latin typeface="Corbel" panose="020B0503020204020204"/>
              </a:rPr>
              <a:t>it a difficult antigen to use in a vaccine.</a:t>
            </a:r>
            <a:endParaRPr lang="en-US" sz="2000" i="0" u="none" strike="noStrike" kern="1200" cap="none" spc="0" normalizeH="0" baseline="0" noProof="0" dirty="0">
              <a:ln>
                <a:noFill/>
              </a:ln>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dirty="0">
              <a:latin typeface="Corbel" panose="020B0503020204020204"/>
            </a:endParaRPr>
          </a:p>
          <a:p>
            <a:pPr marL="0" indent="0">
              <a:lnSpc>
                <a:spcPct val="100000"/>
              </a:lnSpc>
              <a:spcBef>
                <a:spcPts val="0"/>
              </a:spcBef>
              <a:buClrTx/>
              <a:buNone/>
              <a:defRPr/>
            </a:pPr>
            <a:endParaRPr kumimoji="0" lang="en-US" sz="2000" b="1" i="0" u="none" strike="noStrike" kern="1200" cap="none" spc="0" normalizeH="0" baseline="0" noProof="0" dirty="0">
              <a:ln>
                <a:noFill/>
              </a:ln>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538406" cy="338554"/>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1042" b="1" spc="-8">
                <a:solidFill>
                  <a:srgbClr val="FFFFFF"/>
                </a:solidFill>
                <a:latin typeface="Montserrat"/>
                <a:cs typeface="Montserrat"/>
              </a:rPr>
              <a:t>Fusion (F) protein</a:t>
            </a:r>
            <a:endParaRPr sz="1042">
              <a:latin typeface="Montserrat"/>
              <a:cs typeface="Montserrat"/>
            </a:endParaRP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2CABE1CD-F7DB-5244-DE94-769B78D3915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3050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FFB4AF8-2275-E53C-0699-45CE6BC68B24}"/>
                  </a:ext>
                </a:extLst>
              </p14:cNvPr>
              <p14:cNvContentPartPr/>
              <p14:nvPr/>
            </p14:nvContentPartPr>
            <p14:xfrm>
              <a:off x="5276703" y="629991"/>
              <a:ext cx="258840" cy="449640"/>
            </p14:xfrm>
          </p:contentPart>
        </mc:Choice>
        <mc:Fallback xmlns="">
          <p:pic>
            <p:nvPicPr>
              <p:cNvPr id="6" name="Ink 5">
                <a:extLst>
                  <a:ext uri="{FF2B5EF4-FFF2-40B4-BE49-F238E27FC236}">
                    <a16:creationId xmlns:a16="http://schemas.microsoft.com/office/drawing/2014/main" id="{2FFB4AF8-2275-E53C-0699-45CE6BC68B24}"/>
                  </a:ext>
                </a:extLst>
              </p:cNvPr>
              <p:cNvPicPr/>
              <p:nvPr/>
            </p:nvPicPr>
            <p:blipFill>
              <a:blip r:embed="rId5"/>
              <a:stretch>
                <a:fillRect/>
              </a:stretch>
            </p:blipFill>
            <p:spPr>
              <a:xfrm>
                <a:off x="5267703" y="620991"/>
                <a:ext cx="2764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ED38B68-AF5A-205E-B892-57CE57976D5F}"/>
                  </a:ext>
                </a:extLst>
              </p14:cNvPr>
              <p14:cNvContentPartPr/>
              <p14:nvPr/>
            </p14:nvContentPartPr>
            <p14:xfrm>
              <a:off x="4435743" y="3200031"/>
              <a:ext cx="1591200" cy="1121400"/>
            </p14:xfrm>
          </p:contentPart>
        </mc:Choice>
        <mc:Fallback xmlns="">
          <p:pic>
            <p:nvPicPr>
              <p:cNvPr id="8" name="Ink 7">
                <a:extLst>
                  <a:ext uri="{FF2B5EF4-FFF2-40B4-BE49-F238E27FC236}">
                    <a16:creationId xmlns:a16="http://schemas.microsoft.com/office/drawing/2014/main" id="{BED38B68-AF5A-205E-B892-57CE57976D5F}"/>
                  </a:ext>
                </a:extLst>
              </p:cNvPr>
              <p:cNvPicPr/>
              <p:nvPr/>
            </p:nvPicPr>
            <p:blipFill>
              <a:blip r:embed="rId7"/>
              <a:stretch>
                <a:fillRect/>
              </a:stretch>
            </p:blipFill>
            <p:spPr>
              <a:xfrm>
                <a:off x="4372729" y="3137031"/>
                <a:ext cx="1716868"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80B9A6F2-4116-C959-8216-2D7CFF3BEFEC}"/>
                  </a:ext>
                </a:extLst>
              </p14:cNvPr>
              <p14:cNvContentPartPr/>
              <p14:nvPr/>
            </p14:nvContentPartPr>
            <p14:xfrm>
              <a:off x="8676183" y="949196"/>
              <a:ext cx="1182240" cy="339480"/>
            </p14:xfrm>
          </p:contentPart>
        </mc:Choice>
        <mc:Fallback xmlns="">
          <p:pic>
            <p:nvPicPr>
              <p:cNvPr id="27" name="Ink 26">
                <a:extLst>
                  <a:ext uri="{FF2B5EF4-FFF2-40B4-BE49-F238E27FC236}">
                    <a16:creationId xmlns:a16="http://schemas.microsoft.com/office/drawing/2014/main" id="{80B9A6F2-4116-C959-8216-2D7CFF3BEFEC}"/>
                  </a:ext>
                </a:extLst>
              </p:cNvPr>
              <p:cNvPicPr/>
              <p:nvPr/>
            </p:nvPicPr>
            <p:blipFill>
              <a:blip r:embed="rId9"/>
              <a:stretch>
                <a:fillRect/>
              </a:stretch>
            </p:blipFill>
            <p:spPr>
              <a:xfrm>
                <a:off x="8613183" y="886196"/>
                <a:ext cx="13078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8673E63D-58AF-15F0-7D13-44ECB0CCACD5}"/>
                  </a:ext>
                </a:extLst>
              </p14:cNvPr>
              <p14:cNvContentPartPr/>
              <p14:nvPr/>
            </p14:nvContentPartPr>
            <p14:xfrm>
              <a:off x="8326666" y="711540"/>
              <a:ext cx="225360" cy="227520"/>
            </p14:xfrm>
          </p:contentPart>
        </mc:Choice>
        <mc:Fallback xmlns="">
          <p:pic>
            <p:nvPicPr>
              <p:cNvPr id="31" name="Ink 30">
                <a:extLst>
                  <a:ext uri="{FF2B5EF4-FFF2-40B4-BE49-F238E27FC236}">
                    <a16:creationId xmlns:a16="http://schemas.microsoft.com/office/drawing/2014/main" id="{8673E63D-58AF-15F0-7D13-44ECB0CCACD5}"/>
                  </a:ext>
                </a:extLst>
              </p:cNvPr>
              <p:cNvPicPr/>
              <p:nvPr/>
            </p:nvPicPr>
            <p:blipFill>
              <a:blip r:embed="rId11"/>
              <a:stretch>
                <a:fillRect/>
              </a:stretch>
            </p:blipFill>
            <p:spPr>
              <a:xfrm>
                <a:off x="8263666" y="648640"/>
                <a:ext cx="351000" cy="35296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915B7655-03E7-0EB9-D2DA-B939EAC7EF16}"/>
                  </a:ext>
                </a:extLst>
              </p14:cNvPr>
              <p14:cNvContentPartPr/>
              <p14:nvPr/>
            </p14:nvContentPartPr>
            <p14:xfrm>
              <a:off x="6706666" y="739980"/>
              <a:ext cx="90000" cy="48600"/>
            </p14:xfrm>
          </p:contentPart>
        </mc:Choice>
        <mc:Fallback xmlns="">
          <p:pic>
            <p:nvPicPr>
              <p:cNvPr id="41" name="Ink 40">
                <a:extLst>
                  <a:ext uri="{FF2B5EF4-FFF2-40B4-BE49-F238E27FC236}">
                    <a16:creationId xmlns:a16="http://schemas.microsoft.com/office/drawing/2014/main" id="{915B7655-03E7-0EB9-D2DA-B939EAC7EF16}"/>
                  </a:ext>
                </a:extLst>
              </p:cNvPr>
              <p:cNvPicPr/>
              <p:nvPr/>
            </p:nvPicPr>
            <p:blipFill>
              <a:blip r:embed="rId13"/>
              <a:stretch>
                <a:fillRect/>
              </a:stretch>
            </p:blipFill>
            <p:spPr>
              <a:xfrm>
                <a:off x="6643413" y="676980"/>
                <a:ext cx="216145" cy="174240"/>
              </a:xfrm>
              <a:prstGeom prst="rect">
                <a:avLst/>
              </a:prstGeom>
            </p:spPr>
          </p:pic>
        </mc:Fallback>
      </mc:AlternateContent>
      <p:sp>
        <p:nvSpPr>
          <p:cNvPr id="42" name="TextBox 41">
            <a:extLst>
              <a:ext uri="{FF2B5EF4-FFF2-40B4-BE49-F238E27FC236}">
                <a16:creationId xmlns:a16="http://schemas.microsoft.com/office/drawing/2014/main" id="{90B60F1A-3855-D424-85AC-E66CC6533029}"/>
              </a:ext>
            </a:extLst>
          </p:cNvPr>
          <p:cNvSpPr txBox="1"/>
          <p:nvPr/>
        </p:nvSpPr>
        <p:spPr>
          <a:xfrm>
            <a:off x="4698777" y="5663490"/>
            <a:ext cx="2370932" cy="400110"/>
          </a:xfrm>
          <a:prstGeom prst="rect">
            <a:avLst/>
          </a:prstGeom>
          <a:noFill/>
        </p:spPr>
        <p:txBody>
          <a:bodyPr wrap="square" lIns="91440" tIns="45720" rIns="91440" bIns="45720" rtlCol="0" anchor="t">
            <a:spAutoFit/>
          </a:bodyPr>
          <a:lstStyle/>
          <a:p>
            <a:pPr algn="ctr"/>
            <a:r>
              <a:rPr lang="en-US" sz="2000" b="1" dirty="0">
                <a:solidFill>
                  <a:schemeClr val="accent1"/>
                </a:solidFill>
              </a:rPr>
              <a:t>Pre-F</a:t>
            </a:r>
          </a:p>
        </p:txBody>
      </p:sp>
      <p:sp>
        <p:nvSpPr>
          <p:cNvPr id="44" name="TextBox 43">
            <a:extLst>
              <a:ext uri="{FF2B5EF4-FFF2-40B4-BE49-F238E27FC236}">
                <a16:creationId xmlns:a16="http://schemas.microsoft.com/office/drawing/2014/main" id="{918FFDDA-D417-8C05-BD0E-9FF0A3EEE958}"/>
              </a:ext>
            </a:extLst>
          </p:cNvPr>
          <p:cNvSpPr txBox="1"/>
          <p:nvPr/>
        </p:nvSpPr>
        <p:spPr>
          <a:xfrm>
            <a:off x="8939713" y="5709542"/>
            <a:ext cx="1575243" cy="400110"/>
          </a:xfrm>
          <a:prstGeom prst="rect">
            <a:avLst/>
          </a:prstGeom>
          <a:noFill/>
        </p:spPr>
        <p:txBody>
          <a:bodyPr wrap="square" lIns="91440" tIns="45720" rIns="91440" bIns="45720" rtlCol="0" anchor="t">
            <a:spAutoFit/>
          </a:bodyPr>
          <a:lstStyle/>
          <a:p>
            <a:pPr algn="ctr"/>
            <a:r>
              <a:rPr lang="en-US" sz="2000" b="1" dirty="0">
                <a:solidFill>
                  <a:schemeClr val="accent1"/>
                </a:solidFill>
              </a:rPr>
              <a:t>Post-F</a:t>
            </a:r>
          </a:p>
        </p:txBody>
      </p:sp>
      <p:grpSp>
        <p:nvGrpSpPr>
          <p:cNvPr id="49" name="Group 48">
            <a:extLst>
              <a:ext uri="{FF2B5EF4-FFF2-40B4-BE49-F238E27FC236}">
                <a16:creationId xmlns:a16="http://schemas.microsoft.com/office/drawing/2014/main" id="{64CCAEA5-268B-AE8E-3D3A-4E927726DCBD}"/>
              </a:ext>
            </a:extLst>
          </p:cNvPr>
          <p:cNvGrpSpPr/>
          <p:nvPr/>
        </p:nvGrpSpPr>
        <p:grpSpPr>
          <a:xfrm>
            <a:off x="8057793" y="846295"/>
            <a:ext cx="141840" cy="137160"/>
            <a:chOff x="7703460" y="1576890"/>
            <a:chExt cx="141840" cy="137160"/>
          </a:xfrm>
        </p:grpSpPr>
        <mc:AlternateContent xmlns:mc="http://schemas.openxmlformats.org/markup-compatibility/2006" xmlns:p14="http://schemas.microsoft.com/office/powerpoint/2010/main">
          <mc:Choice Requires="p14">
            <p:contentPart p14:bwMode="auto" r:id="rId14">
              <p14:nvContentPartPr>
                <p14:cNvPr id="50" name="Ink 49">
                  <a:extLst>
                    <a:ext uri="{FF2B5EF4-FFF2-40B4-BE49-F238E27FC236}">
                      <a16:creationId xmlns:a16="http://schemas.microsoft.com/office/drawing/2014/main" id="{42452C5C-4FA6-AEA7-EB5B-D2A152756DD0}"/>
                    </a:ext>
                  </a:extLst>
                </p14:cNvPr>
                <p14:cNvContentPartPr/>
                <p14:nvPr/>
              </p14:nvContentPartPr>
              <p14:xfrm>
                <a:off x="7703460" y="1691010"/>
                <a:ext cx="22680" cy="23040"/>
              </p14:xfrm>
            </p:contentPart>
          </mc:Choice>
          <mc:Fallback xmlns="">
            <p:pic>
              <p:nvPicPr>
                <p:cNvPr id="50" name="Ink 49">
                  <a:extLst>
                    <a:ext uri="{FF2B5EF4-FFF2-40B4-BE49-F238E27FC236}">
                      <a16:creationId xmlns:a16="http://schemas.microsoft.com/office/drawing/2014/main" id="{42452C5C-4FA6-AEA7-EB5B-D2A152756DD0}"/>
                    </a:ext>
                  </a:extLst>
                </p:cNvPr>
                <p:cNvPicPr/>
                <p:nvPr/>
              </p:nvPicPr>
              <p:blipFill>
                <a:blip r:embed="rId15"/>
                <a:stretch>
                  <a:fillRect/>
                </a:stretch>
              </p:blipFill>
              <p:spPr>
                <a:xfrm>
                  <a:off x="7640460" y="1627010"/>
                  <a:ext cx="148320" cy="15067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a:extLst>
                    <a:ext uri="{FF2B5EF4-FFF2-40B4-BE49-F238E27FC236}">
                      <a16:creationId xmlns:a16="http://schemas.microsoft.com/office/drawing/2014/main" id="{183D27E8-D644-A741-B371-15D4F0A31D7C}"/>
                    </a:ext>
                  </a:extLst>
                </p14:cNvPr>
                <p14:cNvContentPartPr/>
                <p14:nvPr/>
              </p14:nvContentPartPr>
              <p14:xfrm>
                <a:off x="7829460" y="1576890"/>
                <a:ext cx="15840" cy="60480"/>
              </p14:xfrm>
            </p:contentPart>
          </mc:Choice>
          <mc:Fallback xmlns="">
            <p:pic>
              <p:nvPicPr>
                <p:cNvPr id="51" name="Ink 50">
                  <a:extLst>
                    <a:ext uri="{FF2B5EF4-FFF2-40B4-BE49-F238E27FC236}">
                      <a16:creationId xmlns:a16="http://schemas.microsoft.com/office/drawing/2014/main" id="{183D27E8-D644-A741-B371-15D4F0A31D7C}"/>
                    </a:ext>
                  </a:extLst>
                </p:cNvPr>
                <p:cNvPicPr/>
                <p:nvPr/>
              </p:nvPicPr>
              <p:blipFill>
                <a:blip r:embed="rId17"/>
                <a:stretch>
                  <a:fillRect/>
                </a:stretch>
              </p:blipFill>
              <p:spPr>
                <a:xfrm>
                  <a:off x="7766460" y="1513890"/>
                  <a:ext cx="141480" cy="186120"/>
                </a:xfrm>
                <a:prstGeom prst="rect">
                  <a:avLst/>
                </a:prstGeom>
              </p:spPr>
            </p:pic>
          </mc:Fallback>
        </mc:AlternateContent>
      </p:grpSp>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a:t>The key scientific breakthrough</a:t>
            </a:r>
            <a:br>
              <a:rPr lang="en-US" dirty="0"/>
            </a:br>
            <a:r>
              <a:rPr lang="en-US" sz="1800" dirty="0">
                <a:solidFill>
                  <a:schemeClr val="accent1"/>
                </a:solidFill>
              </a:rPr>
              <a:t>stabilizing the RSV F protein in a pre-fusion (pre-F) state</a:t>
            </a:r>
            <a:endParaRPr lang="en-US" dirty="0">
              <a:solidFill>
                <a:schemeClr val="accent1"/>
              </a:solidFill>
            </a:endParaRPr>
          </a:p>
        </p:txBody>
      </p:sp>
      <p:pic>
        <p:nvPicPr>
          <p:cNvPr id="9" name="Picture 8" descr="A multicolored structure of a dna molecule&#10;&#10;Description automatically generated">
            <a:extLst>
              <a:ext uri="{FF2B5EF4-FFF2-40B4-BE49-F238E27FC236}">
                <a16:creationId xmlns:a16="http://schemas.microsoft.com/office/drawing/2014/main" id="{A383F417-72F6-C158-8A97-C6815C977D1D}"/>
              </a:ext>
            </a:extLst>
          </p:cNvPr>
          <p:cNvPicPr>
            <a:picLocks noChangeAspect="1"/>
          </p:cNvPicPr>
          <p:nvPr/>
        </p:nvPicPr>
        <p:blipFill rotWithShape="1">
          <a:blip r:embed="rId18"/>
          <a:srcRect l="3030" t="2388" r="433" b="3011"/>
          <a:stretch/>
        </p:blipFill>
        <p:spPr>
          <a:xfrm>
            <a:off x="4452293" y="1799281"/>
            <a:ext cx="2648198" cy="3779817"/>
          </a:xfrm>
          <a:prstGeom prst="rect">
            <a:avLst/>
          </a:prstGeom>
        </p:spPr>
      </p:pic>
      <p:pic>
        <p:nvPicPr>
          <p:cNvPr id="10" name="Picture 9" descr="A close-up of a structure&#10;&#10;Description automatically generated">
            <a:extLst>
              <a:ext uri="{FF2B5EF4-FFF2-40B4-BE49-F238E27FC236}">
                <a16:creationId xmlns:a16="http://schemas.microsoft.com/office/drawing/2014/main" id="{A4CF01EB-28EC-3B2D-2365-EB130A2CFE61}"/>
              </a:ext>
            </a:extLst>
          </p:cNvPr>
          <p:cNvPicPr>
            <a:picLocks noChangeAspect="1"/>
          </p:cNvPicPr>
          <p:nvPr/>
        </p:nvPicPr>
        <p:blipFill>
          <a:blip r:embed="rId19"/>
          <a:stretch>
            <a:fillRect/>
          </a:stretch>
        </p:blipFill>
        <p:spPr>
          <a:xfrm>
            <a:off x="8939713" y="2792502"/>
            <a:ext cx="1594415" cy="2803603"/>
          </a:xfrm>
          <a:prstGeom prst="rect">
            <a:avLst/>
          </a:prstGeom>
        </p:spPr>
      </p:pic>
      <p:sp>
        <p:nvSpPr>
          <p:cNvPr id="4" name="TextBox 3">
            <a:extLst>
              <a:ext uri="{FF2B5EF4-FFF2-40B4-BE49-F238E27FC236}">
                <a16:creationId xmlns:a16="http://schemas.microsoft.com/office/drawing/2014/main" id="{30BCC781-C2DE-A338-33A8-185478BC8A92}"/>
              </a:ext>
            </a:extLst>
          </p:cNvPr>
          <p:cNvSpPr txBox="1"/>
          <p:nvPr/>
        </p:nvSpPr>
        <p:spPr>
          <a:xfrm>
            <a:off x="7975689" y="1315174"/>
            <a:ext cx="4063911" cy="147732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t>Colors represent different neutralizing sites on the F protein</a:t>
            </a:r>
          </a:p>
          <a:p>
            <a:pPr marL="342900" indent="-342900">
              <a:buFont typeface="Arial" panose="020B0604020202020204" pitchFamily="34" charset="0"/>
              <a:buChar char="•"/>
            </a:pPr>
            <a:r>
              <a:rPr lang="en-US" dirty="0"/>
              <a:t>Pre-F displays more, better neutralizing sites than post-F </a:t>
            </a:r>
          </a:p>
          <a:p>
            <a:endParaRPr lang="en-US" dirty="0"/>
          </a:p>
        </p:txBody>
      </p:sp>
      <p:sp>
        <p:nvSpPr>
          <p:cNvPr id="5" name="Footer Placeholder 5">
            <a:extLst>
              <a:ext uri="{FF2B5EF4-FFF2-40B4-BE49-F238E27FC236}">
                <a16:creationId xmlns:a16="http://schemas.microsoft.com/office/drawing/2014/main" id="{2378350C-B248-3A68-0AC2-5139D320A5B0}"/>
              </a:ext>
            </a:extLst>
          </p:cNvPr>
          <p:cNvSpPr txBox="1">
            <a:spLocks/>
          </p:cNvSpPr>
          <p:nvPr/>
        </p:nvSpPr>
        <p:spPr>
          <a:xfrm>
            <a:off x="869919" y="6572603"/>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Image: </a:t>
            </a:r>
            <a:r>
              <a:rPr lang="en-US" dirty="0">
                <a:hlinkClick r:id="rId20"/>
              </a:rPr>
              <a:t>Graham B, </a:t>
            </a:r>
            <a:r>
              <a:rPr lang="en-US" i="1" dirty="0">
                <a:hlinkClick r:id="rId20"/>
              </a:rPr>
              <a:t>Current Opinion in Virology</a:t>
            </a:r>
            <a:r>
              <a:rPr lang="en-US" dirty="0">
                <a:hlinkClick r:id="rId20"/>
              </a:rPr>
              <a:t>. 2017.</a:t>
            </a:r>
            <a:endParaRPr lang="en-US" dirty="0"/>
          </a:p>
        </p:txBody>
      </p:sp>
      <p:sp>
        <p:nvSpPr>
          <p:cNvPr id="7" name="object 3">
            <a:extLst>
              <a:ext uri="{FF2B5EF4-FFF2-40B4-BE49-F238E27FC236}">
                <a16:creationId xmlns:a16="http://schemas.microsoft.com/office/drawing/2014/main" id="{0763B75A-E49C-344A-4FD4-95DE6713F62F}"/>
              </a:ext>
            </a:extLst>
          </p:cNvPr>
          <p:cNvSpPr/>
          <p:nvPr/>
        </p:nvSpPr>
        <p:spPr>
          <a:xfrm>
            <a:off x="1967345" y="1278902"/>
            <a:ext cx="5555673" cy="5096982"/>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chemeClr val="accent1"/>
            </a:solidFill>
          </a:ln>
        </p:spPr>
        <p:txBody>
          <a:bodyPr wrap="square" lIns="0" tIns="0" rIns="0" bIns="0" rtlCol="0"/>
          <a:lstStyle/>
          <a:p>
            <a:endParaRPr sz="1500"/>
          </a:p>
        </p:txBody>
      </p:sp>
      <p:sp>
        <p:nvSpPr>
          <p:cNvPr id="11" name="Content Placeholder 2">
            <a:extLst>
              <a:ext uri="{FF2B5EF4-FFF2-40B4-BE49-F238E27FC236}">
                <a16:creationId xmlns:a16="http://schemas.microsoft.com/office/drawing/2014/main" id="{B7DEEA1F-3458-B20E-566F-B51C97FA94E4}"/>
              </a:ext>
            </a:extLst>
          </p:cNvPr>
          <p:cNvSpPr>
            <a:spLocks noGrp="1"/>
          </p:cNvSpPr>
          <p:nvPr>
            <p:ph sz="half" idx="1"/>
          </p:nvPr>
        </p:nvSpPr>
        <p:spPr>
          <a:xfrm>
            <a:off x="1368128" y="1794276"/>
            <a:ext cx="2648199" cy="4066234"/>
          </a:xfrm>
          <a:solidFill>
            <a:schemeClr val="accent1"/>
          </a:solidFill>
        </p:spPr>
        <p:txBody>
          <a:bodyPr vert="horz" lIns="91440" tIns="45720" rIns="91440" bIns="45720" rtlCol="0" anchor="ctr" anchorCtr="0">
            <a:noAutofit/>
          </a:bodyPr>
          <a:lstStyle/>
          <a:p>
            <a:pPr marL="122238" indent="0">
              <a:buNone/>
            </a:pPr>
            <a:r>
              <a:rPr lang="en-US" sz="2400" dirty="0">
                <a:solidFill>
                  <a:schemeClr val="bg1"/>
                </a:solidFill>
                <a:latin typeface="Corbel"/>
              </a:rPr>
              <a:t>Vaccines containing stabilized </a:t>
            </a:r>
            <a:r>
              <a:rPr lang="en-US" sz="2400" b="1" dirty="0">
                <a:solidFill>
                  <a:schemeClr val="bg1"/>
                </a:solidFill>
                <a:latin typeface="Corbel"/>
              </a:rPr>
              <a:t>pre-F</a:t>
            </a:r>
            <a:r>
              <a:rPr lang="en-US" sz="2400" dirty="0">
                <a:solidFill>
                  <a:schemeClr val="bg1"/>
                </a:solidFill>
                <a:latin typeface="Corbel"/>
              </a:rPr>
              <a:t> protein induce robust neutralizing </a:t>
            </a:r>
            <a:r>
              <a:rPr lang="en-US" sz="2400" b="1" dirty="0">
                <a:solidFill>
                  <a:schemeClr val="bg1"/>
                </a:solidFill>
                <a:latin typeface="Corbel"/>
              </a:rPr>
              <a:t>antibodies that protect against disease</a:t>
            </a:r>
            <a:r>
              <a:rPr lang="en-US" sz="2400" dirty="0">
                <a:solidFill>
                  <a:schemeClr val="bg1"/>
                </a:solidFill>
                <a:latin typeface="Corbel"/>
              </a:rPr>
              <a:t>.</a:t>
            </a:r>
          </a:p>
        </p:txBody>
      </p:sp>
      <p:sp>
        <p:nvSpPr>
          <p:cNvPr id="12" name="Footer Placeholder 2">
            <a:extLst>
              <a:ext uri="{FF2B5EF4-FFF2-40B4-BE49-F238E27FC236}">
                <a16:creationId xmlns:a16="http://schemas.microsoft.com/office/drawing/2014/main" id="{1DE8DDE7-B965-6307-A52D-C0A39313C0A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149037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90FE9AE-D171-CC12-F538-B4FAF6073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440" y="1151963"/>
            <a:ext cx="5840892" cy="4380542"/>
          </a:xfrm>
          <a:prstGeom prst="rect">
            <a:avLst/>
          </a:prstGeom>
        </p:spPr>
      </p:pic>
      <p:pic>
        <p:nvPicPr>
          <p:cNvPr id="30" name="object 249">
            <a:extLst>
              <a:ext uri="{FF2B5EF4-FFF2-40B4-BE49-F238E27FC236}">
                <a16:creationId xmlns:a16="http://schemas.microsoft.com/office/drawing/2014/main" id="{759D7A96-69FD-67C4-5829-25207DF4E486}"/>
              </a:ext>
            </a:extLst>
          </p:cNvPr>
          <p:cNvPicPr/>
          <p:nvPr/>
        </p:nvPicPr>
        <p:blipFill>
          <a:blip r:embed="rId4" cstate="print"/>
          <a:stretch>
            <a:fillRect/>
          </a:stretch>
        </p:blipFill>
        <p:spPr>
          <a:xfrm>
            <a:off x="7380482" y="2738221"/>
            <a:ext cx="1050387" cy="793732"/>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5564157" y="4623999"/>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 name="object 258">
            <a:extLst>
              <a:ext uri="{FF2B5EF4-FFF2-40B4-BE49-F238E27FC236}">
                <a16:creationId xmlns:a16="http://schemas.microsoft.com/office/drawing/2014/main" id="{6BACC364-BE11-0A85-B1AC-B8EBE12ED9BC}"/>
              </a:ext>
            </a:extLst>
          </p:cNvPr>
          <p:cNvSpPr/>
          <p:nvPr/>
        </p:nvSpPr>
        <p:spPr>
          <a:xfrm>
            <a:off x="7374195" y="2726780"/>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31" name="Picture 330">
            <a:extLst>
              <a:ext uri="{FF2B5EF4-FFF2-40B4-BE49-F238E27FC236}">
                <a16:creationId xmlns:a16="http://schemas.microsoft.com/office/drawing/2014/main" id="{A3D2703A-3991-E56C-158B-D1BAF9F34169}"/>
              </a:ext>
            </a:extLst>
          </p:cNvPr>
          <p:cNvPicPr>
            <a:picLocks noChangeAspect="1"/>
          </p:cNvPicPr>
          <p:nvPr/>
        </p:nvPicPr>
        <p:blipFill rotWithShape="1">
          <a:blip r:embed="rId5"/>
          <a:srcRect t="1490" r="2193"/>
          <a:stretch/>
        </p:blipFill>
        <p:spPr>
          <a:xfrm>
            <a:off x="7385328" y="4776208"/>
            <a:ext cx="1071754" cy="741308"/>
          </a:xfrm>
          <a:prstGeom prst="rect">
            <a:avLst/>
          </a:prstGeom>
        </p:spPr>
      </p:pic>
      <p:sp>
        <p:nvSpPr>
          <p:cNvPr id="2" name="object 2"/>
          <p:cNvSpPr txBox="1">
            <a:spLocks noGrp="1"/>
          </p:cNvSpPr>
          <p:nvPr>
            <p:ph type="title"/>
          </p:nvPr>
        </p:nvSpPr>
        <p:spPr>
          <a:xfrm>
            <a:off x="1419133" y="177313"/>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314FA1"/>
                </a:solidFill>
              </a:rPr>
              <a:t>New</a:t>
            </a:r>
            <a:r>
              <a:rPr spc="-25" dirty="0">
                <a:solidFill>
                  <a:srgbClr val="314FA1"/>
                </a:solidFill>
              </a:rPr>
              <a:t> </a:t>
            </a:r>
            <a:r>
              <a:rPr dirty="0">
                <a:solidFill>
                  <a:srgbClr val="314FA1"/>
                </a:solidFill>
              </a:rPr>
              <a:t>hope</a:t>
            </a:r>
            <a:r>
              <a:rPr spc="-21" dirty="0">
                <a:solidFill>
                  <a:srgbClr val="314FA1"/>
                </a:solidFill>
              </a:rPr>
              <a:t> </a:t>
            </a:r>
            <a:r>
              <a:rPr dirty="0">
                <a:solidFill>
                  <a:srgbClr val="314FA1"/>
                </a:solidFill>
              </a:rPr>
              <a:t>of</a:t>
            </a:r>
            <a:r>
              <a:rPr spc="-21" dirty="0">
                <a:solidFill>
                  <a:srgbClr val="314FA1"/>
                </a:solidFill>
              </a:rPr>
              <a:t> </a:t>
            </a:r>
            <a:r>
              <a:rPr dirty="0">
                <a:solidFill>
                  <a:srgbClr val="314FA1"/>
                </a:solidFill>
              </a:rPr>
              <a:t>preventing</a:t>
            </a:r>
            <a:r>
              <a:rPr spc="-25" dirty="0">
                <a:solidFill>
                  <a:srgbClr val="314FA1"/>
                </a:solidFill>
              </a:rPr>
              <a:t> </a:t>
            </a:r>
            <a:r>
              <a:rPr dirty="0">
                <a:solidFill>
                  <a:srgbClr val="314FA1"/>
                </a:solidFill>
              </a:rPr>
              <a:t>RSV</a:t>
            </a:r>
            <a:r>
              <a:rPr spc="-21" dirty="0">
                <a:solidFill>
                  <a:srgbClr val="314FA1"/>
                </a:solidFill>
              </a:rPr>
              <a:t> </a:t>
            </a:r>
            <a:r>
              <a:rPr dirty="0">
                <a:solidFill>
                  <a:srgbClr val="314FA1"/>
                </a:solidFill>
              </a:rPr>
              <a:t>in</a:t>
            </a:r>
            <a:r>
              <a:rPr spc="-21" dirty="0">
                <a:solidFill>
                  <a:srgbClr val="314FA1"/>
                </a:solidFill>
              </a:rPr>
              <a:t> </a:t>
            </a:r>
            <a:r>
              <a:rPr lang="en-US" dirty="0">
                <a:solidFill>
                  <a:srgbClr val="314FA1"/>
                </a:solidFill>
              </a:rPr>
              <a:t>infants—a product development renaissance</a:t>
            </a:r>
            <a:endParaRPr spc="-8" dirty="0">
              <a:solidFill>
                <a:srgbClr val="314FA1"/>
              </a:solidFill>
            </a:endParaRPr>
          </a:p>
        </p:txBody>
      </p:sp>
      <p:sp>
        <p:nvSpPr>
          <p:cNvPr id="36" name="object 256">
            <a:extLst>
              <a:ext uri="{FF2B5EF4-FFF2-40B4-BE49-F238E27FC236}">
                <a16:creationId xmlns:a16="http://schemas.microsoft.com/office/drawing/2014/main" id="{5FE88B6B-A444-EB60-3BAF-2F9E63AB3DC4}"/>
              </a:ext>
            </a:extLst>
          </p:cNvPr>
          <p:cNvSpPr/>
          <p:nvPr/>
        </p:nvSpPr>
        <p:spPr>
          <a:xfrm>
            <a:off x="4946285" y="4545309"/>
            <a:ext cx="460836" cy="386700"/>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7" name="object 257">
            <a:extLst>
              <a:ext uri="{FF2B5EF4-FFF2-40B4-BE49-F238E27FC236}">
                <a16:creationId xmlns:a16="http://schemas.microsoft.com/office/drawing/2014/main" id="{031541D6-546F-7887-E266-7674CB3DF852}"/>
              </a:ext>
            </a:extLst>
          </p:cNvPr>
          <p:cNvPicPr/>
          <p:nvPr/>
        </p:nvPicPr>
        <p:blipFill>
          <a:blip r:embed="rId6" cstate="print"/>
          <a:stretch>
            <a:fillRect/>
          </a:stretch>
        </p:blipFill>
        <p:spPr>
          <a:xfrm>
            <a:off x="7378462" y="3760043"/>
            <a:ext cx="1108368" cy="770187"/>
          </a:xfrm>
          <a:prstGeom prst="rect">
            <a:avLst/>
          </a:prstGeom>
        </p:spPr>
      </p:pic>
      <p:sp>
        <p:nvSpPr>
          <p:cNvPr id="38" name="object 258">
            <a:extLst>
              <a:ext uri="{FF2B5EF4-FFF2-40B4-BE49-F238E27FC236}">
                <a16:creationId xmlns:a16="http://schemas.microsoft.com/office/drawing/2014/main" id="{7A35D156-94F2-009A-71EF-95CF14F03B2C}"/>
              </a:ext>
            </a:extLst>
          </p:cNvPr>
          <p:cNvSpPr/>
          <p:nvPr/>
        </p:nvSpPr>
        <p:spPr>
          <a:xfrm>
            <a:off x="7367074" y="374537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0" name="object 262">
            <a:extLst>
              <a:ext uri="{FF2B5EF4-FFF2-40B4-BE49-F238E27FC236}">
                <a16:creationId xmlns:a16="http://schemas.microsoft.com/office/drawing/2014/main" id="{29F5C42F-28A2-D752-41E2-6D8D383E464B}"/>
              </a:ext>
            </a:extLst>
          </p:cNvPr>
          <p:cNvSpPr/>
          <p:nvPr/>
        </p:nvSpPr>
        <p:spPr>
          <a:xfrm>
            <a:off x="7374195" y="476701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 name="object 264">
            <a:extLst>
              <a:ext uri="{FF2B5EF4-FFF2-40B4-BE49-F238E27FC236}">
                <a16:creationId xmlns:a16="http://schemas.microsoft.com/office/drawing/2014/main" id="{F2D54024-E284-7DBC-4F78-71F834CF1635}"/>
              </a:ext>
            </a:extLst>
          </p:cNvPr>
          <p:cNvSpPr/>
          <p:nvPr/>
        </p:nvSpPr>
        <p:spPr>
          <a:xfrm>
            <a:off x="3355352" y="5127982"/>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 name="object 266">
            <a:extLst>
              <a:ext uri="{FF2B5EF4-FFF2-40B4-BE49-F238E27FC236}">
                <a16:creationId xmlns:a16="http://schemas.microsoft.com/office/drawing/2014/main" id="{C0FFF137-DF61-8322-A7F2-7A658D854F2F}"/>
              </a:ext>
            </a:extLst>
          </p:cNvPr>
          <p:cNvSpPr/>
          <p:nvPr/>
        </p:nvSpPr>
        <p:spPr>
          <a:xfrm>
            <a:off x="5836117" y="5087044"/>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8" name="TextBox 77">
            <a:extLst>
              <a:ext uri="{FF2B5EF4-FFF2-40B4-BE49-F238E27FC236}">
                <a16:creationId xmlns:a16="http://schemas.microsoft.com/office/drawing/2014/main" id="{C9A1BE25-4788-0FED-3064-1EE0CABCCE8C}"/>
              </a:ext>
            </a:extLst>
          </p:cNvPr>
          <p:cNvSpPr txBox="1"/>
          <p:nvPr/>
        </p:nvSpPr>
        <p:spPr>
          <a:xfrm>
            <a:off x="8487352" y="2803865"/>
            <a:ext cx="141063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Maternal vaccine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licensed in US and Europe</a:t>
            </a:r>
          </a:p>
        </p:txBody>
      </p:sp>
      <p:sp>
        <p:nvSpPr>
          <p:cNvPr id="79" name="TextBox 78">
            <a:extLst>
              <a:ext uri="{FF2B5EF4-FFF2-40B4-BE49-F238E27FC236}">
                <a16:creationId xmlns:a16="http://schemas.microsoft.com/office/drawing/2014/main" id="{E2CE7F75-B4C2-6272-3610-150FEDBEE5CC}"/>
              </a:ext>
            </a:extLst>
          </p:cNvPr>
          <p:cNvSpPr txBox="1"/>
          <p:nvPr/>
        </p:nvSpPr>
        <p:spPr>
          <a:xfrm>
            <a:off x="8531604" y="3915043"/>
            <a:ext cx="13221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b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in Phase 3</a:t>
            </a:r>
          </a:p>
        </p:txBody>
      </p:sp>
      <p:sp>
        <p:nvSpPr>
          <p:cNvPr id="80" name="TextBox 79">
            <a:extLst>
              <a:ext uri="{FF2B5EF4-FFF2-40B4-BE49-F238E27FC236}">
                <a16:creationId xmlns:a16="http://schemas.microsoft.com/office/drawing/2014/main" id="{15302DED-7697-0BA6-479D-9DE9045C92FD}"/>
              </a:ext>
            </a:extLst>
          </p:cNvPr>
          <p:cNvSpPr txBox="1"/>
          <p:nvPr/>
        </p:nvSpPr>
        <p:spPr>
          <a:xfrm>
            <a:off x="8551494" y="4847031"/>
            <a:ext cx="125535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licensed in Europe and US</a:t>
            </a:r>
          </a:p>
        </p:txBody>
      </p:sp>
      <p:sp>
        <p:nvSpPr>
          <p:cNvPr id="82" name="TextBox 81">
            <a:extLst>
              <a:ext uri="{FF2B5EF4-FFF2-40B4-BE49-F238E27FC236}">
                <a16:creationId xmlns:a16="http://schemas.microsoft.com/office/drawing/2014/main" id="{CE9CE300-3D7A-E61A-A2EE-81A573CB9AAC}"/>
              </a:ext>
            </a:extLst>
          </p:cNvPr>
          <p:cNvSpPr txBox="1"/>
          <p:nvPr/>
        </p:nvSpPr>
        <p:spPr>
          <a:xfrm>
            <a:off x="1712415" y="5421415"/>
            <a:ext cx="4855735" cy="21544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2D4"/>
                </a:solidFill>
                <a:effectLst/>
                <a:uLnTx/>
                <a:uFillTx/>
                <a:latin typeface="Corbel" panose="020B0503020204020204"/>
                <a:ea typeface="+mn-ea"/>
                <a:cs typeface="+mn-cs"/>
              </a:rPr>
              <a:t>www.path.org/resources/rsv-vaccine-and-mab-snapshot/</a:t>
            </a:r>
          </a:p>
        </p:txBody>
      </p:sp>
      <p:sp>
        <p:nvSpPr>
          <p:cNvPr id="326" name="object 248">
            <a:extLst>
              <a:ext uri="{FF2B5EF4-FFF2-40B4-BE49-F238E27FC236}">
                <a16:creationId xmlns:a16="http://schemas.microsoft.com/office/drawing/2014/main" id="{01323B60-FC10-A297-8C6E-38B216349F13}"/>
              </a:ext>
            </a:extLst>
          </p:cNvPr>
          <p:cNvSpPr/>
          <p:nvPr/>
        </p:nvSpPr>
        <p:spPr>
          <a:xfrm>
            <a:off x="5948461" y="4547093"/>
            <a:ext cx="488254"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1" name="object 263">
            <a:extLst>
              <a:ext uri="{FF2B5EF4-FFF2-40B4-BE49-F238E27FC236}">
                <a16:creationId xmlns:a16="http://schemas.microsoft.com/office/drawing/2014/main" id="{4F7F194C-A9D2-4E98-45D2-FDE53F9F13AC}"/>
              </a:ext>
            </a:extLst>
          </p:cNvPr>
          <p:cNvSpPr/>
          <p:nvPr/>
        </p:nvSpPr>
        <p:spPr>
          <a:xfrm flipV="1">
            <a:off x="6439575" y="3085799"/>
            <a:ext cx="934621" cy="337433"/>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3" name="object 263">
            <a:extLst>
              <a:ext uri="{FF2B5EF4-FFF2-40B4-BE49-F238E27FC236}">
                <a16:creationId xmlns:a16="http://schemas.microsoft.com/office/drawing/2014/main" id="{B95A767D-460D-19F7-A634-0DA06AB764C4}"/>
              </a:ext>
            </a:extLst>
          </p:cNvPr>
          <p:cNvSpPr/>
          <p:nvPr/>
        </p:nvSpPr>
        <p:spPr>
          <a:xfrm flipV="1">
            <a:off x="5407121" y="4107622"/>
            <a:ext cx="1967074" cy="596096"/>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4" name="object 263">
            <a:extLst>
              <a:ext uri="{FF2B5EF4-FFF2-40B4-BE49-F238E27FC236}">
                <a16:creationId xmlns:a16="http://schemas.microsoft.com/office/drawing/2014/main" id="{8A68A27A-C134-AC7D-3B26-D2CC740727B5}"/>
              </a:ext>
            </a:extLst>
          </p:cNvPr>
          <p:cNvSpPr/>
          <p:nvPr/>
        </p:nvSpPr>
        <p:spPr>
          <a:xfrm flipH="1" flipV="1">
            <a:off x="6196562" y="5002377"/>
            <a:ext cx="1159380" cy="120379"/>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 name="object 248">
            <a:extLst>
              <a:ext uri="{FF2B5EF4-FFF2-40B4-BE49-F238E27FC236}">
                <a16:creationId xmlns:a16="http://schemas.microsoft.com/office/drawing/2014/main" id="{95B61396-1478-71E7-7202-BD8AB8D0C572}"/>
              </a:ext>
            </a:extLst>
          </p:cNvPr>
          <p:cNvSpPr/>
          <p:nvPr/>
        </p:nvSpPr>
        <p:spPr>
          <a:xfrm>
            <a:off x="5951321" y="3182636"/>
            <a:ext cx="488254"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6" name="TextBox 25">
            <a:extLst>
              <a:ext uri="{FF2B5EF4-FFF2-40B4-BE49-F238E27FC236}">
                <a16:creationId xmlns:a16="http://schemas.microsoft.com/office/drawing/2014/main" id="{7102B4AB-D780-C34B-343F-8C2C5965DF50}"/>
              </a:ext>
            </a:extLst>
          </p:cNvPr>
          <p:cNvSpPr txBox="1"/>
          <p:nvPr/>
        </p:nvSpPr>
        <p:spPr>
          <a:xfrm>
            <a:off x="7186719" y="1222347"/>
            <a:ext cx="4748014" cy="1200329"/>
          </a:xfrm>
          <a:prstGeom prst="rect">
            <a:avLst/>
          </a:prstGeom>
          <a:noFill/>
        </p:spPr>
        <p:txBody>
          <a:bodyPr wrap="square" rtlCol="0">
            <a:spAutoFit/>
          </a:bodyPr>
          <a:lstStyle/>
          <a:p>
            <a:r>
              <a:rPr lang="en-US" b="1" dirty="0"/>
              <a:t>New pre-F technologies appropriate for protecting infants</a:t>
            </a:r>
          </a:p>
          <a:p>
            <a:pPr marL="285750" indent="-285750">
              <a:buFont typeface="Arial" panose="020B0604020202020204" pitchFamily="34" charset="0"/>
              <a:buChar char="•"/>
            </a:pPr>
            <a:r>
              <a:rPr lang="en-US" dirty="0"/>
              <a:t>Maternal vaccines</a:t>
            </a:r>
          </a:p>
          <a:p>
            <a:pPr marL="285750" indent="-285750">
              <a:buFont typeface="Arial" panose="020B0604020202020204" pitchFamily="34" charset="0"/>
              <a:buChar char="•"/>
            </a:pPr>
            <a:r>
              <a:rPr lang="en-US" dirty="0"/>
              <a:t>Long-acting monoclonal antibodies (</a:t>
            </a:r>
            <a:r>
              <a:rPr lang="en-US" dirty="0" err="1"/>
              <a:t>mAbs</a:t>
            </a:r>
            <a:r>
              <a:rPr lang="en-US" dirty="0"/>
              <a:t>)</a:t>
            </a:r>
          </a:p>
        </p:txBody>
      </p:sp>
      <p:sp>
        <p:nvSpPr>
          <p:cNvPr id="4" name="Footer Placeholder 2">
            <a:extLst>
              <a:ext uri="{FF2B5EF4-FFF2-40B4-BE49-F238E27FC236}">
                <a16:creationId xmlns:a16="http://schemas.microsoft.com/office/drawing/2014/main" id="{4CB8222B-83B1-C16E-798F-EB22BE15E926}"/>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278366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
            <a:extLst>
              <a:ext uri="{FF2B5EF4-FFF2-40B4-BE49-F238E27FC236}">
                <a16:creationId xmlns:a16="http://schemas.microsoft.com/office/drawing/2014/main" id="{2D671DDE-1DBA-E20D-DA8C-7A30DCE9853F}"/>
              </a:ext>
            </a:extLst>
          </p:cNvPr>
          <p:cNvGraphicFramePr>
            <a:graphicFrameLocks noGrp="1"/>
          </p:cNvGraphicFramePr>
          <p:nvPr>
            <p:extLst>
              <p:ext uri="{D42A27DB-BD31-4B8C-83A1-F6EECF244321}">
                <p14:modId xmlns:p14="http://schemas.microsoft.com/office/powerpoint/2010/main" val="1607071151"/>
              </p:ext>
            </p:extLst>
          </p:nvPr>
        </p:nvGraphicFramePr>
        <p:xfrm>
          <a:off x="1386289" y="1124126"/>
          <a:ext cx="10505991" cy="5350722"/>
        </p:xfrm>
        <a:graphic>
          <a:graphicData uri="http://schemas.openxmlformats.org/drawingml/2006/table">
            <a:tbl>
              <a:tblPr firstRow="1" bandRow="1">
                <a:tableStyleId>{2D5ABB26-0587-4C30-8999-92F81FD0307C}</a:tableStyleId>
              </a:tblPr>
              <a:tblGrid>
                <a:gridCol w="6263888">
                  <a:extLst>
                    <a:ext uri="{9D8B030D-6E8A-4147-A177-3AD203B41FA5}">
                      <a16:colId xmlns:a16="http://schemas.microsoft.com/office/drawing/2014/main" val="20001"/>
                    </a:ext>
                  </a:extLst>
                </a:gridCol>
                <a:gridCol w="4242103">
                  <a:extLst>
                    <a:ext uri="{9D8B030D-6E8A-4147-A177-3AD203B41FA5}">
                      <a16:colId xmlns:a16="http://schemas.microsoft.com/office/drawing/2014/main" val="20002"/>
                    </a:ext>
                  </a:extLst>
                </a:gridCol>
              </a:tblGrid>
              <a:tr h="1421342">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cap="flat" cmpd="sng" algn="ctr">
                      <a:noFill/>
                      <a:prstDash val="solid"/>
                      <a:round/>
                      <a:headEnd type="none" w="med" len="med"/>
                      <a:tailEnd type="none" w="med" len="med"/>
                    </a:lnL>
                    <a:lnR w="6350">
                      <a:solidFill>
                        <a:srgbClr val="0093D5"/>
                      </a:solidFill>
                      <a:prstDash val="solid"/>
                    </a:lnR>
                    <a:lnB w="6350" cap="flat" cmpd="sng" algn="ctr">
                      <a:solidFill>
                        <a:srgbClr val="0093D5"/>
                      </a:solidFill>
                      <a:prstDash val="solid"/>
                      <a:round/>
                      <a:headEnd type="none" w="med" len="med"/>
                      <a:tailEnd type="none" w="med" len="me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2616729">
                <a:tc>
                  <a:txBody>
                    <a:bodyPr/>
                    <a:lstStyle/>
                    <a:p>
                      <a:pPr marL="170815" marR="239395" algn="l">
                        <a:lnSpc>
                          <a:spcPct val="111100"/>
                        </a:lnSpc>
                        <a:spcBef>
                          <a:spcPts val="1200"/>
                        </a:spcBef>
                      </a:pPr>
                      <a:r>
                        <a:rPr lang="en-US" sz="1500" b="1" dirty="0">
                          <a:solidFill>
                            <a:srgbClr val="52A947"/>
                          </a:solidFill>
                          <a:latin typeface="Corbel" panose="020B0503020204020204" pitchFamily="34" charset="0"/>
                          <a:cs typeface="Montserrat-ExtraBold"/>
                        </a:rPr>
                        <a:t>PALIVIZUMAB</a:t>
                      </a:r>
                      <a:br>
                        <a:rPr lang="en-US" sz="1500" b="1" spc="-65" dirty="0">
                          <a:solidFill>
                            <a:srgbClr val="52A947"/>
                          </a:solidFill>
                          <a:latin typeface="Corbel" panose="020B0503020204020204" pitchFamily="34" charset="0"/>
                          <a:cs typeface="Montserrat-ExtraBold"/>
                        </a:rPr>
                      </a:br>
                      <a:r>
                        <a:rPr lang="en-US" sz="1500" b="1" kern="1200" dirty="0">
                          <a:solidFill>
                            <a:srgbClr val="52A947"/>
                          </a:solidFill>
                          <a:latin typeface="Corbel" panose="020B0503020204020204" pitchFamily="34" charset="0"/>
                          <a:ea typeface="+mn-ea"/>
                          <a:cs typeface="Montserrat-ExtraBold"/>
                        </a:rPr>
                        <a:t>Short-lasting </a:t>
                      </a:r>
                      <a:r>
                        <a:rPr lang="en-US" sz="1500" b="0" kern="1200" dirty="0" err="1">
                          <a:solidFill>
                            <a:srgbClr val="52A947"/>
                          </a:solidFill>
                          <a:latin typeface="Corbel" panose="020B0503020204020204" pitchFamily="34" charset="0"/>
                          <a:ea typeface="+mn-ea"/>
                          <a:cs typeface="Montserrat-ExtraBold"/>
                        </a:rPr>
                        <a:t>mAb</a:t>
                      </a:r>
                      <a:r>
                        <a:rPr lang="en-US" sz="1500" b="0" kern="1200" dirty="0">
                          <a:solidFill>
                            <a:srgbClr val="52A947"/>
                          </a:solidFill>
                          <a:latin typeface="Corbel" panose="020B0503020204020204" pitchFamily="34" charset="0"/>
                          <a:ea typeface="+mn-ea"/>
                          <a:cs typeface="Montserrat-ExtraBold"/>
                        </a:rPr>
                        <a:t> that can </a:t>
                      </a:r>
                      <a:r>
                        <a:rPr sz="1500" b="0" kern="1200" dirty="0">
                          <a:solidFill>
                            <a:srgbClr val="52A947"/>
                          </a:solidFill>
                          <a:latin typeface="Corbel" panose="020B0503020204020204" pitchFamily="34" charset="0"/>
                          <a:ea typeface="+mn-ea"/>
                          <a:cs typeface="Montserrat-SemiBold"/>
                        </a:rPr>
                        <a:t>prevent severe RSV in high-risk infants</a:t>
                      </a:r>
                    </a:p>
                    <a:p>
                      <a:pPr marL="171450" marR="742950" algn="l">
                        <a:lnSpc>
                          <a:spcPct val="107200"/>
                        </a:lnSpc>
                        <a:spcBef>
                          <a:spcPts val="370"/>
                        </a:spcBef>
                      </a:pPr>
                      <a:r>
                        <a:rPr sz="1400" dirty="0">
                          <a:solidFill>
                            <a:srgbClr val="231F20"/>
                          </a:solidFill>
                          <a:latin typeface="Corbel" panose="020B0503020204020204" pitchFamily="34" charset="0"/>
                          <a:cs typeface="Montserrat"/>
                        </a:rPr>
                        <a:t>Use</a:t>
                      </a:r>
                      <a:r>
                        <a:rPr sz="1400" spc="-20"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is</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limited</a:t>
                      </a:r>
                      <a:r>
                        <a:rPr sz="1400" spc="-20"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to</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high-income</a:t>
                      </a:r>
                      <a:r>
                        <a:rPr sz="1400" spc="-20"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countries</a:t>
                      </a:r>
                      <a:endParaRPr lang="en-US" sz="1400" dirty="0">
                        <a:solidFill>
                          <a:srgbClr val="231F20"/>
                        </a:solidFill>
                        <a:latin typeface="Corbel" panose="020B0503020204020204" pitchFamily="34" charset="0"/>
                        <a:cs typeface="Montserrat"/>
                      </a:endParaRP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Requires up to 5 monthly doses</a:t>
                      </a: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E</a:t>
                      </a:r>
                      <a:r>
                        <a:rPr sz="1400" spc="-10" dirty="0">
                          <a:solidFill>
                            <a:srgbClr val="231F20"/>
                          </a:solidFill>
                          <a:latin typeface="Corbel" panose="020B0503020204020204" pitchFamily="34" charset="0"/>
                          <a:cs typeface="Montserrat"/>
                        </a:rPr>
                        <a:t>xpensive/ </a:t>
                      </a:r>
                      <a:r>
                        <a:rPr sz="1400" dirty="0">
                          <a:solidFill>
                            <a:srgbClr val="231F20"/>
                          </a:solidFill>
                          <a:latin typeface="Corbel" panose="020B0503020204020204" pitchFamily="34" charset="0"/>
                          <a:cs typeface="Montserrat"/>
                        </a:rPr>
                        <a:t>impractical</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for</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low-</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and</a:t>
                      </a:r>
                      <a:r>
                        <a:rPr sz="1400" spc="-15" dirty="0">
                          <a:solidFill>
                            <a:srgbClr val="231F20"/>
                          </a:solidFill>
                          <a:latin typeface="Corbel" panose="020B0503020204020204" pitchFamily="34" charset="0"/>
                          <a:cs typeface="Montserrat"/>
                        </a:rPr>
                        <a:t> </a:t>
                      </a:r>
                      <a:r>
                        <a:rPr sz="1400" dirty="0">
                          <a:solidFill>
                            <a:srgbClr val="231F20"/>
                          </a:solidFill>
                          <a:latin typeface="Corbel" panose="020B0503020204020204" pitchFamily="34" charset="0"/>
                          <a:cs typeface="Montserrat"/>
                        </a:rPr>
                        <a:t>middle-income</a:t>
                      </a:r>
                      <a:r>
                        <a:rPr sz="1400" spc="-15" dirty="0">
                          <a:solidFill>
                            <a:srgbClr val="231F20"/>
                          </a:solidFill>
                          <a:latin typeface="Corbel" panose="020B0503020204020204" pitchFamily="34" charset="0"/>
                          <a:cs typeface="Montserrat"/>
                        </a:rPr>
                        <a:t> </a:t>
                      </a:r>
                      <a:r>
                        <a:rPr sz="1400" spc="-10" dirty="0">
                          <a:solidFill>
                            <a:srgbClr val="231F20"/>
                          </a:solidFill>
                          <a:latin typeface="Corbel" panose="020B0503020204020204" pitchFamily="34" charset="0"/>
                          <a:cs typeface="Montserrat"/>
                        </a:rPr>
                        <a:t>markets</a:t>
                      </a:r>
                      <a:endParaRPr lang="en-US" sz="1400" spc="-10" dirty="0">
                        <a:solidFill>
                          <a:srgbClr val="231F20"/>
                        </a:solidFill>
                        <a:latin typeface="Corbel" panose="020B0503020204020204" pitchFamily="34" charset="0"/>
                        <a:cs typeface="Montserrat"/>
                      </a:endParaRPr>
                    </a:p>
                    <a:p>
                      <a:pPr marL="171450" marR="742950" algn="l">
                        <a:lnSpc>
                          <a:spcPct val="107200"/>
                        </a:lnSpc>
                        <a:spcBef>
                          <a:spcPts val="370"/>
                        </a:spcBef>
                      </a:pPr>
                      <a:r>
                        <a:rPr lang="en-US" sz="1400" spc="-10" dirty="0">
                          <a:solidFill>
                            <a:srgbClr val="231F20"/>
                          </a:solidFill>
                          <a:latin typeface="Corbel" panose="020B0503020204020204" pitchFamily="34" charset="0"/>
                          <a:cs typeface="Montserrat"/>
                        </a:rPr>
                        <a:t>Neutralizes a single site found on both pre- and post-F proteins</a:t>
                      </a:r>
                      <a:endParaRPr sz="1400" dirty="0">
                        <a:latin typeface="Corbel" panose="020B0503020204020204" pitchFamily="34" charset="0"/>
                        <a:cs typeface="Montserrat"/>
                      </a:endParaRPr>
                    </a:p>
                    <a:p>
                      <a:pPr algn="l">
                        <a:lnSpc>
                          <a:spcPct val="100000"/>
                        </a:lnSpc>
                        <a:spcBef>
                          <a:spcPts val="10"/>
                        </a:spcBef>
                      </a:pPr>
                      <a:endParaRPr sz="1800" dirty="0">
                        <a:latin typeface="Corbel" panose="020B0503020204020204" pitchFamily="34" charset="0"/>
                        <a:cs typeface="Times New Roman"/>
                      </a:endParaRPr>
                    </a:p>
                    <a:p>
                      <a:pPr marL="171450" marR="499109" algn="l" defTabSz="957263">
                        <a:lnSpc>
                          <a:spcPct val="111100"/>
                        </a:lnSpc>
                      </a:pPr>
                      <a:r>
                        <a:rPr lang="en-US" sz="1500" b="1" dirty="0">
                          <a:solidFill>
                            <a:srgbClr val="52A947"/>
                          </a:solidFill>
                          <a:latin typeface="Corbel" panose="020B0503020204020204" pitchFamily="34" charset="0"/>
                          <a:cs typeface="Montserrat-SemiBold"/>
                        </a:rPr>
                        <a:t>NIRSEVIMAB </a:t>
                      </a:r>
                      <a:r>
                        <a:rPr lang="en-US" sz="1500" b="0" dirty="0">
                          <a:solidFill>
                            <a:srgbClr val="52A947"/>
                          </a:solidFill>
                          <a:latin typeface="Corbel" panose="020B0503020204020204" pitchFamily="34" charset="0"/>
                          <a:cs typeface="Montserrat-SemiBold"/>
                        </a:rPr>
                        <a:t>(NEW)</a:t>
                      </a:r>
                      <a:br>
                        <a:rPr lang="en-US" sz="1500" b="1" dirty="0">
                          <a:solidFill>
                            <a:srgbClr val="52A947"/>
                          </a:solidFill>
                          <a:latin typeface="Corbel" panose="020B0503020204020204" pitchFamily="34" charset="0"/>
                          <a:cs typeface="Montserrat-SemiBold"/>
                        </a:rPr>
                      </a:br>
                      <a:r>
                        <a:rPr lang="en-US" sz="1500" b="1" dirty="0">
                          <a:solidFill>
                            <a:srgbClr val="52A947"/>
                          </a:solidFill>
                          <a:latin typeface="Corbel" panose="020B0503020204020204" pitchFamily="34" charset="0"/>
                          <a:cs typeface="Montserrat-SemiBold"/>
                        </a:rPr>
                        <a:t>Long-acting</a:t>
                      </a:r>
                      <a:r>
                        <a:rPr lang="en-US" sz="1500" b="1" spc="-10" dirty="0">
                          <a:solidFill>
                            <a:srgbClr val="52A947"/>
                          </a:solidFill>
                          <a:latin typeface="Corbel" panose="020B0503020204020204" pitchFamily="34" charset="0"/>
                          <a:cs typeface="Montserrat-SemiBold"/>
                        </a:rPr>
                        <a:t> </a:t>
                      </a:r>
                      <a:r>
                        <a:rPr sz="1500" b="0" dirty="0" err="1">
                          <a:solidFill>
                            <a:srgbClr val="52A947"/>
                          </a:solidFill>
                          <a:latin typeface="Corbel" panose="020B0503020204020204" pitchFamily="34" charset="0"/>
                          <a:cs typeface="Montserrat-SemiBold"/>
                        </a:rPr>
                        <a:t>mAb</a:t>
                      </a:r>
                      <a:r>
                        <a:rPr sz="1500" b="0" spc="-1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given</a:t>
                      </a:r>
                      <a:r>
                        <a:rPr sz="1500" b="0" spc="-1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at</a:t>
                      </a:r>
                      <a:r>
                        <a:rPr sz="1500" b="0" spc="-1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birth</a:t>
                      </a:r>
                      <a:r>
                        <a:rPr sz="1500" b="0" spc="-5" dirty="0">
                          <a:solidFill>
                            <a:srgbClr val="52A947"/>
                          </a:solidFill>
                          <a:latin typeface="Corbel" panose="020B0503020204020204" pitchFamily="34" charset="0"/>
                          <a:cs typeface="Montserrat-SemiBold"/>
                        </a:rPr>
                        <a:t> </a:t>
                      </a:r>
                      <a:r>
                        <a:rPr sz="1500" b="0" spc="-25" dirty="0">
                          <a:solidFill>
                            <a:srgbClr val="52A947"/>
                          </a:solidFill>
                          <a:latin typeface="Corbel" panose="020B0503020204020204" pitchFamily="34" charset="0"/>
                          <a:cs typeface="Montserrat-SemiBold"/>
                        </a:rPr>
                        <a:t>or </a:t>
                      </a:r>
                      <a:r>
                        <a:rPr sz="1500" b="0" dirty="0">
                          <a:solidFill>
                            <a:srgbClr val="52A947"/>
                          </a:solidFill>
                          <a:latin typeface="Corbel" panose="020B0503020204020204" pitchFamily="34" charset="0"/>
                          <a:cs typeface="Montserrat-SemiBold"/>
                        </a:rPr>
                        <a:t>soon</a:t>
                      </a:r>
                      <a:r>
                        <a:rPr sz="1500" b="0" spc="-4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thereafter</a:t>
                      </a:r>
                      <a:r>
                        <a:rPr lang="en-US" sz="1500" b="0" spc="-4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approved</a:t>
                      </a:r>
                      <a:r>
                        <a:rPr sz="1500" b="0" spc="-40" dirty="0">
                          <a:solidFill>
                            <a:srgbClr val="52A947"/>
                          </a:solidFill>
                          <a:latin typeface="Corbel" panose="020B0503020204020204" pitchFamily="34" charset="0"/>
                          <a:cs typeface="Montserrat-SemiBold"/>
                        </a:rPr>
                        <a:t> </a:t>
                      </a:r>
                      <a:r>
                        <a:rPr sz="1500" b="0" dirty="0">
                          <a:solidFill>
                            <a:srgbClr val="52A947"/>
                          </a:solidFill>
                          <a:latin typeface="Corbel" panose="020B0503020204020204" pitchFamily="34" charset="0"/>
                          <a:cs typeface="Montserrat-SemiBold"/>
                        </a:rPr>
                        <a:t>in</a:t>
                      </a:r>
                      <a:r>
                        <a:rPr sz="1500" b="0" spc="-35" dirty="0">
                          <a:solidFill>
                            <a:srgbClr val="52A947"/>
                          </a:solidFill>
                          <a:latin typeface="Corbel" panose="020B0503020204020204" pitchFamily="34" charset="0"/>
                          <a:cs typeface="Montserrat-SemiBold"/>
                        </a:rPr>
                        <a:t> </a:t>
                      </a:r>
                      <a:r>
                        <a:rPr sz="1500" b="0" spc="-10" dirty="0">
                          <a:solidFill>
                            <a:srgbClr val="52A947"/>
                          </a:solidFill>
                          <a:latin typeface="Corbel" panose="020B0503020204020204" pitchFamily="34" charset="0"/>
                          <a:cs typeface="Montserrat-SemiBold"/>
                        </a:rPr>
                        <a:t>Europe</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and US</a:t>
                      </a:r>
                      <a:r>
                        <a:rPr lang="en-US" sz="1500" b="0" spc="-20" dirty="0">
                          <a:solidFill>
                            <a:srgbClr val="52A947"/>
                          </a:solidFill>
                          <a:latin typeface="Corbel" panose="020B0503020204020204" pitchFamily="34" charset="0"/>
                          <a:cs typeface="Montserrat-SemiBold"/>
                        </a:rPr>
                        <a:t>)</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Price and supply may be early barriers to global access, requiring market shaping to overcome</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Only 1 dose needed</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Neutralizes a single site found on pre-F protein only</a:t>
                      </a:r>
                      <a:br>
                        <a:rPr lang="en-US" sz="1600" spc="-10" dirty="0">
                          <a:solidFill>
                            <a:srgbClr val="231F20"/>
                          </a:solidFill>
                          <a:latin typeface="Corbel" panose="020B0503020204020204" pitchFamily="34" charset="0"/>
                          <a:cs typeface="Montserrat"/>
                        </a:rPr>
                      </a:br>
                      <a:endParaRPr lang="en-US" sz="1400" dirty="0">
                        <a:latin typeface="Corbel" panose="020B0503020204020204" pitchFamily="34" charset="0"/>
                        <a:cs typeface="Montserrat"/>
                      </a:endParaRPr>
                    </a:p>
                  </a:txBody>
                  <a:tcPr marL="0" marR="0" marT="127000" marB="0">
                    <a:lnL w="6350" cap="flat" cmpd="sng" algn="ctr">
                      <a:noFill/>
                      <a:prstDash val="solid"/>
                      <a:round/>
                      <a:headEnd type="none" w="med" len="med"/>
                      <a:tailEnd type="none" w="med" len="med"/>
                    </a:lnL>
                    <a:lnR w="6350">
                      <a:solidFill>
                        <a:srgbClr val="0093D5"/>
                      </a:solidFill>
                      <a:prstDash val="solid"/>
                    </a:lnR>
                    <a:lnT w="6350" cap="flat" cmpd="sng" algn="ctr">
                      <a:solidFill>
                        <a:srgbClr val="0093D5"/>
                      </a:solidFill>
                      <a:prstDash val="solid"/>
                      <a:round/>
                      <a:headEnd type="none" w="med" len="med"/>
                      <a:tailEnd type="none" w="med" len="med"/>
                    </a:lnT>
                  </a:tcPr>
                </a:tc>
                <a:tc>
                  <a:txBody>
                    <a:bodyPr/>
                    <a:lstStyle/>
                    <a:p>
                      <a:pPr marL="170815" marR="684530" algn="l">
                        <a:lnSpc>
                          <a:spcPct val="111100"/>
                        </a:lnSpc>
                        <a:spcBef>
                          <a:spcPts val="1200"/>
                        </a:spcBef>
                      </a:pPr>
                      <a:r>
                        <a:rPr lang="en-US" sz="1500" b="1" kern="1200" dirty="0">
                          <a:solidFill>
                            <a:schemeClr val="accent3"/>
                          </a:solidFill>
                          <a:latin typeface="Corbel" panose="020B0503020204020204" pitchFamily="34" charset="0"/>
                          <a:ea typeface="+mn-ea"/>
                          <a:cs typeface="Montserrat-Black"/>
                        </a:rPr>
                        <a:t>MATERNAL VACCINE </a:t>
                      </a:r>
                      <a:r>
                        <a:rPr lang="en-US" sz="1500" b="0" spc="-25" baseline="0" dirty="0">
                          <a:solidFill>
                            <a:srgbClr val="672672"/>
                          </a:solidFill>
                          <a:latin typeface="Corbel" panose="020B0503020204020204" pitchFamily="34" charset="0"/>
                          <a:cs typeface="Montserrat-Black"/>
                        </a:rPr>
                        <a:t>(NEW) </a:t>
                      </a:r>
                      <a:br>
                        <a:rPr lang="en-US" sz="1500" b="0" spc="-25" baseline="0" dirty="0">
                          <a:solidFill>
                            <a:srgbClr val="672672"/>
                          </a:solidFill>
                          <a:latin typeface="Corbel" panose="020B0503020204020204" pitchFamily="34" charset="0"/>
                          <a:cs typeface="Montserrat-Black"/>
                        </a:rPr>
                      </a:br>
                      <a:r>
                        <a:rPr lang="en-US" sz="1500" b="0" baseline="0" dirty="0">
                          <a:solidFill>
                            <a:srgbClr val="672672"/>
                          </a:solidFill>
                          <a:latin typeface="Corbel" panose="020B0503020204020204" pitchFamily="34" charset="0"/>
                          <a:cs typeface="Montserrat-SemiBold"/>
                        </a:rPr>
                        <a:t>Vaccination in pregnancy can p</a:t>
                      </a:r>
                      <a:r>
                        <a:rPr sz="1500" b="0" baseline="0" dirty="0">
                          <a:solidFill>
                            <a:srgbClr val="672672"/>
                          </a:solidFill>
                          <a:latin typeface="Corbel" panose="020B0503020204020204" pitchFamily="34" charset="0"/>
                          <a:cs typeface="Montserrat-SemiBold"/>
                        </a:rPr>
                        <a:t>revent</a:t>
                      </a:r>
                      <a:r>
                        <a:rPr sz="1500" b="0" spc="-40" baseline="0" dirty="0">
                          <a:solidFill>
                            <a:srgbClr val="672672"/>
                          </a:solidFill>
                          <a:latin typeface="Corbel" panose="020B0503020204020204" pitchFamily="34" charset="0"/>
                          <a:cs typeface="Montserrat-SemiBold"/>
                        </a:rPr>
                        <a:t> </a:t>
                      </a:r>
                      <a:r>
                        <a:rPr sz="1500" b="0" spc="-25" baseline="0" dirty="0">
                          <a:solidFill>
                            <a:srgbClr val="672672"/>
                          </a:solidFill>
                          <a:latin typeface="Corbel" panose="020B0503020204020204" pitchFamily="34" charset="0"/>
                          <a:cs typeface="Montserrat-SemiBold"/>
                        </a:rPr>
                        <a:t>RSV</a:t>
                      </a:r>
                      <a:r>
                        <a:rPr lang="en-US" sz="1500" b="0" spc="-25" baseline="0" dirty="0">
                          <a:solidFill>
                            <a:srgbClr val="672672"/>
                          </a:solidFill>
                          <a:latin typeface="Corbel" panose="020B0503020204020204" pitchFamily="34" charset="0"/>
                          <a:cs typeface="Montserrat-SemiBold"/>
                        </a:rPr>
                        <a:t> disease in infant’s early months of life (approved in US and Europe)</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n-US" sz="1400" kern="1200" spc="-15" dirty="0">
                          <a:solidFill>
                            <a:srgbClr val="231F20"/>
                          </a:solidFill>
                          <a:latin typeface="Corbel" panose="020B0503020204020204" pitchFamily="34" charset="0"/>
                          <a:ea typeface="+mn-ea"/>
                          <a:cs typeface="Montserrat"/>
                        </a:rPr>
                        <a:t>Not yet widely available, but intended for the global market</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n-US" sz="1400" kern="1200" spc="-15" dirty="0">
                          <a:solidFill>
                            <a:srgbClr val="231F20"/>
                          </a:solidFill>
                          <a:latin typeface="Corbel" panose="020B0503020204020204" pitchFamily="34" charset="0"/>
                          <a:ea typeface="+mn-ea"/>
                          <a:cs typeface="Montserrat"/>
                        </a:rPr>
                        <a:t>Induces neutralizing antibodies to many sites on the pre-F protein</a:t>
                      </a:r>
                    </a:p>
                    <a:p>
                      <a:pPr marL="170815" marR="684530" algn="l">
                        <a:lnSpc>
                          <a:spcPct val="111100"/>
                        </a:lnSpc>
                        <a:spcBef>
                          <a:spcPts val="1200"/>
                        </a:spcBef>
                      </a:pPr>
                      <a:br>
                        <a:rPr lang="en-US" sz="1500" b="0" spc="-25" dirty="0">
                          <a:solidFill>
                            <a:srgbClr val="672672"/>
                          </a:solidFill>
                          <a:latin typeface="Corbel" panose="020B0503020204020204" pitchFamily="34" charset="0"/>
                          <a:cs typeface="Montserrat-SemiBold"/>
                        </a:rPr>
                      </a:br>
                      <a:endParaRPr sz="1500" b="0" dirty="0">
                        <a:latin typeface="Corbel" panose="020B0503020204020204" pitchFamily="34" charset="0"/>
                        <a:cs typeface="Montserrat-SemiBold"/>
                      </a:endParaRP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65" name="object 2">
            <a:extLst>
              <a:ext uri="{FF2B5EF4-FFF2-40B4-BE49-F238E27FC236}">
                <a16:creationId xmlns:a16="http://schemas.microsoft.com/office/drawing/2014/main" id="{B84A80B5-FFB9-0549-E444-67B0E681F1E1}"/>
              </a:ext>
            </a:extLst>
          </p:cNvPr>
          <p:cNvSpPr txBox="1">
            <a:spLocks noGrp="1"/>
          </p:cNvSpPr>
          <p:nvPr>
            <p:ph type="title"/>
          </p:nvPr>
        </p:nvSpPr>
        <p:spPr>
          <a:xfrm>
            <a:off x="1376680" y="517525"/>
            <a:ext cx="10515600" cy="343085"/>
          </a:xfrm>
          <a:prstGeom prst="rect">
            <a:avLst/>
          </a:prstGeom>
        </p:spPr>
        <p:txBody>
          <a:bodyPr vert="horz" wrap="square" lIns="0" tIns="10583" rIns="0" bIns="0" rtlCol="0" anchor="t" anchorCtr="0">
            <a:spAutoFit/>
          </a:bodyPr>
          <a:lstStyle/>
          <a:p>
            <a:pPr marL="10583"/>
            <a:r>
              <a:rPr lang="en-US"/>
              <a:t>RSV disease </a:t>
            </a:r>
            <a:r>
              <a:t>prevention</a:t>
            </a:r>
            <a:r>
              <a:rPr lang="en-US"/>
              <a:t> for young infants</a:t>
            </a:r>
            <a:endParaRPr/>
          </a:p>
        </p:txBody>
      </p:sp>
      <p:grpSp>
        <p:nvGrpSpPr>
          <p:cNvPr id="75" name="object 16">
            <a:extLst>
              <a:ext uri="{FF2B5EF4-FFF2-40B4-BE49-F238E27FC236}">
                <a16:creationId xmlns:a16="http://schemas.microsoft.com/office/drawing/2014/main" id="{BE8F7346-930C-DFCA-55D2-F1FB534C5568}"/>
              </a:ext>
            </a:extLst>
          </p:cNvPr>
          <p:cNvGrpSpPr/>
          <p:nvPr/>
        </p:nvGrpSpPr>
        <p:grpSpPr>
          <a:xfrm>
            <a:off x="4104091" y="1728558"/>
            <a:ext cx="875242" cy="201613"/>
            <a:chOff x="7485223" y="1891389"/>
            <a:chExt cx="1050290" cy="241935"/>
          </a:xfrm>
        </p:grpSpPr>
        <p:sp>
          <p:nvSpPr>
            <p:cNvPr id="76" name="object 17">
              <a:extLst>
                <a:ext uri="{FF2B5EF4-FFF2-40B4-BE49-F238E27FC236}">
                  <a16:creationId xmlns:a16="http://schemas.microsoft.com/office/drawing/2014/main" id="{0E0E6A3F-75EC-2917-26C4-5DBFA66D4C47}"/>
                </a:ext>
              </a:extLst>
            </p:cNvPr>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77" name="object 18">
              <a:extLst>
                <a:ext uri="{FF2B5EF4-FFF2-40B4-BE49-F238E27FC236}">
                  <a16:creationId xmlns:a16="http://schemas.microsoft.com/office/drawing/2014/main" id="{4A4190B6-F107-D6FA-B31E-9FA4241B1CF3}"/>
                </a:ext>
              </a:extLst>
            </p:cNvPr>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78" name="object 19">
              <a:extLst>
                <a:ext uri="{FF2B5EF4-FFF2-40B4-BE49-F238E27FC236}">
                  <a16:creationId xmlns:a16="http://schemas.microsoft.com/office/drawing/2014/main" id="{184591A0-F231-7050-4DC1-3F21042024FD}"/>
                </a:ext>
              </a:extLst>
            </p:cNvPr>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79" name="object 20">
              <a:extLst>
                <a:ext uri="{FF2B5EF4-FFF2-40B4-BE49-F238E27FC236}">
                  <a16:creationId xmlns:a16="http://schemas.microsoft.com/office/drawing/2014/main" id="{B712F79A-8635-F62D-7B0C-40798E1A01DE}"/>
                </a:ext>
              </a:extLst>
            </p:cNvPr>
            <p:cNvPicPr/>
            <p:nvPr/>
          </p:nvPicPr>
          <p:blipFill>
            <a:blip r:embed="rId3" cstate="print"/>
            <a:stretch>
              <a:fillRect/>
            </a:stretch>
          </p:blipFill>
          <p:spPr>
            <a:xfrm>
              <a:off x="8264992" y="1969695"/>
              <a:ext cx="270065" cy="84975"/>
            </a:xfrm>
            <a:prstGeom prst="rect">
              <a:avLst/>
            </a:prstGeom>
          </p:spPr>
        </p:pic>
        <p:pic>
          <p:nvPicPr>
            <p:cNvPr id="80" name="object 21">
              <a:extLst>
                <a:ext uri="{FF2B5EF4-FFF2-40B4-BE49-F238E27FC236}">
                  <a16:creationId xmlns:a16="http://schemas.microsoft.com/office/drawing/2014/main" id="{31A73E7D-5605-1E52-806D-437E7E0D6C13}"/>
                </a:ext>
              </a:extLst>
            </p:cNvPr>
            <p:cNvPicPr/>
            <p:nvPr/>
          </p:nvPicPr>
          <p:blipFill>
            <a:blip r:embed="rId4" cstate="print"/>
            <a:stretch>
              <a:fillRect/>
            </a:stretch>
          </p:blipFill>
          <p:spPr>
            <a:xfrm>
              <a:off x="7485223" y="1891389"/>
              <a:ext cx="201046" cy="241592"/>
            </a:xfrm>
            <a:prstGeom prst="rect">
              <a:avLst/>
            </a:prstGeom>
          </p:spPr>
        </p:pic>
        <p:sp>
          <p:nvSpPr>
            <p:cNvPr id="81" name="object 22">
              <a:extLst>
                <a:ext uri="{FF2B5EF4-FFF2-40B4-BE49-F238E27FC236}">
                  <a16:creationId xmlns:a16="http://schemas.microsoft.com/office/drawing/2014/main" id="{09CE387D-7F10-AB72-C47E-ED538665F2FE}"/>
                </a:ext>
              </a:extLst>
            </p:cNvPr>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82" name="object 23">
            <a:extLst>
              <a:ext uri="{FF2B5EF4-FFF2-40B4-BE49-F238E27FC236}">
                <a16:creationId xmlns:a16="http://schemas.microsoft.com/office/drawing/2014/main" id="{F3206451-5002-EAE9-F260-1F45CB728337}"/>
              </a:ext>
            </a:extLst>
          </p:cNvPr>
          <p:cNvGrpSpPr/>
          <p:nvPr/>
        </p:nvGrpSpPr>
        <p:grpSpPr>
          <a:xfrm>
            <a:off x="3677367" y="1284485"/>
            <a:ext cx="319088" cy="726016"/>
            <a:chOff x="6973154" y="1358502"/>
            <a:chExt cx="382905" cy="871219"/>
          </a:xfrm>
        </p:grpSpPr>
        <p:sp>
          <p:nvSpPr>
            <p:cNvPr id="83" name="object 24">
              <a:extLst>
                <a:ext uri="{FF2B5EF4-FFF2-40B4-BE49-F238E27FC236}">
                  <a16:creationId xmlns:a16="http://schemas.microsoft.com/office/drawing/2014/main" id="{8520E644-C063-5554-D2FC-BA0607019256}"/>
                </a:ext>
              </a:extLst>
            </p:cNvPr>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84" name="object 25">
              <a:extLst>
                <a:ext uri="{FF2B5EF4-FFF2-40B4-BE49-F238E27FC236}">
                  <a16:creationId xmlns:a16="http://schemas.microsoft.com/office/drawing/2014/main" id="{297581BC-F4DD-7291-2755-42BB211E00FB}"/>
                </a:ext>
              </a:extLst>
            </p:cNvPr>
            <p:cNvPicPr/>
            <p:nvPr/>
          </p:nvPicPr>
          <p:blipFill>
            <a:blip r:embed="rId5" cstate="print"/>
            <a:stretch>
              <a:fillRect/>
            </a:stretch>
          </p:blipFill>
          <p:spPr>
            <a:xfrm>
              <a:off x="7054866" y="1358502"/>
              <a:ext cx="218871" cy="155041"/>
            </a:xfrm>
            <a:prstGeom prst="rect">
              <a:avLst/>
            </a:prstGeom>
          </p:spPr>
        </p:pic>
        <p:sp>
          <p:nvSpPr>
            <p:cNvPr id="85" name="object 26">
              <a:extLst>
                <a:ext uri="{FF2B5EF4-FFF2-40B4-BE49-F238E27FC236}">
                  <a16:creationId xmlns:a16="http://schemas.microsoft.com/office/drawing/2014/main" id="{3E795458-FE2E-C2D1-3EE8-23023047ED50}"/>
                </a:ext>
              </a:extLst>
            </p:cNvPr>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pic>
        <p:nvPicPr>
          <p:cNvPr id="86" name="Picture 85">
            <a:extLst>
              <a:ext uri="{FF2B5EF4-FFF2-40B4-BE49-F238E27FC236}">
                <a16:creationId xmlns:a16="http://schemas.microsoft.com/office/drawing/2014/main" id="{6DABFE7A-F97A-B8F9-45A7-5F93AD3BAA3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78786" y="1100729"/>
            <a:ext cx="457200" cy="1016000"/>
          </a:xfrm>
          <a:prstGeom prst="rect">
            <a:avLst/>
          </a:prstGeom>
        </p:spPr>
      </p:pic>
      <p:sp>
        <p:nvSpPr>
          <p:cNvPr id="88" name="object 3">
            <a:extLst>
              <a:ext uri="{FF2B5EF4-FFF2-40B4-BE49-F238E27FC236}">
                <a16:creationId xmlns:a16="http://schemas.microsoft.com/office/drawing/2014/main" id="{3058B0A3-E3E9-A71A-459D-52DE69501B51}"/>
              </a:ext>
            </a:extLst>
          </p:cNvPr>
          <p:cNvSpPr/>
          <p:nvPr/>
        </p:nvSpPr>
        <p:spPr>
          <a:xfrm>
            <a:off x="2191420" y="2164979"/>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MONOCLONAL ANTIBODY (MAB) PREVENTION</a:t>
            </a:r>
          </a:p>
        </p:txBody>
      </p:sp>
      <p:sp>
        <p:nvSpPr>
          <p:cNvPr id="89" name="object 3">
            <a:extLst>
              <a:ext uri="{FF2B5EF4-FFF2-40B4-BE49-F238E27FC236}">
                <a16:creationId xmlns:a16="http://schemas.microsoft.com/office/drawing/2014/main" id="{9C2C2C9D-A99C-5ADC-AF70-B888D86B87B8}"/>
              </a:ext>
            </a:extLst>
          </p:cNvPr>
          <p:cNvSpPr/>
          <p:nvPr/>
        </p:nvSpPr>
        <p:spPr>
          <a:xfrm>
            <a:off x="8326408" y="2164979"/>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VACCINE PREVENTION</a:t>
            </a:r>
          </a:p>
        </p:txBody>
      </p:sp>
      <p:sp>
        <p:nvSpPr>
          <p:cNvPr id="2" name="Footer Placeholder 2">
            <a:extLst>
              <a:ext uri="{FF2B5EF4-FFF2-40B4-BE49-F238E27FC236}">
                <a16:creationId xmlns:a16="http://schemas.microsoft.com/office/drawing/2014/main" id="{8CF26BEF-633E-9DFF-9521-5BD1F3EBED5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January 2024.</a:t>
            </a:r>
          </a:p>
        </p:txBody>
      </p:sp>
    </p:spTree>
    <p:extLst>
      <p:ext uri="{BB962C8B-B14F-4D97-AF65-F5344CB8AC3E}">
        <p14:creationId xmlns:p14="http://schemas.microsoft.com/office/powerpoint/2010/main" val="3940384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5410</Words>
  <Application>Microsoft Office PowerPoint</Application>
  <PresentationFormat>Widescreen</PresentationFormat>
  <Paragraphs>439</Paragraphs>
  <Slides>25</Slides>
  <Notes>21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2" baseType="lpstr">
      <vt:lpstr>Arial</vt:lpstr>
      <vt:lpstr>Arial Narrow</vt:lpstr>
      <vt:lpstr>Calibri</vt:lpstr>
      <vt:lpstr>Corbel</vt:lpstr>
      <vt:lpstr>Courier New</vt:lpstr>
      <vt:lpstr>Helvetica</vt:lpstr>
      <vt:lpstr>Merriweather Regular</vt:lpstr>
      <vt:lpstr>Montserrat</vt:lpstr>
      <vt:lpstr>Montserrat Light</vt:lpstr>
      <vt:lpstr>Montserrat Medium</vt:lpstr>
      <vt:lpstr>Open Sans</vt:lpstr>
      <vt:lpstr>Roboto</vt:lpstr>
      <vt:lpstr>Segoe UI</vt:lpstr>
      <vt:lpstr>Symbol</vt:lpstr>
      <vt:lpstr>Wingdings</vt:lpstr>
      <vt:lpstr>Incoming Products Section</vt:lpstr>
      <vt:lpstr>think-cell Slide</vt:lpstr>
      <vt:lpstr>New RSV prevention products</vt:lpstr>
      <vt:lpstr>Agenda</vt:lpstr>
      <vt:lpstr>A history of RSV product development</vt:lpstr>
      <vt:lpstr>The early days of RSV vaccine development </vt:lpstr>
      <vt:lpstr>What mattered? Whether a baby already had an RSV infection</vt:lpstr>
      <vt:lpstr>The vaccine immune target: RSV fusion (F) protein</vt:lpstr>
      <vt:lpstr>The key scientific breakthrough stabilizing the RSV F protein in a pre-fusion (pre-F) state</vt:lpstr>
      <vt:lpstr>New hope of preventing RSV in infants—a product development renaissance</vt:lpstr>
      <vt:lpstr>RSV disease prevention for young infants</vt:lpstr>
      <vt:lpstr>What is a maternal vaccine?  </vt:lpstr>
      <vt:lpstr>New is not like the old</vt:lpstr>
      <vt:lpstr>What are mAbs ?  </vt:lpstr>
      <vt:lpstr>New RSV maternal vaccine for protecting infants</vt:lpstr>
      <vt:lpstr>Phase 3 clinical study evidence pre-F RSV maternal vaccine efficacy and safety in infants born to women vaccinated during pregnancy</vt:lpstr>
      <vt:lpstr>Pre-F RSV maternal vaccine efficacious against severe medically attended RSV in infants</vt:lpstr>
      <vt:lpstr>New RSV maternal vaccine licensed to protect infants</vt:lpstr>
      <vt:lpstr>RSV maternal vaccine approved based on efficacy and safety data</vt:lpstr>
      <vt:lpstr>PowerPoint Presentation</vt:lpstr>
      <vt:lpstr>New long-acting RSV monoclonal antibodies given at birth</vt:lpstr>
      <vt:lpstr>Assessing long-acting mAb efficacy and safety in infants Phase 3 clinical study (MELODY)</vt:lpstr>
      <vt:lpstr>Long-acting pre-F mAb (nirsevimab) Phase 3 efficacy results </vt:lpstr>
      <vt:lpstr>New long-acting RSV mAb (nirsevimab) given to newborns and young infants</vt:lpstr>
      <vt:lpstr>RSV long-acting mAb approved based on safety and efficacy data</vt:lpstr>
      <vt:lpstr>Long-acting mAb development, approvals, and market entry status</vt:lpstr>
      <vt:lpstr>Both products protect infants via passive immunization, but have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RSV maternal vaccine story</dc:title>
  <dc:creator/>
  <cp:lastModifiedBy/>
  <cp:revision>439</cp:revision>
  <dcterms:created xsi:type="dcterms:W3CDTF">2023-07-26T22:21:40Z</dcterms:created>
  <dcterms:modified xsi:type="dcterms:W3CDTF">2024-02-06T19:44:29Z</dcterms:modified>
</cp:coreProperties>
</file>