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3.xml" ContentType="application/vnd.openxmlformats-officedocument.theme+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media/image44.jpg" ContentType="image/jpg"/>
  <Override PartName="/ppt/media/image46.jpg" ContentType="image/jpg"/>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autoCompressPictures="0">
  <p:sldMasterIdLst>
    <p:sldMasterId id="2147483648" r:id="rId1"/>
    <p:sldMasterId id="2147483657" r:id="rId2"/>
    <p:sldMasterId id="2147483666" r:id="rId3"/>
    <p:sldMasterId id="2147483674" r:id="rId4"/>
  </p:sldMasterIdLst>
  <p:notesMasterIdLst>
    <p:notesMasterId r:id="rId37"/>
  </p:notesMasterIdLst>
  <p:sldIdLst>
    <p:sldId id="256" r:id="rId5"/>
    <p:sldId id="257" r:id="rId6"/>
    <p:sldId id="258" r:id="rId7"/>
    <p:sldId id="259" r:id="rId8"/>
    <p:sldId id="260" r:id="rId9"/>
    <p:sldId id="2147375715" r:id="rId10"/>
    <p:sldId id="262" r:id="rId11"/>
    <p:sldId id="261" r:id="rId12"/>
    <p:sldId id="263" r:id="rId13"/>
    <p:sldId id="264" r:id="rId14"/>
    <p:sldId id="265" r:id="rId15"/>
    <p:sldId id="266" r:id="rId16"/>
    <p:sldId id="267" r:id="rId17"/>
    <p:sldId id="268" r:id="rId18"/>
    <p:sldId id="269" r:id="rId19"/>
    <p:sldId id="2147375719" r:id="rId20"/>
    <p:sldId id="2147375717" r:id="rId21"/>
    <p:sldId id="2147375724" r:id="rId22"/>
    <p:sldId id="273" r:id="rId23"/>
    <p:sldId id="2147375726" r:id="rId24"/>
    <p:sldId id="275" r:id="rId25"/>
    <p:sldId id="2147375718" r:id="rId26"/>
    <p:sldId id="277" r:id="rId27"/>
    <p:sldId id="278" r:id="rId28"/>
    <p:sldId id="279" r:id="rId29"/>
    <p:sldId id="280" r:id="rId30"/>
    <p:sldId id="281" r:id="rId31"/>
    <p:sldId id="282" r:id="rId32"/>
    <p:sldId id="283" r:id="rId33"/>
    <p:sldId id="2147375714" r:id="rId34"/>
    <p:sldId id="2147375707" r:id="rId35"/>
    <p:sldId id="286" r:id="rId3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modifyVerifier cryptProviderType="rsaAES" cryptAlgorithmClass="hash" cryptAlgorithmType="typeAny" cryptAlgorithmSid="14" spinCount="100000" saltData="ImWRsOxbCB+s2vWjcTIghA==" hashData="tFtB6BiE/c2gHQ5ew6qQP8MyFGxI0sli0jYq1k2/VF0t/rCAmIv4OOAYXwiBmUAMW8aijmV0SMzu1Iw2XQQ2pg=="/>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5F2FA"/>
    <a:srgbClr val="F9D1DF"/>
    <a:srgbClr val="DFDAD9"/>
    <a:srgbClr val="D3CDCB"/>
    <a:srgbClr val="231F20"/>
    <a:srgbClr val="E45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E9E287B-A381-48D6-948E-C9C6838DF82E}" v="9" dt="2024-02-06T15:43:07.943"/>
    <p1510:client id="{A33DC961-FAFB-47BF-904C-5F782003AF0F}" v="2" dt="2024-02-06T15:58:54.283"/>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750"/>
    <p:restoredTop sz="72669" autoAdjust="0"/>
  </p:normalViewPr>
  <p:slideViewPr>
    <p:cSldViewPr snapToGrid="0">
      <p:cViewPr varScale="1">
        <p:scale>
          <a:sx n="79" d="100"/>
          <a:sy n="79" d="100"/>
        </p:scale>
        <p:origin x="1326" y="84"/>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viewProps" Target="viewProps.xml"/><Relationship Id="rId21" Type="http://schemas.openxmlformats.org/officeDocument/2006/relationships/slide" Target="slides/slide17.xml"/><Relationship Id="rId34" Type="http://schemas.openxmlformats.org/officeDocument/2006/relationships/slide" Target="slides/slide30.xml"/><Relationship Id="rId42" Type="http://schemas.microsoft.com/office/2015/10/relationships/revisionInfo" Target="revisionInfo.xml"/><Relationship Id="rId7" Type="http://schemas.openxmlformats.org/officeDocument/2006/relationships/slide" Target="slides/slide3.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microsoft.com/office/2018/10/relationships/authors" Target="authors.xml"/><Relationship Id="rId8" Type="http://schemas.openxmlformats.org/officeDocument/2006/relationships/slide" Target="slides/slide4.xml"/><Relationship Id="rId3" Type="http://schemas.openxmlformats.org/officeDocument/2006/relationships/slideMaster" Target="slideMasters/slideMaster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3E54FDE-8775-1744-9520-94B24AF66E41}" type="datetimeFigureOut">
              <a:rPr lang="en-US" smtClean="0"/>
              <a:t>2/6/2024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690C06F-62DF-8C49-9437-5B6E342092F3}" type="slidenum">
              <a:rPr lang="en-US" smtClean="0"/>
              <a:t>‹#›</a:t>
            </a:fld>
            <a:endParaRPr lang="en-US"/>
          </a:p>
        </p:txBody>
      </p:sp>
    </p:spTree>
    <p:extLst>
      <p:ext uri="{BB962C8B-B14F-4D97-AF65-F5344CB8AC3E}">
        <p14:creationId xmlns:p14="http://schemas.microsoft.com/office/powerpoint/2010/main" val="132677242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690C06F-62DF-8C49-9437-5B6E342092F3}" type="slidenum">
              <a:rPr lang="en-US" smtClean="0"/>
              <a:t>1</a:t>
            </a:fld>
            <a:endParaRPr lang="en-US"/>
          </a:p>
        </p:txBody>
      </p:sp>
    </p:spTree>
    <p:extLst>
      <p:ext uri="{BB962C8B-B14F-4D97-AF65-F5344CB8AC3E}">
        <p14:creationId xmlns:p14="http://schemas.microsoft.com/office/powerpoint/2010/main" val="217728287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marR="0" lvl="0" indent="-342900">
              <a:lnSpc>
                <a:spcPct val="107000"/>
              </a:lnSpc>
              <a:spcBef>
                <a:spcPts val="0"/>
              </a:spcBef>
              <a:spcAft>
                <a:spcPts val="0"/>
              </a:spcAft>
              <a:buFont typeface="Symbol" panose="05050102010706020507" pitchFamily="18" charset="2"/>
              <a:buChar char=""/>
            </a:pPr>
            <a:r>
              <a:rPr lang="en-US" sz="1100" dirty="0">
                <a:effectLst/>
                <a:latin typeface="Calibri" panose="020F0502020204030204" pitchFamily="34" charset="0"/>
                <a:ea typeface="Calibri" panose="020F0502020204030204" pitchFamily="34" charset="0"/>
                <a:cs typeface="Times New Roman" panose="02020603050405020304" pitchFamily="18" charset="0"/>
              </a:rPr>
              <a:t>RSV can be diagnosed via PCR and antigen test.</a:t>
            </a:r>
          </a:p>
          <a:p>
            <a:pPr marL="342900" marR="0" lvl="0" indent="-342900">
              <a:lnSpc>
                <a:spcPct val="107000"/>
              </a:lnSpc>
              <a:spcBef>
                <a:spcPts val="0"/>
              </a:spcBef>
              <a:spcAft>
                <a:spcPts val="0"/>
              </a:spcAft>
              <a:buFont typeface="Symbol" panose="05050102010706020507" pitchFamily="18" charset="2"/>
              <a:buChar char=""/>
            </a:pPr>
            <a:r>
              <a:rPr lang="en-US" sz="1100" dirty="0">
                <a:effectLst/>
                <a:latin typeface="Calibri" panose="020F0502020204030204" pitchFamily="34" charset="0"/>
                <a:ea typeface="Calibri" panose="020F0502020204030204" pitchFamily="34" charset="0"/>
                <a:cs typeface="Times New Roman" panose="02020603050405020304" pitchFamily="18" charset="0"/>
              </a:rPr>
              <a:t>Traditionally, RSV isn’t tested for in hospitals or clinics or as part of clinical care on a routine basis.</a:t>
            </a:r>
          </a:p>
          <a:p>
            <a:pPr marL="342900" marR="0" lvl="0" indent="-342900">
              <a:lnSpc>
                <a:spcPct val="107000"/>
              </a:lnSpc>
              <a:spcBef>
                <a:spcPts val="0"/>
              </a:spcBef>
              <a:spcAft>
                <a:spcPts val="0"/>
              </a:spcAft>
              <a:buFont typeface="Symbol" panose="05050102010706020507" pitchFamily="18" charset="2"/>
              <a:buChar char=""/>
            </a:pPr>
            <a:r>
              <a:rPr lang="en-US" sz="1100" dirty="0">
                <a:effectLst/>
                <a:latin typeface="Calibri" panose="020F0502020204030204" pitchFamily="34" charset="0"/>
                <a:ea typeface="Calibri" panose="020F0502020204030204" pitchFamily="34" charset="0"/>
                <a:cs typeface="Times New Roman" panose="02020603050405020304" pitchFamily="18" charset="0"/>
              </a:rPr>
              <a:t>This is true nearly everywhere, but even more so in low- and middle-income areas of the world.</a:t>
            </a:r>
          </a:p>
          <a:p>
            <a:pPr marL="342900" marR="0" lvl="0" indent="-342900">
              <a:lnSpc>
                <a:spcPct val="107000"/>
              </a:lnSpc>
              <a:spcBef>
                <a:spcPts val="0"/>
              </a:spcBef>
              <a:spcAft>
                <a:spcPts val="0"/>
              </a:spcAft>
              <a:buFont typeface="Symbol" panose="05050102010706020507" pitchFamily="18" charset="2"/>
              <a:buChar char=""/>
            </a:pPr>
            <a:r>
              <a:rPr lang="en-US" sz="1100" dirty="0">
                <a:effectLst/>
                <a:latin typeface="Calibri" panose="020F0502020204030204" pitchFamily="34" charset="0"/>
                <a:ea typeface="Calibri" panose="020F0502020204030204" pitchFamily="34" charset="0"/>
                <a:cs typeface="Times New Roman" panose="02020603050405020304" pitchFamily="18" charset="0"/>
              </a:rPr>
              <a:t>Still, there have been studies and surveillance conducted in all WHO regions.</a:t>
            </a:r>
          </a:p>
          <a:p>
            <a:pPr marL="342900" marR="0" lvl="0" indent="-342900">
              <a:lnSpc>
                <a:spcPct val="107000"/>
              </a:lnSpc>
              <a:spcBef>
                <a:spcPts val="0"/>
              </a:spcBef>
              <a:spcAft>
                <a:spcPts val="0"/>
              </a:spcAft>
              <a:buFont typeface="Symbol" panose="05050102010706020507" pitchFamily="18" charset="2"/>
              <a:buChar char=""/>
            </a:pPr>
            <a:r>
              <a:rPr lang="en-US" sz="1100" dirty="0">
                <a:effectLst/>
                <a:latin typeface="Calibri" panose="020F0502020204030204" pitchFamily="34" charset="0"/>
                <a:ea typeface="Calibri" panose="020F0502020204030204" pitchFamily="34" charset="0"/>
                <a:cs typeface="Times New Roman" panose="02020603050405020304" pitchFamily="18" charset="0"/>
              </a:rPr>
              <a:t>Where testing does occur, RSV is just as common in low- and middle-income areas of the world as in high-income ones.</a:t>
            </a:r>
          </a:p>
          <a:p>
            <a:pPr marL="742950" marR="0" lvl="1" indent="-285750">
              <a:lnSpc>
                <a:spcPct val="107000"/>
              </a:lnSpc>
              <a:spcBef>
                <a:spcPts val="0"/>
              </a:spcBef>
              <a:spcAft>
                <a:spcPts val="0"/>
              </a:spcAft>
              <a:buFont typeface="Courier New" panose="02070309020205020404" pitchFamily="49" charset="0"/>
              <a:buChar char="o"/>
            </a:pPr>
            <a:r>
              <a:rPr lang="en-US" sz="1100" dirty="0">
                <a:effectLst/>
                <a:latin typeface="Calibri" panose="020F0502020204030204" pitchFamily="34" charset="0"/>
                <a:ea typeface="Calibri" panose="020F0502020204030204" pitchFamily="34" charset="0"/>
                <a:cs typeface="Times New Roman" panose="02020603050405020304" pitchFamily="18" charset="0"/>
              </a:rPr>
              <a:t>One of several efforts making progress is WHO’s work leveraging the Global Influenza Surveillance and Response System (GSIRS) to support RSV surveillance and testing in 25 countries</a:t>
            </a:r>
          </a:p>
          <a:p>
            <a:pPr marL="342900" marR="0" lvl="0" indent="-342900">
              <a:lnSpc>
                <a:spcPct val="107000"/>
              </a:lnSpc>
              <a:spcBef>
                <a:spcPts val="0"/>
              </a:spcBef>
              <a:spcAft>
                <a:spcPts val="800"/>
              </a:spcAft>
              <a:buFont typeface="Symbol" panose="05050102010706020507" pitchFamily="18" charset="2"/>
              <a:buChar char=""/>
            </a:pPr>
            <a:r>
              <a:rPr lang="en-US" sz="1100" dirty="0">
                <a:effectLst/>
                <a:latin typeface="Calibri" panose="020F0502020204030204" pitchFamily="34" charset="0"/>
                <a:ea typeface="Calibri" panose="020F0502020204030204" pitchFamily="34" charset="0"/>
                <a:cs typeface="Times New Roman" panose="02020603050405020304" pitchFamily="18" charset="0"/>
              </a:rPr>
              <a:t>More RSV testing and surveillance is needed overall, especially in low- and middle-income areas to understand the nuances of RSV in different settings.</a:t>
            </a:r>
          </a:p>
          <a:p>
            <a:endParaRPr lang="en-US" dirty="0"/>
          </a:p>
        </p:txBody>
      </p:sp>
      <p:sp>
        <p:nvSpPr>
          <p:cNvPr id="4" name="Slide Number Placeholder 3"/>
          <p:cNvSpPr>
            <a:spLocks noGrp="1"/>
          </p:cNvSpPr>
          <p:nvPr>
            <p:ph type="sldNum" sz="quarter" idx="5"/>
          </p:nvPr>
        </p:nvSpPr>
        <p:spPr/>
        <p:txBody>
          <a:bodyPr/>
          <a:lstStyle/>
          <a:p>
            <a:fld id="{C690C06F-62DF-8C49-9437-5B6E342092F3}" type="slidenum">
              <a:rPr lang="en-US" smtClean="0"/>
              <a:t>11</a:t>
            </a:fld>
            <a:endParaRPr lang="en-US"/>
          </a:p>
        </p:txBody>
      </p:sp>
    </p:spTree>
    <p:extLst>
      <p:ext uri="{BB962C8B-B14F-4D97-AF65-F5344CB8AC3E}">
        <p14:creationId xmlns:p14="http://schemas.microsoft.com/office/powerpoint/2010/main" val="107428810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marR="0" lvl="0" indent="-342900">
              <a:lnSpc>
                <a:spcPct val="107000"/>
              </a:lnSpc>
              <a:spcBef>
                <a:spcPts val="0"/>
              </a:spcBef>
              <a:spcAft>
                <a:spcPts val="0"/>
              </a:spcAft>
              <a:buFont typeface="Symbol" panose="05050102010706020507" pitchFamily="18" charset="2"/>
              <a:buChar char=""/>
            </a:pPr>
            <a:r>
              <a:rPr lang="en-US" sz="1100" dirty="0">
                <a:effectLst/>
                <a:latin typeface="Calibri" panose="020F0502020204030204" pitchFamily="34" charset="0"/>
                <a:ea typeface="Calibri" panose="020F0502020204030204" pitchFamily="34" charset="0"/>
                <a:cs typeface="Times New Roman" panose="02020603050405020304" pitchFamily="18" charset="0"/>
              </a:rPr>
              <a:t>Current treatment measures are limited to supportive care, such as oxygen, and complicated by scarce resources in many parts of the world.</a:t>
            </a:r>
          </a:p>
          <a:p>
            <a:pPr marL="742950" marR="0" lvl="1" indent="-285750">
              <a:lnSpc>
                <a:spcPct val="107000"/>
              </a:lnSpc>
              <a:spcBef>
                <a:spcPts val="0"/>
              </a:spcBef>
              <a:spcAft>
                <a:spcPts val="0"/>
              </a:spcAft>
              <a:buFont typeface="Courier New" panose="02070309020205020404" pitchFamily="49" charset="0"/>
              <a:buChar char="o"/>
            </a:pPr>
            <a:r>
              <a:rPr lang="en-US" sz="1100" dirty="0">
                <a:effectLst/>
                <a:latin typeface="Calibri" panose="020F0502020204030204" pitchFamily="34" charset="0"/>
                <a:ea typeface="Calibri" panose="020F0502020204030204" pitchFamily="34" charset="0"/>
                <a:cs typeface="Times New Roman" panose="02020603050405020304" pitchFamily="18" charset="0"/>
              </a:rPr>
              <a:t>No antiviral medications are licensed for RSV.</a:t>
            </a:r>
          </a:p>
          <a:p>
            <a:pPr marL="742950" marR="0" lvl="1" indent="-285750">
              <a:lnSpc>
                <a:spcPct val="107000"/>
              </a:lnSpc>
              <a:spcBef>
                <a:spcPts val="0"/>
              </a:spcBef>
              <a:spcAft>
                <a:spcPts val="0"/>
              </a:spcAft>
              <a:buFont typeface="Courier New" panose="02070309020205020404" pitchFamily="49" charset="0"/>
              <a:buChar char="o"/>
            </a:pPr>
            <a:r>
              <a:rPr lang="en-US" sz="1100" dirty="0">
                <a:effectLst/>
                <a:latin typeface="Calibri" panose="020F0502020204030204" pitchFamily="34" charset="0"/>
                <a:ea typeface="Calibri" panose="020F0502020204030204" pitchFamily="34" charset="0"/>
                <a:cs typeface="Times New Roman" panose="02020603050405020304" pitchFamily="18" charset="0"/>
              </a:rPr>
              <a:t>Inappropriate antibiotic use to treat a widespread virus like RSV also compounds the growing crisis of antimicrobial resistance.</a:t>
            </a:r>
          </a:p>
          <a:p>
            <a:pPr marL="342900" marR="0" lvl="0" indent="-342900">
              <a:lnSpc>
                <a:spcPct val="107000"/>
              </a:lnSpc>
              <a:spcBef>
                <a:spcPts val="0"/>
              </a:spcBef>
              <a:spcAft>
                <a:spcPts val="0"/>
              </a:spcAft>
              <a:buFont typeface="Symbol" panose="05050102010706020507" pitchFamily="18" charset="2"/>
              <a:buChar char=""/>
            </a:pPr>
            <a:r>
              <a:rPr lang="en-US" sz="1100" dirty="0">
                <a:effectLst/>
                <a:latin typeface="Calibri" panose="020F0502020204030204" pitchFamily="34" charset="0"/>
                <a:ea typeface="Calibri" panose="020F0502020204030204" pitchFamily="34" charset="0"/>
                <a:cs typeface="Times New Roman" panose="02020603050405020304" pitchFamily="18" charset="0"/>
              </a:rPr>
              <a:t>Until recently, the only available preventive agent for RSV has been a </a:t>
            </a:r>
            <a:r>
              <a:rPr lang="en-US" sz="1100" dirty="0" err="1">
                <a:effectLst/>
                <a:latin typeface="Calibri" panose="020F0502020204030204" pitchFamily="34" charset="0"/>
                <a:ea typeface="Calibri" panose="020F0502020204030204" pitchFamily="34" charset="0"/>
                <a:cs typeface="Times New Roman" panose="02020603050405020304" pitchFamily="18" charset="0"/>
              </a:rPr>
              <a:t>mAb</a:t>
            </a:r>
            <a:r>
              <a:rPr lang="en-US" sz="1100" dirty="0">
                <a:effectLst/>
                <a:latin typeface="Calibri" panose="020F0502020204030204" pitchFamily="34" charset="0"/>
                <a:ea typeface="Calibri" panose="020F0502020204030204" pitchFamily="34" charset="0"/>
                <a:cs typeface="Times New Roman" panose="02020603050405020304" pitchFamily="18" charset="0"/>
              </a:rPr>
              <a:t> called palivizumab.</a:t>
            </a:r>
          </a:p>
          <a:p>
            <a:pPr marL="742950" marR="0" lvl="1" indent="-285750">
              <a:lnSpc>
                <a:spcPct val="107000"/>
              </a:lnSpc>
              <a:spcBef>
                <a:spcPts val="0"/>
              </a:spcBef>
              <a:spcAft>
                <a:spcPts val="0"/>
              </a:spcAft>
              <a:buFont typeface="Courier New" panose="02070309020205020404" pitchFamily="49" charset="0"/>
              <a:buChar char="o"/>
            </a:pPr>
            <a:r>
              <a:rPr lang="en-US" sz="1100" dirty="0">
                <a:effectLst/>
                <a:latin typeface="Calibri" panose="020F0502020204030204" pitchFamily="34" charset="0"/>
                <a:ea typeface="Calibri" panose="020F0502020204030204" pitchFamily="34" charset="0"/>
                <a:cs typeface="Times New Roman" panose="02020603050405020304" pitchFamily="18" charset="0"/>
              </a:rPr>
              <a:t>It is recommended for use in limited settings in the highest-risk infants as a monthly injection with 5 doses administered during the RSV season. </a:t>
            </a:r>
          </a:p>
          <a:p>
            <a:pPr marL="742950" marR="0" lvl="1" indent="-285750">
              <a:lnSpc>
                <a:spcPct val="107000"/>
              </a:lnSpc>
              <a:spcBef>
                <a:spcPts val="0"/>
              </a:spcBef>
              <a:spcAft>
                <a:spcPts val="0"/>
              </a:spcAft>
              <a:buFont typeface="Courier New" panose="02070309020205020404" pitchFamily="49" charset="0"/>
              <a:buChar char="o"/>
            </a:pPr>
            <a:r>
              <a:rPr lang="en-US" sz="1100" dirty="0">
                <a:effectLst/>
                <a:latin typeface="Calibri" panose="020F0502020204030204" pitchFamily="34" charset="0"/>
                <a:ea typeface="Calibri" panose="020F0502020204030204" pitchFamily="34" charset="0"/>
                <a:cs typeface="Times New Roman" panose="02020603050405020304" pitchFamily="18" charset="0"/>
              </a:rPr>
              <a:t>As such, this product has been unaffordable and impractical for most countries, so its use has largely been limited to high-income markets.</a:t>
            </a:r>
          </a:p>
          <a:p>
            <a:pPr marL="342900" marR="0" lvl="0" indent="-342900" algn="l" defTabSz="914400" rtl="0" eaLnBrk="1" latinLnBrk="0" hangingPunct="1">
              <a:lnSpc>
                <a:spcPct val="107000"/>
              </a:lnSpc>
              <a:spcBef>
                <a:spcPts val="0"/>
              </a:spcBef>
              <a:spcAft>
                <a:spcPts val="0"/>
              </a:spcAft>
              <a:buFont typeface="Symbol" panose="05050102010706020507" pitchFamily="18" charset="2"/>
              <a:buChar char=""/>
            </a:pPr>
            <a:r>
              <a:rPr lang="en-US" sz="1100" b="0" kern="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In a groundbreaking development, a maternal vaccine for delivery in pregnancy was licensed in the United States and Europe in 2023 after demonstrating efficacy and a positive </a:t>
            </a:r>
            <a:r>
              <a:rPr lang="en-US" sz="1100" b="0" kern="1200" dirty="0" err="1">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Benefit:Risk</a:t>
            </a:r>
            <a:r>
              <a:rPr lang="en-US" sz="1100" b="0" kern="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safety profile in Phase 3 clinical evaluation. </a:t>
            </a:r>
          </a:p>
          <a:p>
            <a:pPr marL="742950" marR="0" lvl="1" indent="-285750" algn="l" defTabSz="914400" rtl="0" eaLnBrk="1" latinLnBrk="0" hangingPunct="1">
              <a:lnSpc>
                <a:spcPct val="107000"/>
              </a:lnSpc>
              <a:spcBef>
                <a:spcPts val="0"/>
              </a:spcBef>
              <a:spcAft>
                <a:spcPts val="0"/>
              </a:spcAft>
              <a:buFont typeface="Courier New" panose="02070309020205020404" pitchFamily="49" charset="0"/>
              <a:buChar char="o"/>
            </a:pPr>
            <a:r>
              <a:rPr lang="en-US" sz="1100" b="0" kern="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The vaccine could have a large impact in protecting infants in the few, most at-risk months of life.</a:t>
            </a:r>
          </a:p>
          <a:p>
            <a:pPr marL="742950" marR="0" lvl="1" indent="-285750" algn="l" defTabSz="914400" rtl="0" eaLnBrk="1" latinLnBrk="0" hangingPunct="1">
              <a:lnSpc>
                <a:spcPct val="107000"/>
              </a:lnSpc>
              <a:spcBef>
                <a:spcPts val="0"/>
              </a:spcBef>
              <a:spcAft>
                <a:spcPts val="0"/>
              </a:spcAft>
              <a:buFont typeface="Courier New" panose="02070309020205020404" pitchFamily="49" charset="0"/>
              <a:buChar char="o"/>
            </a:pPr>
            <a:r>
              <a:rPr lang="en-US" sz="1800" b="0" spc="15" dirty="0">
                <a:solidFill>
                  <a:schemeClr val="tx1"/>
                </a:solidFill>
                <a:effectLst/>
                <a:latin typeface="Segoe UI" panose="020B0502040204020203" pitchFamily="34" charset="0"/>
                <a:ea typeface="Calibri" panose="020F0502020204030204" pitchFamily="34" charset="0"/>
              </a:rPr>
              <a:t>Now that the vaccine is licensed, an important next step will be to accelerate the timeline to WHO prequalification and access for low- and middle-income markets where the vast majority of RSV deaths occur</a:t>
            </a:r>
            <a:r>
              <a:rPr lang="en-US" sz="1100" b="0" kern="1200" spc="15"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a:t>
            </a:r>
            <a:endParaRPr lang="en-US" sz="1100" b="0" kern="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US" sz="11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Another groundbreaking development is a new long-acting </a:t>
            </a:r>
            <a:r>
              <a:rPr lang="en-US" sz="1100" b="0" dirty="0" err="1">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mAb</a:t>
            </a:r>
            <a:r>
              <a:rPr lang="en-US" sz="11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called </a:t>
            </a:r>
            <a:r>
              <a:rPr lang="en-US" sz="1100" b="0" dirty="0" err="1">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nirsevimab</a:t>
            </a:r>
            <a:r>
              <a:rPr lang="en-US" sz="11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which was approved in Europe in November 2022 and in the United States in July 2023 and is designed to be given at birth or soon thereafter to protect in early life.</a:t>
            </a:r>
          </a:p>
          <a:p>
            <a:pPr marL="742950" marR="0" lvl="1" indent="-285750">
              <a:lnSpc>
                <a:spcPct val="107000"/>
              </a:lnSpc>
              <a:spcBef>
                <a:spcPts val="0"/>
              </a:spcBef>
              <a:spcAft>
                <a:spcPts val="0"/>
              </a:spcAft>
              <a:buFont typeface="Courier New" panose="02070309020205020404" pitchFamily="49" charset="0"/>
              <a:buChar char="o"/>
            </a:pPr>
            <a:r>
              <a:rPr lang="en-US" sz="11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This showcases long-acting mAbs delivered in one dose as the wave of the future by providing longer lasting protection than palivizumab and reducing touch points for delivery.</a:t>
            </a:r>
          </a:p>
          <a:p>
            <a:pPr marL="742950" marR="0" lvl="1" indent="-285750">
              <a:lnSpc>
                <a:spcPct val="107000"/>
              </a:lnSpc>
              <a:spcBef>
                <a:spcPts val="0"/>
              </a:spcBef>
              <a:spcAft>
                <a:spcPts val="0"/>
              </a:spcAft>
              <a:buFont typeface="Courier New" panose="02070309020205020404" pitchFamily="49" charset="0"/>
              <a:buChar char="o"/>
            </a:pPr>
            <a:r>
              <a:rPr lang="en-US" sz="11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Price and supply are expected to be early barriers to global access, however, and will likely require market shaping efforts to overcome.</a:t>
            </a:r>
          </a:p>
          <a:p>
            <a:pPr marL="742950" marR="0" lvl="1" indent="-285750">
              <a:lnSpc>
                <a:spcPct val="107000"/>
              </a:lnSpc>
              <a:spcBef>
                <a:spcPts val="0"/>
              </a:spcBef>
              <a:spcAft>
                <a:spcPts val="0"/>
              </a:spcAft>
              <a:buFont typeface="Courier New" panose="02070309020205020404" pitchFamily="49" charset="0"/>
              <a:buChar char="o"/>
            </a:pPr>
            <a:r>
              <a:rPr lang="en-US" sz="11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Nevertheless, it’s the first of what promises to be a new, game changing class of prevention products against RSV.</a:t>
            </a:r>
          </a:p>
          <a:p>
            <a:endParaRPr lang="en-US" dirty="0"/>
          </a:p>
        </p:txBody>
      </p:sp>
      <p:sp>
        <p:nvSpPr>
          <p:cNvPr id="4" name="Slide Number Placeholder 3"/>
          <p:cNvSpPr>
            <a:spLocks noGrp="1"/>
          </p:cNvSpPr>
          <p:nvPr>
            <p:ph type="sldNum" sz="quarter" idx="5"/>
          </p:nvPr>
        </p:nvSpPr>
        <p:spPr/>
        <p:txBody>
          <a:bodyPr/>
          <a:lstStyle/>
          <a:p>
            <a:fld id="{C690C06F-62DF-8C49-9437-5B6E342092F3}" type="slidenum">
              <a:rPr lang="en-US" smtClean="0"/>
              <a:t>12</a:t>
            </a:fld>
            <a:endParaRPr lang="en-US"/>
          </a:p>
        </p:txBody>
      </p:sp>
    </p:spTree>
    <p:extLst>
      <p:ext uri="{BB962C8B-B14F-4D97-AF65-F5344CB8AC3E}">
        <p14:creationId xmlns:p14="http://schemas.microsoft.com/office/powerpoint/2010/main" val="329153758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marR="0" lvl="0" indent="-342900">
              <a:lnSpc>
                <a:spcPct val="107000"/>
              </a:lnSpc>
              <a:spcBef>
                <a:spcPts val="0"/>
              </a:spcBef>
              <a:spcAft>
                <a:spcPts val="0"/>
              </a:spcAft>
              <a:buFont typeface="Symbol" panose="05050102010706020507" pitchFamily="18" charset="2"/>
              <a:buChar char=""/>
            </a:pPr>
            <a:r>
              <a:rPr lang="en-US" sz="1100" dirty="0">
                <a:effectLst/>
                <a:latin typeface="Calibri" panose="020F0502020204030204" pitchFamily="34" charset="0"/>
                <a:ea typeface="Calibri" panose="020F0502020204030204" pitchFamily="34" charset="0"/>
                <a:cs typeface="Times New Roman" panose="02020603050405020304" pitchFamily="18" charset="0"/>
              </a:rPr>
              <a:t>Most information on the burden of RSV comes from prospective surveillance studies, PERCH being one.</a:t>
            </a:r>
          </a:p>
          <a:p>
            <a:pPr marL="742950" marR="0" lvl="1" indent="-285750">
              <a:lnSpc>
                <a:spcPct val="107000"/>
              </a:lnSpc>
              <a:spcBef>
                <a:spcPts val="0"/>
              </a:spcBef>
              <a:spcAft>
                <a:spcPts val="0"/>
              </a:spcAft>
              <a:buFont typeface="Courier New" panose="02070309020205020404" pitchFamily="49" charset="0"/>
              <a:buChar char="o"/>
            </a:pPr>
            <a:r>
              <a:rPr lang="en-US" sz="1100" dirty="0">
                <a:effectLst/>
                <a:latin typeface="Calibri" panose="020F0502020204030204" pitchFamily="34" charset="0"/>
                <a:ea typeface="Calibri" panose="020F0502020204030204" pitchFamily="34" charset="0"/>
                <a:cs typeface="Times New Roman" panose="02020603050405020304" pitchFamily="18" charset="0"/>
              </a:rPr>
              <a:t>Conducted from 2011-2014, the PERCH study set out to determine the etiology of pneumonia in children hospitalized in 7 countries: 5 in Africa and 2 in Asia. </a:t>
            </a:r>
          </a:p>
          <a:p>
            <a:pPr marL="742950" marR="0" lvl="1" indent="-285750">
              <a:lnSpc>
                <a:spcPct val="107000"/>
              </a:lnSpc>
              <a:spcBef>
                <a:spcPts val="0"/>
              </a:spcBef>
              <a:spcAft>
                <a:spcPts val="0"/>
              </a:spcAft>
              <a:buFont typeface="Courier New" panose="02070309020205020404" pitchFamily="49" charset="0"/>
              <a:buChar char="o"/>
            </a:pPr>
            <a:r>
              <a:rPr lang="en-US" sz="1100" dirty="0">
                <a:effectLst/>
                <a:latin typeface="Calibri" panose="020F0502020204030204" pitchFamily="34" charset="0"/>
                <a:ea typeface="Calibri" panose="020F0502020204030204" pitchFamily="34" charset="0"/>
                <a:cs typeface="Times New Roman" panose="02020603050405020304" pitchFamily="18" charset="0"/>
              </a:rPr>
              <a:t>The study enrolled over 4,000 (4,232) children hospitalized with cases of severe and very severe pneumonia, and collected many specimens and performed multiple diagnostic tests.</a:t>
            </a:r>
          </a:p>
          <a:p>
            <a:pPr marL="742950" marR="0" lvl="1" indent="-285750">
              <a:lnSpc>
                <a:spcPct val="107000"/>
              </a:lnSpc>
              <a:spcBef>
                <a:spcPts val="0"/>
              </a:spcBef>
              <a:spcAft>
                <a:spcPts val="0"/>
              </a:spcAft>
              <a:buFont typeface="Courier New" panose="02070309020205020404" pitchFamily="49" charset="0"/>
              <a:buChar char="o"/>
            </a:pPr>
            <a:r>
              <a:rPr lang="en-US" sz="1100" dirty="0">
                <a:effectLst/>
                <a:latin typeface="Calibri" panose="020F0502020204030204" pitchFamily="34" charset="0"/>
                <a:ea typeface="Calibri" panose="020F0502020204030204" pitchFamily="34" charset="0"/>
                <a:cs typeface="Times New Roman" panose="02020603050405020304" pitchFamily="18" charset="0"/>
              </a:rPr>
              <a:t>The study included over 5,000 controls (5,325). </a:t>
            </a:r>
          </a:p>
          <a:p>
            <a:pPr marL="742950" marR="0" lvl="1" indent="-285750">
              <a:lnSpc>
                <a:spcPct val="107000"/>
              </a:lnSpc>
              <a:spcBef>
                <a:spcPts val="0"/>
              </a:spcBef>
              <a:spcAft>
                <a:spcPts val="0"/>
              </a:spcAft>
              <a:buFont typeface="Courier New" panose="02070309020205020404" pitchFamily="49" charset="0"/>
              <a:buChar char="o"/>
            </a:pPr>
            <a:r>
              <a:rPr lang="en-US" sz="1100" dirty="0">
                <a:effectLst/>
                <a:latin typeface="Calibri" panose="020F0502020204030204" pitchFamily="34" charset="0"/>
                <a:ea typeface="Calibri" panose="020F0502020204030204" pitchFamily="34" charset="0"/>
                <a:cs typeface="Times New Roman" panose="02020603050405020304" pitchFamily="18" charset="0"/>
              </a:rPr>
              <a:t>A unique analytic algorithm was used to identify the etiology of each pneumonia episode.  </a:t>
            </a:r>
          </a:p>
          <a:p>
            <a:pPr marL="342900" marR="0" lvl="0" indent="-342900">
              <a:lnSpc>
                <a:spcPct val="107000"/>
              </a:lnSpc>
              <a:spcBef>
                <a:spcPts val="0"/>
              </a:spcBef>
              <a:spcAft>
                <a:spcPts val="0"/>
              </a:spcAft>
              <a:buFont typeface="Symbol" panose="05050102010706020507" pitchFamily="18" charset="2"/>
              <a:buChar char=""/>
            </a:pPr>
            <a:r>
              <a:rPr lang="en-US" sz="1100" dirty="0">
                <a:effectLst/>
                <a:latin typeface="Calibri" panose="020F0502020204030204" pitchFamily="34" charset="0"/>
                <a:ea typeface="Calibri" panose="020F0502020204030204" pitchFamily="34" charset="0"/>
                <a:cs typeface="Times New Roman" panose="02020603050405020304" pitchFamily="18" charset="0"/>
              </a:rPr>
              <a:t>RSV was found to be the most common etiology among both severe and very severe pneumonia by orders of magnitude.  </a:t>
            </a:r>
          </a:p>
          <a:p>
            <a:pPr marL="800100" marR="0" lvl="1" indent="-342900">
              <a:lnSpc>
                <a:spcPct val="107000"/>
              </a:lnSpc>
              <a:spcBef>
                <a:spcPts val="0"/>
              </a:spcBef>
              <a:spcAft>
                <a:spcPts val="0"/>
              </a:spcAft>
              <a:buFont typeface="Symbol" panose="05050102010706020507" pitchFamily="18" charset="2"/>
              <a:buChar char=""/>
            </a:pPr>
            <a:r>
              <a:rPr lang="en-US" sz="1100" dirty="0">
                <a:effectLst/>
                <a:latin typeface="Calibri" panose="020F0502020204030204" pitchFamily="34" charset="0"/>
                <a:ea typeface="Calibri" panose="020F0502020204030204" pitchFamily="34" charset="0"/>
                <a:cs typeface="Times New Roman" panose="02020603050405020304" pitchFamily="18" charset="0"/>
              </a:rPr>
              <a:t>Although it may not look so at first glance, the area of the RSV circle is proportionally correct in comparison to the other disease circles. </a:t>
            </a:r>
            <a:r>
              <a:rPr lang="en-US" sz="1100">
                <a:effectLst/>
                <a:latin typeface="Calibri" panose="020F0502020204030204" pitchFamily="34" charset="0"/>
                <a:ea typeface="Calibri" panose="020F0502020204030204" pitchFamily="34" charset="0"/>
                <a:cs typeface="Times New Roman" panose="02020603050405020304" pitchFamily="18" charset="0"/>
              </a:rPr>
              <a:t>RSV makes up </a:t>
            </a:r>
            <a:r>
              <a:rPr lang="en-US" sz="1100" dirty="0">
                <a:effectLst/>
                <a:latin typeface="Calibri" panose="020F0502020204030204" pitchFamily="34" charset="0"/>
                <a:ea typeface="Calibri" panose="020F0502020204030204" pitchFamily="34" charset="0"/>
                <a:cs typeface="Times New Roman" panose="02020603050405020304" pitchFamily="18" charset="0"/>
              </a:rPr>
              <a:t>a staggering percentage of the pneumonia pie.</a:t>
            </a:r>
          </a:p>
          <a:p>
            <a:pPr marL="742950" marR="0" lvl="1" indent="-285750">
              <a:lnSpc>
                <a:spcPct val="107000"/>
              </a:lnSpc>
              <a:spcBef>
                <a:spcPts val="0"/>
              </a:spcBef>
              <a:spcAft>
                <a:spcPts val="800"/>
              </a:spcAft>
              <a:buFont typeface="Courier New" panose="02070309020205020404" pitchFamily="49" charset="0"/>
              <a:buChar char="o"/>
            </a:pPr>
            <a:r>
              <a:rPr lang="en-US" sz="1100" dirty="0">
                <a:effectLst/>
                <a:latin typeface="Calibri" panose="020F0502020204030204" pitchFamily="34" charset="0"/>
                <a:ea typeface="Calibri" panose="020F0502020204030204" pitchFamily="34" charset="0"/>
                <a:cs typeface="Times New Roman" panose="02020603050405020304" pitchFamily="18" charset="0"/>
              </a:rPr>
              <a:t>It was the most common etiology in children of all ages but particularly infants in the first year of life, where it accounted for close to 40% of all pneumonia cases.</a:t>
            </a:r>
          </a:p>
          <a:p>
            <a:endParaRPr lang="en-US" dirty="0"/>
          </a:p>
        </p:txBody>
      </p:sp>
      <p:sp>
        <p:nvSpPr>
          <p:cNvPr id="4" name="Slide Number Placeholder 3"/>
          <p:cNvSpPr>
            <a:spLocks noGrp="1"/>
          </p:cNvSpPr>
          <p:nvPr>
            <p:ph type="sldNum" sz="quarter" idx="5"/>
          </p:nvPr>
        </p:nvSpPr>
        <p:spPr/>
        <p:txBody>
          <a:bodyPr/>
          <a:lstStyle/>
          <a:p>
            <a:fld id="{C690C06F-62DF-8C49-9437-5B6E342092F3}" type="slidenum">
              <a:rPr lang="en-US" smtClean="0"/>
              <a:t>13</a:t>
            </a:fld>
            <a:endParaRPr lang="en-US"/>
          </a:p>
        </p:txBody>
      </p:sp>
    </p:spTree>
    <p:extLst>
      <p:ext uri="{BB962C8B-B14F-4D97-AF65-F5344CB8AC3E}">
        <p14:creationId xmlns:p14="http://schemas.microsoft.com/office/powerpoint/2010/main" val="99070513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marR="0" lvl="0" indent="-342900">
              <a:lnSpc>
                <a:spcPct val="107000"/>
              </a:lnSpc>
              <a:spcBef>
                <a:spcPts val="0"/>
              </a:spcBef>
              <a:spcAft>
                <a:spcPts val="0"/>
              </a:spcAft>
              <a:buFont typeface="Symbol" panose="05050102010706020507" pitchFamily="18" charset="2"/>
              <a:buChar char=""/>
            </a:pPr>
            <a:r>
              <a:rPr lang="en-US" sz="1800" dirty="0">
                <a:effectLst/>
                <a:latin typeface="Calibri" panose="020F0502020204030204" pitchFamily="34" charset="0"/>
                <a:ea typeface="Calibri" panose="020F0502020204030204" pitchFamily="34" charset="0"/>
                <a:cs typeface="Times New Roman" panose="02020603050405020304" pitchFamily="18" charset="0"/>
              </a:rPr>
              <a:t>Another large study called ANISA took place from 2011 to 2014 at 5 sites in 3 South Asian countries, Bangladesh, India, and Pakistan.</a:t>
            </a:r>
          </a:p>
          <a:p>
            <a:pPr marL="342900" marR="0" lvl="0" indent="-342900">
              <a:lnSpc>
                <a:spcPct val="107000"/>
              </a:lnSpc>
              <a:spcBef>
                <a:spcPts val="0"/>
              </a:spcBef>
              <a:spcAft>
                <a:spcPts val="0"/>
              </a:spcAft>
              <a:buFont typeface="Symbol" panose="05050102010706020507" pitchFamily="18" charset="2"/>
              <a:buChar char=""/>
            </a:pPr>
            <a:r>
              <a:rPr lang="en-US" sz="1800" dirty="0">
                <a:effectLst/>
                <a:latin typeface="Calibri" panose="020F0502020204030204" pitchFamily="34" charset="0"/>
                <a:ea typeface="Calibri" panose="020F0502020204030204" pitchFamily="34" charset="0"/>
                <a:cs typeface="Times New Roman" panose="02020603050405020304" pitchFamily="18" charset="0"/>
              </a:rPr>
              <a:t>The purpose was to estimate proportions of specific infectious causes of possible severe bacterial infections in children &lt;2 months of age in comparison to healthy controls.</a:t>
            </a:r>
          </a:p>
          <a:p>
            <a:pPr marL="342900" marR="0" lvl="0" indent="-342900">
              <a:lnSpc>
                <a:spcPct val="107000"/>
              </a:lnSpc>
              <a:spcBef>
                <a:spcPts val="0"/>
              </a:spcBef>
              <a:spcAft>
                <a:spcPts val="800"/>
              </a:spcAft>
              <a:buFont typeface="Symbol" panose="05050102010706020507" pitchFamily="18" charset="2"/>
              <a:buChar char=""/>
            </a:pPr>
            <a:r>
              <a:rPr lang="en-US" sz="1800" dirty="0">
                <a:effectLst/>
                <a:latin typeface="Calibri" panose="020F0502020204030204" pitchFamily="34" charset="0"/>
                <a:ea typeface="Calibri" panose="020F0502020204030204" pitchFamily="34" charset="0"/>
                <a:cs typeface="Times New Roman" panose="02020603050405020304" pitchFamily="18" charset="0"/>
              </a:rPr>
              <a:t>Surprisingly, RSV was identified as the most detected pathogen in children with possible serious bacterial infection in the first two months of life, identified in 6.5% of all infections.   </a:t>
            </a:r>
          </a:p>
          <a:p>
            <a:endParaRPr lang="en-US" dirty="0"/>
          </a:p>
        </p:txBody>
      </p:sp>
      <p:sp>
        <p:nvSpPr>
          <p:cNvPr id="4" name="Slide Number Placeholder 3"/>
          <p:cNvSpPr>
            <a:spLocks noGrp="1"/>
          </p:cNvSpPr>
          <p:nvPr>
            <p:ph type="sldNum" sz="quarter" idx="5"/>
          </p:nvPr>
        </p:nvSpPr>
        <p:spPr/>
        <p:txBody>
          <a:bodyPr/>
          <a:lstStyle/>
          <a:p>
            <a:fld id="{C690C06F-62DF-8C49-9437-5B6E342092F3}" type="slidenum">
              <a:rPr lang="en-US" smtClean="0"/>
              <a:t>14</a:t>
            </a:fld>
            <a:endParaRPr lang="en-US"/>
          </a:p>
        </p:txBody>
      </p:sp>
    </p:spTree>
    <p:extLst>
      <p:ext uri="{BB962C8B-B14F-4D97-AF65-F5344CB8AC3E}">
        <p14:creationId xmlns:p14="http://schemas.microsoft.com/office/powerpoint/2010/main" val="273626498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marR="0" lvl="0" indent="-342900">
              <a:lnSpc>
                <a:spcPct val="107000"/>
              </a:lnSpc>
              <a:spcBef>
                <a:spcPts val="0"/>
              </a:spcBef>
              <a:spcAft>
                <a:spcPts val="0"/>
              </a:spcAft>
              <a:buFont typeface="Symbol" panose="05050102010706020507" pitchFamily="18" charset="2"/>
              <a:buChar char=""/>
            </a:pPr>
            <a:r>
              <a:rPr lang="en-US" sz="1100" dirty="0">
                <a:effectLst/>
                <a:latin typeface="Calibri" panose="020F0502020204030204" pitchFamily="34" charset="0"/>
                <a:ea typeface="Calibri" panose="020F0502020204030204" pitchFamily="34" charset="0"/>
                <a:cs typeface="Times New Roman" panose="02020603050405020304" pitchFamily="18" charset="0"/>
              </a:rPr>
              <a:t>In developing RSV prevention strategies, RSV seasonality will be an important consideration.</a:t>
            </a:r>
          </a:p>
          <a:p>
            <a:pPr marL="342900" marR="0" lvl="0" indent="-342900">
              <a:lnSpc>
                <a:spcPct val="107000"/>
              </a:lnSpc>
              <a:spcBef>
                <a:spcPts val="0"/>
              </a:spcBef>
              <a:spcAft>
                <a:spcPts val="0"/>
              </a:spcAft>
              <a:buFont typeface="Symbol" panose="05050102010706020507" pitchFamily="18" charset="2"/>
              <a:buChar char=""/>
            </a:pPr>
            <a:r>
              <a:rPr lang="en-US" sz="1100" dirty="0">
                <a:effectLst/>
                <a:latin typeface="Calibri" panose="020F0502020204030204" pitchFamily="34" charset="0"/>
                <a:ea typeface="Calibri" panose="020F0502020204030204" pitchFamily="34" charset="0"/>
                <a:cs typeface="Times New Roman" panose="02020603050405020304" pitchFamily="18" charset="0"/>
              </a:rPr>
              <a:t>Seasonal RSV activity is observed in many areas.</a:t>
            </a:r>
          </a:p>
          <a:p>
            <a:pPr marL="742950" marR="0" lvl="1" indent="-285750">
              <a:lnSpc>
                <a:spcPct val="107000"/>
              </a:lnSpc>
              <a:spcBef>
                <a:spcPts val="0"/>
              </a:spcBef>
              <a:spcAft>
                <a:spcPts val="0"/>
              </a:spcAft>
              <a:buFont typeface="Courier New" panose="02070309020205020404" pitchFamily="49" charset="0"/>
              <a:buChar char="o"/>
            </a:pPr>
            <a:r>
              <a:rPr lang="en-US" sz="1100" dirty="0">
                <a:effectLst/>
                <a:latin typeface="Calibri" panose="020F0502020204030204" pitchFamily="34" charset="0"/>
                <a:ea typeface="Calibri" panose="020F0502020204030204" pitchFamily="34" charset="0"/>
                <a:cs typeface="Times New Roman" panose="02020603050405020304" pitchFamily="18" charset="0"/>
              </a:rPr>
              <a:t>Temperate regions have clear seasonality, usually during autumn and winter.</a:t>
            </a:r>
          </a:p>
          <a:p>
            <a:pPr marL="742950" marR="0" lvl="1" indent="-285750">
              <a:lnSpc>
                <a:spcPct val="107000"/>
              </a:lnSpc>
              <a:spcBef>
                <a:spcPts val="0"/>
              </a:spcBef>
              <a:spcAft>
                <a:spcPts val="0"/>
              </a:spcAft>
              <a:buFont typeface="Courier New" panose="02070309020205020404" pitchFamily="49" charset="0"/>
              <a:buChar char="o"/>
            </a:pPr>
            <a:r>
              <a:rPr lang="en-US" sz="1100" dirty="0">
                <a:effectLst/>
                <a:latin typeface="Calibri" panose="020F0502020204030204" pitchFamily="34" charset="0"/>
                <a:ea typeface="Calibri" panose="020F0502020204030204" pitchFamily="34" charset="0"/>
                <a:cs typeface="Times New Roman" panose="02020603050405020304" pitchFamily="18" charset="0"/>
              </a:rPr>
              <a:t>Subtemperate (or subtropical) areas have seasonal peaks with low-level, year-round circulation.</a:t>
            </a:r>
          </a:p>
          <a:p>
            <a:pPr marL="742950" marR="0" lvl="1" indent="-285750">
              <a:lnSpc>
                <a:spcPct val="107000"/>
              </a:lnSpc>
              <a:spcBef>
                <a:spcPts val="0"/>
              </a:spcBef>
              <a:spcAft>
                <a:spcPts val="0"/>
              </a:spcAft>
              <a:buFont typeface="Courier New" panose="02070309020205020404" pitchFamily="49" charset="0"/>
              <a:buChar char="o"/>
            </a:pPr>
            <a:r>
              <a:rPr lang="en-US" sz="1100" dirty="0">
                <a:effectLst/>
                <a:latin typeface="Calibri" panose="020F0502020204030204" pitchFamily="34" charset="0"/>
                <a:ea typeface="Calibri" panose="020F0502020204030204" pitchFamily="34" charset="0"/>
                <a:cs typeface="Times New Roman" panose="02020603050405020304" pitchFamily="18" charset="0"/>
              </a:rPr>
              <a:t>Equatorial areas have year-round circulation.  </a:t>
            </a:r>
          </a:p>
          <a:p>
            <a:pPr marL="285750" marR="0" lvl="0" indent="-285750">
              <a:lnSpc>
                <a:spcPct val="107000"/>
              </a:lnSpc>
              <a:spcBef>
                <a:spcPts val="0"/>
              </a:spcBef>
              <a:spcAft>
                <a:spcPts val="800"/>
              </a:spcAft>
              <a:buFont typeface="Courier New" panose="02070309020205020404" pitchFamily="49" charset="0"/>
              <a:buChar char="o"/>
            </a:pPr>
            <a:r>
              <a:rPr lang="en-US" sz="1100" dirty="0">
                <a:effectLst/>
                <a:latin typeface="Calibri" panose="020F0502020204030204" pitchFamily="34" charset="0"/>
                <a:ea typeface="Calibri" panose="020F0502020204030204" pitchFamily="34" charset="0"/>
                <a:cs typeface="Times New Roman" panose="02020603050405020304" pitchFamily="18" charset="0"/>
              </a:rPr>
              <a:t>Timing of seasonal RSV circulation can vary year to year, adding complexity to prevention efforts.</a:t>
            </a:r>
          </a:p>
          <a:p>
            <a:endParaRPr lang="en-US" dirty="0"/>
          </a:p>
        </p:txBody>
      </p:sp>
      <p:sp>
        <p:nvSpPr>
          <p:cNvPr id="4" name="Slide Number Placeholder 3"/>
          <p:cNvSpPr>
            <a:spLocks noGrp="1"/>
          </p:cNvSpPr>
          <p:nvPr>
            <p:ph type="sldNum" sz="quarter" idx="5"/>
          </p:nvPr>
        </p:nvSpPr>
        <p:spPr/>
        <p:txBody>
          <a:bodyPr/>
          <a:lstStyle/>
          <a:p>
            <a:fld id="{C690C06F-62DF-8C49-9437-5B6E342092F3}" type="slidenum">
              <a:rPr lang="en-US" smtClean="0"/>
              <a:t>15</a:t>
            </a:fld>
            <a:endParaRPr lang="en-US"/>
          </a:p>
        </p:txBody>
      </p:sp>
    </p:spTree>
    <p:extLst>
      <p:ext uri="{BB962C8B-B14F-4D97-AF65-F5344CB8AC3E}">
        <p14:creationId xmlns:p14="http://schemas.microsoft.com/office/powerpoint/2010/main" val="364633764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marR="0" lvl="0" indent="-342900">
              <a:lnSpc>
                <a:spcPct val="107000"/>
              </a:lnSpc>
              <a:spcBef>
                <a:spcPts val="0"/>
              </a:spcBef>
              <a:spcAft>
                <a:spcPts val="0"/>
              </a:spcAft>
              <a:buFont typeface="Symbol" panose="05050102010706020507" pitchFamily="18" charset="2"/>
              <a:buChar char=""/>
            </a:pPr>
            <a:r>
              <a:rPr lang="en-US" sz="1100" dirty="0">
                <a:effectLst/>
                <a:latin typeface="Calibri" panose="020F0502020204030204" pitchFamily="34" charset="0"/>
                <a:ea typeface="Calibri" panose="020F0502020204030204" pitchFamily="34" charset="0"/>
                <a:cs typeface="Times New Roman" panose="02020603050405020304" pitchFamily="18" charset="0"/>
              </a:rPr>
              <a:t>RSV’s impacts go beyond just illness and death.</a:t>
            </a:r>
          </a:p>
          <a:p>
            <a:pPr marL="742950" marR="0" lvl="1" indent="-285750">
              <a:lnSpc>
                <a:spcPct val="107000"/>
              </a:lnSpc>
              <a:spcBef>
                <a:spcPts val="0"/>
              </a:spcBef>
              <a:spcAft>
                <a:spcPts val="0"/>
              </a:spcAft>
              <a:buFont typeface="Courier New" panose="02070309020205020404" pitchFamily="49" charset="0"/>
              <a:buChar char="o"/>
            </a:pPr>
            <a:r>
              <a:rPr lang="en-US" sz="1100" dirty="0">
                <a:effectLst/>
                <a:latin typeface="Calibri" panose="020F0502020204030204" pitchFamily="34" charset="0"/>
                <a:ea typeface="Calibri" panose="020F0502020204030204" pitchFamily="34" charset="0"/>
                <a:cs typeface="Times New Roman" panose="02020603050405020304" pitchFamily="18" charset="0"/>
              </a:rPr>
              <a:t>Lack of widely available prevention measures has meant that families and health systems have had to bear the brunt of the economic costs of managing RSV cases and complications.</a:t>
            </a:r>
          </a:p>
          <a:p>
            <a:pPr marL="342900" marR="0" lvl="0" indent="-342900">
              <a:lnSpc>
                <a:spcPct val="107000"/>
              </a:lnSpc>
              <a:spcBef>
                <a:spcPts val="0"/>
              </a:spcBef>
              <a:spcAft>
                <a:spcPts val="0"/>
              </a:spcAft>
              <a:buFont typeface="Symbol" panose="05050102010706020507" pitchFamily="18" charset="2"/>
              <a:buChar char=""/>
            </a:pPr>
            <a:r>
              <a:rPr lang="en-US" sz="1100" dirty="0">
                <a:effectLst/>
                <a:latin typeface="Calibri" panose="020F0502020204030204" pitchFamily="34" charset="0"/>
                <a:ea typeface="Calibri" panose="020F0502020204030204" pitchFamily="34" charset="0"/>
                <a:cs typeface="Times New Roman" panose="02020603050405020304" pitchFamily="18" charset="0"/>
              </a:rPr>
              <a:t>Existing and emerging data show that RSV causes substantial economic burden on livelihoods and health systems across the spectrum of country income levels.</a:t>
            </a:r>
          </a:p>
          <a:p>
            <a:pPr marL="742950" marR="0" lvl="1" indent="-285750">
              <a:lnSpc>
                <a:spcPct val="107000"/>
              </a:lnSpc>
              <a:spcBef>
                <a:spcPts val="0"/>
              </a:spcBef>
              <a:spcAft>
                <a:spcPts val="0"/>
              </a:spcAft>
              <a:buFont typeface="Courier New" panose="02070309020205020404" pitchFamily="49" charset="0"/>
              <a:buChar char="o"/>
            </a:pPr>
            <a:r>
              <a:rPr lang="en-US" sz="1100" dirty="0">
                <a:effectLst/>
                <a:latin typeface="Calibri" panose="020F0502020204030204" pitchFamily="34" charset="0"/>
                <a:ea typeface="Calibri" panose="020F0502020204030204" pitchFamily="34" charset="0"/>
                <a:cs typeface="Times New Roman" panose="02020603050405020304" pitchFamily="18" charset="0"/>
              </a:rPr>
              <a:t>For example, the average cost for a single hospital inpatient visit for RSV has been estimated at 32% of a household’s monthly income in Malawi. </a:t>
            </a:r>
          </a:p>
          <a:p>
            <a:pPr marL="742950" marR="0" lvl="1" indent="-285750">
              <a:lnSpc>
                <a:spcPct val="107000"/>
              </a:lnSpc>
              <a:spcBef>
                <a:spcPts val="0"/>
              </a:spcBef>
              <a:spcAft>
                <a:spcPts val="0"/>
              </a:spcAft>
              <a:buFont typeface="Courier New" panose="02070309020205020404" pitchFamily="49" charset="0"/>
              <a:buChar char="o"/>
            </a:pPr>
            <a:r>
              <a:rPr lang="en-US" sz="1100" dirty="0">
                <a:effectLst/>
                <a:latin typeface="Calibri" panose="020F0502020204030204" pitchFamily="34" charset="0"/>
                <a:ea typeface="Calibri" panose="020F0502020204030204" pitchFamily="34" charset="0"/>
                <a:cs typeface="Times New Roman" panose="02020603050405020304" pitchFamily="18" charset="0"/>
              </a:rPr>
              <a:t>In Bangladesh, the median out of pocket cost of RSV hospitalization is around 24% of monthly household income. For poorer families, the percentage rises to 32%. </a:t>
            </a:r>
          </a:p>
          <a:p>
            <a:pPr marL="742950" marR="0" lvl="1" indent="-285750">
              <a:lnSpc>
                <a:spcPct val="107000"/>
              </a:lnSpc>
              <a:spcBef>
                <a:spcPts val="0"/>
              </a:spcBef>
              <a:spcAft>
                <a:spcPts val="0"/>
              </a:spcAft>
              <a:buFont typeface="Courier New" panose="02070309020205020404" pitchFamily="49" charset="0"/>
              <a:buChar char="o"/>
            </a:pPr>
            <a:r>
              <a:rPr lang="en-US" sz="1100" dirty="0">
                <a:effectLst/>
                <a:latin typeface="Calibri" panose="020F0502020204030204" pitchFamily="34" charset="0"/>
                <a:ea typeface="Calibri" panose="020F0502020204030204" pitchFamily="34" charset="0"/>
                <a:cs typeface="Times New Roman" panose="02020603050405020304" pitchFamily="18" charset="0"/>
              </a:rPr>
              <a:t>In terms of costs to health systems, the median annual direct cost of hospitalization in Bangladesh is around $10 million USD.</a:t>
            </a:r>
          </a:p>
          <a:p>
            <a:pPr marL="742950" marR="0" lvl="1" indent="-285750">
              <a:lnSpc>
                <a:spcPct val="107000"/>
              </a:lnSpc>
              <a:spcBef>
                <a:spcPts val="0"/>
              </a:spcBef>
              <a:spcAft>
                <a:spcPts val="0"/>
              </a:spcAft>
              <a:buFont typeface="Courier New" panose="02070309020205020404" pitchFamily="49" charset="0"/>
              <a:buChar char="o"/>
            </a:pPr>
            <a:r>
              <a:rPr lang="en-US" sz="1100" dirty="0">
                <a:effectLst/>
                <a:latin typeface="Calibri" panose="020F0502020204030204" pitchFamily="34" charset="0"/>
                <a:ea typeface="Calibri" panose="020F0502020204030204" pitchFamily="34" charset="0"/>
                <a:cs typeface="Times New Roman" panose="02020603050405020304" pitchFamily="18" charset="0"/>
              </a:rPr>
              <a:t>PERCH found that across 5 African countries, a range of 5-10% of hospital admissions among children younger than 5 years of age were due to RSV.</a:t>
            </a:r>
          </a:p>
          <a:p>
            <a:pPr marL="342900" marR="0" lvl="0" indent="-342900">
              <a:lnSpc>
                <a:spcPct val="107000"/>
              </a:lnSpc>
              <a:spcBef>
                <a:spcPts val="0"/>
              </a:spcBef>
              <a:spcAft>
                <a:spcPts val="800"/>
              </a:spcAft>
              <a:buFont typeface="Symbol" panose="05050102010706020507" pitchFamily="18" charset="2"/>
              <a:buChar char=""/>
            </a:pPr>
            <a:r>
              <a:rPr lang="en-US" sz="1100" dirty="0">
                <a:effectLst/>
                <a:latin typeface="Calibri" panose="020F0502020204030204" pitchFamily="34" charset="0"/>
                <a:ea typeface="Calibri" panose="020F0502020204030204" pitchFamily="34" charset="0"/>
                <a:cs typeface="Times New Roman" panose="02020603050405020304" pitchFamily="18" charset="0"/>
              </a:rPr>
              <a:t>Overall, widespread RSV prevention could go a long way toward freeing up valuable resources for households and health systems.</a:t>
            </a:r>
          </a:p>
          <a:p>
            <a:endParaRPr lang="en-US" dirty="0"/>
          </a:p>
        </p:txBody>
      </p:sp>
      <p:sp>
        <p:nvSpPr>
          <p:cNvPr id="4" name="Slide Number Placeholder 3"/>
          <p:cNvSpPr>
            <a:spLocks noGrp="1"/>
          </p:cNvSpPr>
          <p:nvPr>
            <p:ph type="sldNum" sz="quarter" idx="5"/>
          </p:nvPr>
        </p:nvSpPr>
        <p:spPr/>
        <p:txBody>
          <a:bodyPr/>
          <a:lstStyle/>
          <a:p>
            <a:fld id="{C690C06F-62DF-8C49-9437-5B6E342092F3}" type="slidenum">
              <a:rPr lang="en-US" smtClean="0"/>
              <a:t>16</a:t>
            </a:fld>
            <a:endParaRPr lang="en-US"/>
          </a:p>
        </p:txBody>
      </p:sp>
    </p:spTree>
    <p:extLst>
      <p:ext uri="{BB962C8B-B14F-4D97-AF65-F5344CB8AC3E}">
        <p14:creationId xmlns:p14="http://schemas.microsoft.com/office/powerpoint/2010/main" val="332326162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marR="0" lvl="0" indent="-342900">
              <a:lnSpc>
                <a:spcPct val="107000"/>
              </a:lnSpc>
              <a:spcBef>
                <a:spcPts val="0"/>
              </a:spcBef>
              <a:spcAft>
                <a:spcPts val="0"/>
              </a:spcAft>
              <a:buFont typeface="Symbol" panose="05050102010706020507" pitchFamily="18" charset="2"/>
              <a:buChar char=""/>
            </a:pPr>
            <a:r>
              <a:rPr lang="en-US" sz="1100" dirty="0">
                <a:effectLst/>
                <a:latin typeface="Calibri" panose="020F0502020204030204" pitchFamily="34" charset="0"/>
                <a:ea typeface="Calibri" panose="020F0502020204030204" pitchFamily="34" charset="0"/>
                <a:cs typeface="Times New Roman" panose="02020603050405020304" pitchFamily="18" charset="0"/>
              </a:rPr>
              <a:t>The medical community has been looking for ways to prevent severe disease from RSV for the past many decades, since the virus was identified in 1956. But it has faced obstacles in developing a vaccine.</a:t>
            </a:r>
          </a:p>
          <a:p>
            <a:pPr marL="742950" marR="0" lvl="1" indent="-285750">
              <a:lnSpc>
                <a:spcPct val="107000"/>
              </a:lnSpc>
              <a:spcBef>
                <a:spcPts val="0"/>
              </a:spcBef>
              <a:spcAft>
                <a:spcPts val="0"/>
              </a:spcAft>
              <a:buFont typeface="Courier New" panose="02070309020205020404" pitchFamily="49" charset="0"/>
              <a:buChar char="o"/>
            </a:pPr>
            <a:r>
              <a:rPr lang="en-US" sz="1100" dirty="0">
                <a:effectLst/>
                <a:latin typeface="Calibri" panose="020F0502020204030204" pitchFamily="34" charset="0"/>
                <a:ea typeface="Calibri" panose="020F0502020204030204" pitchFamily="34" charset="0"/>
                <a:cs typeface="Times New Roman" panose="02020603050405020304" pitchFamily="18" charset="0"/>
              </a:rPr>
              <a:t>Efforts stalled due to safety concerns after clinical trials for a vaccine candidate in 1966 resulted in exacerbated disease in RSV-naïve participants who were subsequently naturally infected.</a:t>
            </a:r>
          </a:p>
          <a:p>
            <a:pPr marL="342900" marR="0" lvl="0" indent="-342900">
              <a:lnSpc>
                <a:spcPct val="107000"/>
              </a:lnSpc>
              <a:spcBef>
                <a:spcPts val="0"/>
              </a:spcBef>
              <a:spcAft>
                <a:spcPts val="0"/>
              </a:spcAft>
              <a:buFont typeface="Symbol" panose="05050102010706020507" pitchFamily="18" charset="2"/>
              <a:buChar char=""/>
            </a:pPr>
            <a:r>
              <a:rPr lang="en-US" sz="1100" dirty="0">
                <a:effectLst/>
                <a:latin typeface="Calibri" panose="020F0502020204030204" pitchFamily="34" charset="0"/>
                <a:ea typeface="Calibri" panose="020F0502020204030204" pitchFamily="34" charset="0"/>
                <a:cs typeface="Times New Roman" panose="02020603050405020304" pitchFamily="18" charset="0"/>
              </a:rPr>
              <a:t>The monoclonal antibody, Palivizumab, was licensed in 1998, but isn’t widely available in low- and middle-income economies due to cost and delivery barriers.</a:t>
            </a:r>
          </a:p>
          <a:p>
            <a:pPr marL="342900" marR="0" lvl="0" indent="-342900">
              <a:lnSpc>
                <a:spcPct val="107000"/>
              </a:lnSpc>
              <a:spcBef>
                <a:spcPts val="0"/>
              </a:spcBef>
              <a:spcAft>
                <a:spcPts val="0"/>
              </a:spcAft>
              <a:buFont typeface="Symbol" panose="05050102010706020507" pitchFamily="18" charset="2"/>
              <a:buChar char=""/>
            </a:pPr>
            <a:r>
              <a:rPr lang="en-US" sz="1100" b="0" dirty="0">
                <a:effectLst/>
                <a:latin typeface="Calibri" panose="020F0502020204030204" pitchFamily="34" charset="0"/>
                <a:ea typeface="Calibri" panose="020F0502020204030204" pitchFamily="34" charset="0"/>
                <a:cs typeface="Times New Roman" panose="02020603050405020304" pitchFamily="18" charset="0"/>
              </a:rPr>
              <a:t>Now, however, a development renaissance of RSV prevention products is underway spurred by scientific breakthroughs in the 2010s that improved our understanding of RSV and led to the development of new technologies that are not at risk of causing enhanced disease.</a:t>
            </a:r>
          </a:p>
          <a:p>
            <a:pPr marL="742950" marR="0" lvl="1" indent="-285750">
              <a:lnSpc>
                <a:spcPct val="107000"/>
              </a:lnSpc>
              <a:spcBef>
                <a:spcPts val="0"/>
              </a:spcBef>
              <a:spcAft>
                <a:spcPts val="0"/>
              </a:spcAft>
              <a:buFont typeface="Courier New" panose="02070309020205020404" pitchFamily="49" charset="0"/>
              <a:buChar char="o"/>
            </a:pPr>
            <a:r>
              <a:rPr lang="en-US" sz="1100" dirty="0">
                <a:effectLst/>
                <a:latin typeface="Calibri" panose="020F0502020204030204" pitchFamily="34" charset="0"/>
                <a:ea typeface="Calibri" panose="020F0502020204030204" pitchFamily="34" charset="0"/>
                <a:cs typeface="Times New Roman" panose="02020603050405020304" pitchFamily="18" charset="0"/>
              </a:rPr>
              <a:t>So, let’s return to the F protein that we mentioned at the beginning of this talk.</a:t>
            </a:r>
          </a:p>
          <a:p>
            <a:pPr marL="742950" marR="0" lvl="1" indent="-285750">
              <a:lnSpc>
                <a:spcPct val="107000"/>
              </a:lnSpc>
              <a:spcBef>
                <a:spcPts val="0"/>
              </a:spcBef>
              <a:spcAft>
                <a:spcPts val="0"/>
              </a:spcAft>
              <a:buFont typeface="Courier New" panose="02070309020205020404" pitchFamily="49" charset="0"/>
              <a:buChar char="o"/>
            </a:pPr>
            <a:r>
              <a:rPr lang="en-US" sz="1100" dirty="0">
                <a:effectLst/>
                <a:latin typeface="Calibri" panose="020F0502020204030204" pitchFamily="34" charset="0"/>
                <a:ea typeface="Calibri" panose="020F0502020204030204" pitchFamily="34" charset="0"/>
                <a:cs typeface="Times New Roman" panose="02020603050405020304" pitchFamily="18" charset="0"/>
              </a:rPr>
              <a:t>In 2013, a key advancement was the identification of the pre-fusion conformation of the RSV F protein in the virus.</a:t>
            </a:r>
          </a:p>
          <a:p>
            <a:pPr marL="742950" marR="0" lvl="1" indent="-285750">
              <a:lnSpc>
                <a:spcPct val="107000"/>
              </a:lnSpc>
              <a:spcBef>
                <a:spcPts val="0"/>
              </a:spcBef>
              <a:spcAft>
                <a:spcPts val="0"/>
              </a:spcAft>
              <a:buFont typeface="Courier New" panose="02070309020205020404" pitchFamily="49" charset="0"/>
              <a:buChar char="o"/>
            </a:pPr>
            <a:r>
              <a:rPr lang="en-US" sz="1100" dirty="0">
                <a:effectLst/>
                <a:latin typeface="Calibri" panose="020F0502020204030204" pitchFamily="34" charset="0"/>
                <a:ea typeface="Calibri" panose="020F0502020204030204" pitchFamily="34" charset="0"/>
                <a:cs typeface="Times New Roman" panose="02020603050405020304" pitchFamily="18" charset="0"/>
              </a:rPr>
              <a:t>Neutralizing antibodies target the pre-F protein, preventing cells from being infected.</a:t>
            </a:r>
          </a:p>
          <a:p>
            <a:pPr marL="742950" marR="0" lvl="1" indent="-285750">
              <a:lnSpc>
                <a:spcPct val="107000"/>
              </a:lnSpc>
              <a:spcBef>
                <a:spcPts val="0"/>
              </a:spcBef>
              <a:spcAft>
                <a:spcPts val="0"/>
              </a:spcAft>
              <a:buFont typeface="Courier New" panose="02070309020205020404" pitchFamily="49" charset="0"/>
              <a:buChar char="o"/>
            </a:pPr>
            <a:r>
              <a:rPr lang="en-US" sz="1100" dirty="0">
                <a:effectLst/>
                <a:latin typeface="Calibri" panose="020F0502020204030204" pitchFamily="34" charset="0"/>
                <a:ea typeface="Calibri" panose="020F0502020204030204" pitchFamily="34" charset="0"/>
                <a:cs typeface="Times New Roman" panose="02020603050405020304" pitchFamily="18" charset="0"/>
              </a:rPr>
              <a:t>This new technology </a:t>
            </a:r>
            <a:r>
              <a:rPr lang="en-US" sz="1100" b="0" dirty="0">
                <a:effectLst/>
                <a:latin typeface="Calibri" panose="020F0502020204030204" pitchFamily="34" charset="0"/>
                <a:ea typeface="Calibri" panose="020F0502020204030204" pitchFamily="34" charset="0"/>
                <a:cs typeface="Times New Roman" panose="02020603050405020304" pitchFamily="18" charset="0"/>
              </a:rPr>
              <a:t>LED TO MORE EFFECTIVE PREVENTION PRODUCTS that </a:t>
            </a:r>
            <a:r>
              <a:rPr lang="en-US" sz="1100" dirty="0">
                <a:effectLst/>
                <a:latin typeface="Calibri" panose="020F0502020204030204" pitchFamily="34" charset="0"/>
                <a:ea typeface="Calibri" panose="020F0502020204030204" pitchFamily="34" charset="0"/>
                <a:cs typeface="Times New Roman" panose="02020603050405020304" pitchFamily="18" charset="0"/>
              </a:rPr>
              <a:t>provide</a:t>
            </a:r>
            <a:r>
              <a:rPr lang="en-US" sz="1100" b="1" strike="sngStrike" dirty="0">
                <a:effectLst/>
                <a:latin typeface="Calibri" panose="020F0502020204030204" pitchFamily="34" charset="0"/>
                <a:ea typeface="Calibri" panose="020F0502020204030204" pitchFamily="34" charset="0"/>
                <a:cs typeface="Times New Roman" panose="02020603050405020304" pitchFamily="18" charset="0"/>
              </a:rPr>
              <a:t> </a:t>
            </a:r>
            <a:r>
              <a:rPr lang="en-US" sz="1100" dirty="0">
                <a:effectLst/>
                <a:latin typeface="Calibri" panose="020F0502020204030204" pitchFamily="34" charset="0"/>
                <a:ea typeface="Calibri" panose="020F0502020204030204" pitchFamily="34" charset="0"/>
                <a:cs typeface="Times New Roman" panose="02020603050405020304" pitchFamily="18" charset="0"/>
              </a:rPr>
              <a:t>longer lasting immunity—and resolves the safety risks seen with the formalin-inactivated approach of the 1960s.</a:t>
            </a:r>
          </a:p>
          <a:p>
            <a:pPr marL="342900" marR="0" lvl="0" indent="-342900">
              <a:lnSpc>
                <a:spcPct val="107000"/>
              </a:lnSpc>
              <a:spcBef>
                <a:spcPts val="0"/>
              </a:spcBef>
              <a:spcAft>
                <a:spcPts val="800"/>
              </a:spcAft>
              <a:buFont typeface="Symbol" panose="05050102010706020507" pitchFamily="18" charset="2"/>
              <a:buChar char=""/>
            </a:pPr>
            <a:r>
              <a:rPr lang="en-US" sz="1100" dirty="0">
                <a:effectLst/>
                <a:latin typeface="Calibri" panose="020F0502020204030204" pitchFamily="34" charset="0"/>
                <a:ea typeface="Calibri" panose="020F0502020204030204" pitchFamily="34" charset="0"/>
                <a:cs typeface="Times New Roman" panose="02020603050405020304" pitchFamily="18" charset="0"/>
              </a:rPr>
              <a:t>For protection in infants and young children, emerging out of development are monoclonal antibodies and a maternal vaccine for delivery in pregnancy—all of which are based on the pre-F technology. </a:t>
            </a:r>
          </a:p>
          <a:p>
            <a:pPr marL="342900" marR="0" lvl="0" indent="-342900">
              <a:lnSpc>
                <a:spcPct val="107000"/>
              </a:lnSpc>
              <a:spcBef>
                <a:spcPts val="0"/>
              </a:spcBef>
              <a:spcAft>
                <a:spcPts val="800"/>
              </a:spcAft>
              <a:buFont typeface="Symbol" panose="05050102010706020507" pitchFamily="18" charset="2"/>
              <a:buChar char=""/>
            </a:pPr>
            <a:r>
              <a:rPr lang="en-US" sz="1100" dirty="0">
                <a:effectLst/>
                <a:latin typeface="Calibri" panose="020F0502020204030204" pitchFamily="34" charset="0"/>
                <a:ea typeface="Calibri" panose="020F0502020204030204" pitchFamily="34" charset="0"/>
                <a:cs typeface="Times New Roman" panose="02020603050405020304" pitchFamily="18" charset="0"/>
              </a:rPr>
              <a:t>AstraZeneca’s long acting </a:t>
            </a:r>
            <a:r>
              <a:rPr lang="en-US" sz="1100" dirty="0" err="1">
                <a:effectLst/>
                <a:latin typeface="Calibri" panose="020F0502020204030204" pitchFamily="34" charset="0"/>
                <a:ea typeface="Calibri" panose="020F0502020204030204" pitchFamily="34" charset="0"/>
                <a:cs typeface="Times New Roman" panose="02020603050405020304" pitchFamily="18" charset="0"/>
              </a:rPr>
              <a:t>mAb</a:t>
            </a:r>
            <a:r>
              <a:rPr lang="en-US" sz="1100" dirty="0">
                <a:effectLst/>
                <a:latin typeface="Calibri" panose="020F0502020204030204" pitchFamily="34" charset="0"/>
                <a:ea typeface="Calibri" panose="020F0502020204030204" pitchFamily="34" charset="0"/>
                <a:cs typeface="Times New Roman" panose="02020603050405020304" pitchFamily="18" charset="0"/>
              </a:rPr>
              <a:t>, </a:t>
            </a:r>
            <a:r>
              <a:rPr lang="en-US" sz="1100" dirty="0" err="1">
                <a:effectLst/>
                <a:latin typeface="Calibri" panose="020F0502020204030204" pitchFamily="34" charset="0"/>
                <a:ea typeface="Calibri" panose="020F0502020204030204" pitchFamily="34" charset="0"/>
                <a:cs typeface="Times New Roman" panose="02020603050405020304" pitchFamily="18" charset="0"/>
              </a:rPr>
              <a:t>nirsevimab</a:t>
            </a:r>
            <a:r>
              <a:rPr lang="en-US" sz="1100" dirty="0">
                <a:effectLst/>
                <a:latin typeface="Calibri" panose="020F0502020204030204" pitchFamily="34" charset="0"/>
                <a:ea typeface="Calibri" panose="020F0502020204030204" pitchFamily="34" charset="0"/>
                <a:cs typeface="Times New Roman" panose="02020603050405020304" pitchFamily="18" charset="0"/>
              </a:rPr>
              <a:t>, achieved licensure in 2022 in Europe and then in the US in 2023—though this product is expected to require market shaping for global access to be possible.</a:t>
            </a:r>
          </a:p>
          <a:p>
            <a:pPr marL="342900" marR="0" lvl="0" indent="-342900">
              <a:lnSpc>
                <a:spcPct val="107000"/>
              </a:lnSpc>
              <a:spcBef>
                <a:spcPts val="0"/>
              </a:spcBef>
              <a:spcAft>
                <a:spcPts val="800"/>
              </a:spcAft>
              <a:buFont typeface="Symbol" panose="05050102010706020507" pitchFamily="18" charset="2"/>
              <a:buChar char=""/>
            </a:pPr>
            <a:r>
              <a:rPr lang="en-US" sz="1100" dirty="0">
                <a:effectLst/>
                <a:latin typeface="Calibri" panose="020F0502020204030204" pitchFamily="34" charset="0"/>
                <a:ea typeface="Calibri" panose="020F0502020204030204" pitchFamily="34" charset="0"/>
                <a:cs typeface="Times New Roman" panose="02020603050405020304" pitchFamily="18" charset="0"/>
              </a:rPr>
              <a:t>Another development in 2023 was that the US Food and Drug Administration approved GSK’s recombinant pre-F RSV vaccine, </a:t>
            </a:r>
            <a:r>
              <a:rPr lang="en-US" sz="1100" dirty="0" err="1">
                <a:effectLst/>
                <a:latin typeface="Calibri" panose="020F0502020204030204" pitchFamily="34" charset="0"/>
                <a:ea typeface="Calibri" panose="020F0502020204030204" pitchFamily="34" charset="0"/>
                <a:cs typeface="Times New Roman" panose="02020603050405020304" pitchFamily="18" charset="0"/>
              </a:rPr>
              <a:t>Arvexy</a:t>
            </a:r>
            <a:r>
              <a:rPr lang="en-US" sz="1100" dirty="0">
                <a:effectLst/>
                <a:latin typeface="Calibri" panose="020F0502020204030204" pitchFamily="34" charset="0"/>
                <a:ea typeface="Calibri" panose="020F0502020204030204" pitchFamily="34" charset="0"/>
                <a:cs typeface="Times New Roman" panose="02020603050405020304" pitchFamily="18" charset="0"/>
              </a:rPr>
              <a:t>, in May 2023 and later Pfizer’s </a:t>
            </a:r>
            <a:r>
              <a:rPr lang="en-US" sz="1100" dirty="0" err="1">
                <a:effectLst/>
                <a:latin typeface="Calibri" panose="020F0502020204030204" pitchFamily="34" charset="0"/>
                <a:ea typeface="Calibri" panose="020F0502020204030204" pitchFamily="34" charset="0"/>
                <a:cs typeface="Times New Roman" panose="02020603050405020304" pitchFamily="18" charset="0"/>
              </a:rPr>
              <a:t>Abrysvo</a:t>
            </a:r>
            <a:r>
              <a:rPr lang="en-US" sz="1100" dirty="0">
                <a:effectLst/>
                <a:latin typeface="Calibri" panose="020F0502020204030204" pitchFamily="34" charset="0"/>
                <a:ea typeface="Calibri" panose="020F0502020204030204" pitchFamily="34" charset="0"/>
                <a:cs typeface="Times New Roman" panose="02020603050405020304" pitchFamily="18" charset="0"/>
              </a:rPr>
              <a:t> in June 2023 for the prevention of lower respiratory tract disease caused by RSV in individuals 60 years of age and older. </a:t>
            </a:r>
          </a:p>
          <a:p>
            <a:pPr marL="800100" marR="0" lvl="1" indent="-342900">
              <a:lnSpc>
                <a:spcPct val="107000"/>
              </a:lnSpc>
              <a:spcBef>
                <a:spcPts val="0"/>
              </a:spcBef>
              <a:spcAft>
                <a:spcPts val="800"/>
              </a:spcAft>
              <a:buFont typeface="Symbol" panose="05050102010706020507" pitchFamily="18" charset="2"/>
              <a:buChar char=""/>
            </a:pPr>
            <a:r>
              <a:rPr lang="en-US" sz="1100" dirty="0">
                <a:effectLst/>
                <a:latin typeface="Calibri" panose="020F0502020204030204" pitchFamily="34" charset="0"/>
                <a:ea typeface="Calibri" panose="020F0502020204030204" pitchFamily="34" charset="0"/>
                <a:cs typeface="Times New Roman" panose="02020603050405020304" pitchFamily="18" charset="0"/>
              </a:rPr>
              <a:t>These were the first licensures of any RSV vaccine ever.</a:t>
            </a:r>
          </a:p>
          <a:p>
            <a:pPr marL="342900" marR="0" lvl="0" indent="-342900">
              <a:lnSpc>
                <a:spcPct val="107000"/>
              </a:lnSpc>
              <a:spcBef>
                <a:spcPts val="0"/>
              </a:spcBef>
              <a:spcAft>
                <a:spcPts val="800"/>
              </a:spcAft>
              <a:buFont typeface="Symbol" panose="05050102010706020507" pitchFamily="18" charset="2"/>
              <a:buChar char=""/>
            </a:pPr>
            <a:r>
              <a:rPr lang="en-US" sz="1100" dirty="0">
                <a:effectLst/>
                <a:latin typeface="Calibri" panose="020F0502020204030204" pitchFamily="34" charset="0"/>
                <a:ea typeface="Calibri" panose="020F0502020204030204" pitchFamily="34" charset="0"/>
                <a:cs typeface="Times New Roman" panose="02020603050405020304" pitchFamily="18" charset="0"/>
              </a:rPr>
              <a:t>In perhaps the most exciting development for the global market, Pfizer’s pre-F RSV vaccine, </a:t>
            </a:r>
            <a:r>
              <a:rPr lang="en-US" sz="1100" dirty="0" err="1">
                <a:effectLst/>
                <a:latin typeface="Calibri" panose="020F0502020204030204" pitchFamily="34" charset="0"/>
                <a:ea typeface="Calibri" panose="020F0502020204030204" pitchFamily="34" charset="0"/>
                <a:cs typeface="Times New Roman" panose="02020603050405020304" pitchFamily="18" charset="0"/>
              </a:rPr>
              <a:t>Abrysvo</a:t>
            </a:r>
            <a:r>
              <a:rPr lang="en-US" sz="1100" dirty="0">
                <a:effectLst/>
                <a:latin typeface="Calibri" panose="020F0502020204030204" pitchFamily="34" charset="0"/>
                <a:ea typeface="Calibri" panose="020F0502020204030204" pitchFamily="34" charset="0"/>
                <a:cs typeface="Times New Roman" panose="02020603050405020304" pitchFamily="18" charset="0"/>
              </a:rPr>
              <a:t>, was approved in the US and Europe for use in pregnancy. </a:t>
            </a:r>
          </a:p>
          <a:p>
            <a:pPr marL="800100" marR="0" lvl="1" indent="-342900">
              <a:lnSpc>
                <a:spcPct val="107000"/>
              </a:lnSpc>
              <a:spcBef>
                <a:spcPts val="0"/>
              </a:spcBef>
              <a:spcAft>
                <a:spcPts val="800"/>
              </a:spcAft>
              <a:buFont typeface="Symbol" panose="05050102010706020507" pitchFamily="18" charset="2"/>
              <a:buChar char=""/>
            </a:pPr>
            <a:r>
              <a:rPr lang="en-US" sz="1100" dirty="0">
                <a:effectLst/>
                <a:latin typeface="Calibri" panose="020F0502020204030204" pitchFamily="34" charset="0"/>
                <a:ea typeface="Calibri" panose="020F0502020204030204" pitchFamily="34" charset="0"/>
                <a:cs typeface="Times New Roman" panose="02020603050405020304" pitchFamily="18" charset="0"/>
              </a:rPr>
              <a:t>Now that the vaccine is licensed, </a:t>
            </a:r>
            <a:r>
              <a:rPr lang="en-US" sz="1800" spc="15" dirty="0">
                <a:solidFill>
                  <a:srgbClr val="1D1D1D"/>
                </a:solidFill>
                <a:effectLst/>
                <a:latin typeface="Segoe UI" panose="020B0502040204020203" pitchFamily="34" charset="0"/>
                <a:ea typeface="Calibri" panose="020F0502020204030204" pitchFamily="34" charset="0"/>
              </a:rPr>
              <a:t>an important next step will be to accelerate the timeline to WHO prequalification and global market access. </a:t>
            </a: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690C06F-62DF-8C49-9437-5B6E342092F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5802494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marR="0" lvl="0" indent="-342900">
              <a:lnSpc>
                <a:spcPct val="107000"/>
              </a:lnSpc>
              <a:spcBef>
                <a:spcPts val="0"/>
              </a:spcBef>
              <a:spcAft>
                <a:spcPts val="0"/>
              </a:spcAft>
              <a:buFont typeface="Symbol" panose="05050102010706020507" pitchFamily="18" charset="2"/>
              <a:buChar char=""/>
            </a:pPr>
            <a:r>
              <a:rPr lang="en-US" sz="1100" dirty="0">
                <a:effectLst/>
                <a:latin typeface="Calibri" panose="020F0502020204030204" pitchFamily="34" charset="0"/>
                <a:ea typeface="Calibri" panose="020F0502020204030204" pitchFamily="34" charset="0"/>
                <a:cs typeface="Times New Roman" panose="02020603050405020304" pitchFamily="18" charset="0"/>
              </a:rPr>
              <a:t>Both approaches are designed to provide passive protection via antibodies to protect babies in the early, most vulnerable months of life.</a:t>
            </a:r>
          </a:p>
          <a:p>
            <a:pPr marL="742950" marR="0" lvl="1" indent="-285750">
              <a:lnSpc>
                <a:spcPct val="107000"/>
              </a:lnSpc>
              <a:spcBef>
                <a:spcPts val="0"/>
              </a:spcBef>
              <a:spcAft>
                <a:spcPts val="0"/>
              </a:spcAft>
              <a:buFont typeface="Courier New" panose="02070309020205020404" pitchFamily="49" charset="0"/>
              <a:buChar char="o"/>
            </a:pPr>
            <a:r>
              <a:rPr lang="en-US" sz="1100" dirty="0">
                <a:effectLst/>
                <a:latin typeface="Calibri" panose="020F0502020204030204" pitchFamily="34" charset="0"/>
                <a:ea typeface="Calibri" panose="020F0502020204030204" pitchFamily="34" charset="0"/>
                <a:cs typeface="Times New Roman" panose="02020603050405020304" pitchFamily="18" charset="0"/>
              </a:rPr>
              <a:t>The immune target for both approaches is the RSV surface fusion, or F, protein—the protein responsible for mediating fusion of the viral membrane with a host-cell membrane. </a:t>
            </a:r>
          </a:p>
          <a:p>
            <a:pPr marL="342900" marR="0" lvl="0" indent="-342900">
              <a:lnSpc>
                <a:spcPct val="107000"/>
              </a:lnSpc>
              <a:spcBef>
                <a:spcPts val="0"/>
              </a:spcBef>
              <a:spcAft>
                <a:spcPts val="0"/>
              </a:spcAft>
              <a:buFont typeface="Symbol" panose="05050102010706020507" pitchFamily="18" charset="2"/>
              <a:buChar char=""/>
            </a:pPr>
            <a:r>
              <a:rPr lang="en-US" sz="1100" b="0" dirty="0">
                <a:effectLst/>
                <a:latin typeface="Calibri" panose="020F0502020204030204" pitchFamily="34" charset="0"/>
                <a:ea typeface="Calibri" panose="020F0502020204030204" pitchFamily="34" charset="0"/>
                <a:cs typeface="Times New Roman" panose="02020603050405020304" pitchFamily="18" charset="0"/>
              </a:rPr>
              <a:t>Maternal vaccines, designed to provide protection during pregnancy, is a way to generate antibodies for newborns and also enhance maternal immunity. </a:t>
            </a:r>
          </a:p>
          <a:p>
            <a:pPr marL="742950" marR="0" lvl="1" indent="-285750">
              <a:lnSpc>
                <a:spcPct val="107000"/>
              </a:lnSpc>
              <a:spcBef>
                <a:spcPts val="0"/>
              </a:spcBef>
              <a:spcAft>
                <a:spcPts val="0"/>
              </a:spcAft>
              <a:buFont typeface="Courier New" panose="02070309020205020404" pitchFamily="49" charset="0"/>
              <a:buChar char="o"/>
            </a:pPr>
            <a:r>
              <a:rPr lang="en-US" sz="1100" b="0" dirty="0">
                <a:effectLst/>
                <a:latin typeface="Calibri" panose="020F0502020204030204" pitchFamily="34" charset="0"/>
                <a:ea typeface="Calibri" panose="020F0502020204030204" pitchFamily="34" charset="0"/>
                <a:cs typeface="Times New Roman" panose="02020603050405020304" pitchFamily="18" charset="0"/>
              </a:rPr>
              <a:t>Maternal vaccines boost the concentration of neutralizing antibodies that are then naturally transferred across the placenta to directly protect infants for months after birth.</a:t>
            </a:r>
          </a:p>
          <a:p>
            <a:pPr marL="742950" marR="0" lvl="1" indent="-285750">
              <a:lnSpc>
                <a:spcPct val="107000"/>
              </a:lnSpc>
              <a:spcBef>
                <a:spcPts val="0"/>
              </a:spcBef>
              <a:spcAft>
                <a:spcPts val="800"/>
              </a:spcAft>
              <a:buFont typeface="Courier New" panose="02070309020205020404" pitchFamily="49" charset="0"/>
              <a:buChar char="o"/>
            </a:pPr>
            <a:r>
              <a:rPr lang="en-US" sz="1100" b="0" dirty="0">
                <a:effectLst/>
                <a:latin typeface="Calibri" panose="020F0502020204030204" pitchFamily="34" charset="0"/>
                <a:ea typeface="Calibri" panose="020F0502020204030204" pitchFamily="34" charset="0"/>
                <a:cs typeface="Times New Roman" panose="02020603050405020304" pitchFamily="18" charset="0"/>
              </a:rPr>
              <a:t>Vaccination should be timed during pregnancy to maximize the antibodies transferred to baby.</a:t>
            </a:r>
          </a:p>
          <a:p>
            <a:pPr marL="742950" marR="0" lvl="1" indent="-285750">
              <a:lnSpc>
                <a:spcPct val="107000"/>
              </a:lnSpc>
              <a:spcBef>
                <a:spcPts val="0"/>
              </a:spcBef>
              <a:spcAft>
                <a:spcPts val="800"/>
              </a:spcAft>
              <a:buFont typeface="Courier New" panose="02070309020205020404" pitchFamily="49" charset="0"/>
              <a:buChar char="o"/>
            </a:pPr>
            <a:r>
              <a:rPr lang="en-US" sz="1100" b="0" dirty="0">
                <a:effectLst/>
                <a:latin typeface="Calibri" panose="020F0502020204030204" pitchFamily="34" charset="0"/>
                <a:ea typeface="Calibri" panose="020F0502020204030204" pitchFamily="34" charset="0"/>
                <a:cs typeface="Times New Roman" panose="02020603050405020304" pitchFamily="18" charset="0"/>
              </a:rPr>
              <a:t>The newly licensed maternal vaccine was approved in Europe for use during a gestation window of 24-36 weeks and, in the US for a window of 32-36 weeks.</a:t>
            </a:r>
          </a:p>
          <a:p>
            <a:pPr marL="342900" marR="0" lvl="0" indent="-342900">
              <a:lnSpc>
                <a:spcPct val="107000"/>
              </a:lnSpc>
              <a:spcBef>
                <a:spcPts val="0"/>
              </a:spcBef>
              <a:spcAft>
                <a:spcPts val="0"/>
              </a:spcAft>
              <a:buFont typeface="Symbol" panose="05050102010706020507" pitchFamily="18" charset="2"/>
              <a:buChar char=""/>
            </a:pPr>
            <a:r>
              <a:rPr lang="en-US" sz="1100" b="0" dirty="0">
                <a:effectLst/>
                <a:latin typeface="Calibri" panose="020F0502020204030204" pitchFamily="34" charset="0"/>
                <a:ea typeface="Calibri" panose="020F0502020204030204" pitchFamily="34" charset="0"/>
                <a:cs typeface="Times New Roman" panose="02020603050405020304" pitchFamily="18" charset="0"/>
              </a:rPr>
              <a:t>Monoclonal antibodies are laboratory produced antibodies designed to attach to the F protein that the virus uses to infect the body.</a:t>
            </a:r>
          </a:p>
          <a:p>
            <a:pPr marL="742950" marR="0" lvl="1" indent="-285750">
              <a:lnSpc>
                <a:spcPct val="107000"/>
              </a:lnSpc>
              <a:spcBef>
                <a:spcPts val="0"/>
              </a:spcBef>
              <a:spcAft>
                <a:spcPts val="0"/>
              </a:spcAft>
              <a:buFont typeface="Courier New" panose="02070309020205020404" pitchFamily="49" charset="0"/>
              <a:buChar char="o"/>
            </a:pPr>
            <a:r>
              <a:rPr lang="en-US" sz="1100" b="0" dirty="0">
                <a:effectLst/>
                <a:latin typeface="Calibri" panose="020F0502020204030204" pitchFamily="34" charset="0"/>
                <a:ea typeface="Calibri" panose="020F0502020204030204" pitchFamily="34" charset="0"/>
                <a:cs typeface="Times New Roman" panose="02020603050405020304" pitchFamily="18" charset="0"/>
              </a:rPr>
              <a:t>What’s new about </a:t>
            </a:r>
            <a:r>
              <a:rPr lang="en-US" sz="1100" b="0" dirty="0" err="1">
                <a:effectLst/>
                <a:latin typeface="Calibri" panose="020F0502020204030204" pitchFamily="34" charset="0"/>
                <a:ea typeface="Calibri" panose="020F0502020204030204" pitchFamily="34" charset="0"/>
                <a:cs typeface="Times New Roman" panose="02020603050405020304" pitchFamily="18" charset="0"/>
              </a:rPr>
              <a:t>nirsevimab</a:t>
            </a:r>
            <a:r>
              <a:rPr lang="en-US" sz="1100" b="0" dirty="0">
                <a:effectLst/>
                <a:latin typeface="Calibri" panose="020F0502020204030204" pitchFamily="34" charset="0"/>
                <a:ea typeface="Calibri" panose="020F0502020204030204" pitchFamily="34" charset="0"/>
                <a:cs typeface="Times New Roman" panose="02020603050405020304" pitchFamily="18" charset="0"/>
              </a:rPr>
              <a:t> and other mAbs in development is that they have extended half-lives—so are longer lasting than their predecessor, palivizumab.</a:t>
            </a:r>
          </a:p>
          <a:p>
            <a:pPr marL="742950" marR="0" lvl="1" indent="-285750">
              <a:lnSpc>
                <a:spcPct val="107000"/>
              </a:lnSpc>
              <a:spcBef>
                <a:spcPts val="0"/>
              </a:spcBef>
              <a:spcAft>
                <a:spcPts val="0"/>
              </a:spcAft>
              <a:buFont typeface="Courier New" panose="02070309020205020404" pitchFamily="49" charset="0"/>
              <a:buChar char="o"/>
            </a:pPr>
            <a:r>
              <a:rPr lang="en-US" sz="1100" b="0" dirty="0">
                <a:effectLst/>
                <a:latin typeface="Calibri" panose="020F0502020204030204" pitchFamily="34" charset="0"/>
                <a:ea typeface="Calibri" panose="020F0502020204030204" pitchFamily="34" charset="0"/>
                <a:cs typeface="Times New Roman" panose="02020603050405020304" pitchFamily="18" charset="0"/>
              </a:rPr>
              <a:t>They are also designed to be given at birth or soon thereafter in one dose, improving delivery feasibility.</a:t>
            </a:r>
          </a:p>
          <a:p>
            <a:endParaRPr lang="en-US" dirty="0"/>
          </a:p>
        </p:txBody>
      </p:sp>
      <p:sp>
        <p:nvSpPr>
          <p:cNvPr id="4" name="Slide Number Placeholder 3"/>
          <p:cNvSpPr>
            <a:spLocks noGrp="1"/>
          </p:cNvSpPr>
          <p:nvPr>
            <p:ph type="sldNum" sz="quarter" idx="5"/>
          </p:nvPr>
        </p:nvSpPr>
        <p:spPr/>
        <p:txBody>
          <a:bodyPr/>
          <a:lstStyle/>
          <a:p>
            <a:fld id="{85D93177-8F6F-427B-A1BF-DD38A72AAF93}" type="slidenum">
              <a:rPr lang="en-US" smtClean="0"/>
              <a:t>19</a:t>
            </a:fld>
            <a:endParaRPr lang="en-US"/>
          </a:p>
        </p:txBody>
      </p:sp>
    </p:spTree>
    <p:extLst>
      <p:ext uri="{BB962C8B-B14F-4D97-AF65-F5344CB8AC3E}">
        <p14:creationId xmlns:p14="http://schemas.microsoft.com/office/powerpoint/2010/main" val="171552235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marR="0" lvl="0" indent="-342900">
              <a:lnSpc>
                <a:spcPct val="107000"/>
              </a:lnSpc>
              <a:spcBef>
                <a:spcPts val="0"/>
              </a:spcBef>
              <a:spcAft>
                <a:spcPts val="0"/>
              </a:spcAft>
              <a:buFont typeface="Symbol" panose="05050102010706020507" pitchFamily="18" charset="2"/>
              <a:buChar char=""/>
            </a:pPr>
            <a:r>
              <a:rPr lang="en-US" sz="1100" dirty="0">
                <a:effectLst/>
                <a:latin typeface="Calibri" panose="020F0502020204030204" pitchFamily="34" charset="0"/>
                <a:ea typeface="Calibri" panose="020F0502020204030204" pitchFamily="34" charset="0"/>
                <a:cs typeface="Times New Roman" panose="02020603050405020304" pitchFamily="18" charset="0"/>
              </a:rPr>
              <a:t>Pfizer’s maternal vaccine demonstrated positive safety and efficacy results </a:t>
            </a:r>
            <a:r>
              <a:rPr lang="en-US" sz="800" dirty="0">
                <a:effectLst/>
                <a:latin typeface="Calibri" panose="020F0502020204030204" pitchFamily="34" charset="0"/>
                <a:ea typeface="Calibri" panose="020F0502020204030204" pitchFamily="34" charset="0"/>
                <a:cs typeface="Times New Roman" panose="02020603050405020304" pitchFamily="18" charset="0"/>
              </a:rPr>
              <a:t> </a:t>
            </a:r>
            <a:r>
              <a:rPr lang="en-US" sz="1100" dirty="0">
                <a:effectLst/>
                <a:latin typeface="Calibri" panose="020F0502020204030204" pitchFamily="34" charset="0"/>
                <a:ea typeface="Calibri" panose="020F0502020204030204" pitchFamily="34" charset="0"/>
                <a:cs typeface="Times New Roman" panose="02020603050405020304" pitchFamily="18" charset="0"/>
              </a:rPr>
              <a:t>in Phase 3 clinical evaluation in 2022 and received US and European licensure in 2023.</a:t>
            </a:r>
          </a:p>
          <a:p>
            <a:pPr marL="742950" marR="0" lvl="1" indent="-285750">
              <a:lnSpc>
                <a:spcPct val="107000"/>
              </a:lnSpc>
              <a:spcBef>
                <a:spcPts val="0"/>
              </a:spcBef>
              <a:spcAft>
                <a:spcPts val="0"/>
              </a:spcAft>
              <a:buFont typeface="Courier New" panose="02070309020205020404" pitchFamily="49" charset="0"/>
              <a:buChar char="o"/>
            </a:pPr>
            <a:r>
              <a:rPr lang="en-US" sz="1100" dirty="0">
                <a:effectLst/>
                <a:latin typeface="Calibri" panose="020F0502020204030204" pitchFamily="34" charset="0"/>
                <a:ea typeface="Calibri" panose="020F0502020204030204" pitchFamily="34" charset="0"/>
                <a:cs typeface="Times New Roman" panose="02020603050405020304" pitchFamily="18" charset="0"/>
              </a:rPr>
              <a:t>Notably, the Phase 3 trial infant data showed the vaccine’s efficacy against severe medically attended lower-respiratory tract infection to be around 82% in the first 3 months after birth and 69% 6 months after birth.</a:t>
            </a:r>
          </a:p>
          <a:p>
            <a:pPr marL="742950" marR="0" lvl="1" indent="-285750">
              <a:lnSpc>
                <a:spcPct val="107000"/>
              </a:lnSpc>
              <a:spcBef>
                <a:spcPts val="0"/>
              </a:spcBef>
              <a:spcAft>
                <a:spcPts val="0"/>
              </a:spcAft>
              <a:buFont typeface="Courier New" panose="02070309020205020404" pitchFamily="49" charset="0"/>
              <a:buChar char="o"/>
            </a:pPr>
            <a:r>
              <a:rPr lang="en-US" sz="1100" dirty="0">
                <a:effectLst/>
                <a:latin typeface="Calibri" panose="020F0502020204030204" pitchFamily="34" charset="0"/>
                <a:ea typeface="Calibri" panose="020F0502020204030204" pitchFamily="34" charset="0"/>
                <a:cs typeface="Times New Roman" panose="02020603050405020304" pitchFamily="18" charset="0"/>
              </a:rPr>
              <a:t>These results show that the vaccine is able to provide protection to infants against severe RSV disease during the highest period of risk.</a:t>
            </a:r>
          </a:p>
          <a:p>
            <a:pPr marL="742950" marR="0" lvl="1" indent="-285750">
              <a:lnSpc>
                <a:spcPct val="107000"/>
              </a:lnSpc>
              <a:spcBef>
                <a:spcPts val="0"/>
              </a:spcBef>
              <a:spcAft>
                <a:spcPts val="0"/>
              </a:spcAft>
              <a:buFont typeface="Courier New" panose="02070309020205020404" pitchFamily="49" charset="0"/>
              <a:buChar char="o"/>
            </a:pPr>
            <a:r>
              <a:rPr lang="en-US" sz="1100" dirty="0">
                <a:effectLst/>
                <a:latin typeface="Calibri" panose="020F0502020204030204" pitchFamily="34" charset="0"/>
                <a:ea typeface="Calibri" panose="020F0502020204030204" pitchFamily="34" charset="0"/>
                <a:cs typeface="Times New Roman" panose="02020603050405020304" pitchFamily="18" charset="0"/>
              </a:rPr>
              <a:t>Given the high burden of RSV and that the virus is so widespread, such efficacy means that a large number of cases could be prevented, promising high potential for impact.</a:t>
            </a:r>
          </a:p>
          <a:p>
            <a:pPr marL="742950" marR="0" lvl="1" indent="-285750">
              <a:lnSpc>
                <a:spcPct val="107000"/>
              </a:lnSpc>
              <a:spcBef>
                <a:spcPts val="0"/>
              </a:spcBef>
              <a:spcAft>
                <a:spcPts val="800"/>
              </a:spcAft>
              <a:buFont typeface="Courier New" panose="02070309020205020404" pitchFamily="49" charset="0"/>
              <a:buChar char="o"/>
            </a:pPr>
            <a:r>
              <a:rPr lang="en-US" sz="1100" dirty="0">
                <a:effectLst/>
                <a:latin typeface="Calibri" panose="020F0502020204030204" pitchFamily="34" charset="0"/>
                <a:ea typeface="Calibri" panose="020F0502020204030204" pitchFamily="34" charset="0"/>
                <a:cs typeface="Times New Roman" panose="02020603050405020304" pitchFamily="18" charset="0"/>
              </a:rPr>
              <a:t>To ensure that this product can be eligible for global procurement and made widely available, an important next step now is to accelerate the pathway to WHO prequalification. </a:t>
            </a:r>
          </a:p>
          <a:p>
            <a:pPr marL="742950" marR="0" lvl="1" indent="-285750">
              <a:lnSpc>
                <a:spcPct val="107000"/>
              </a:lnSpc>
              <a:spcBef>
                <a:spcPts val="0"/>
              </a:spcBef>
              <a:spcAft>
                <a:spcPts val="800"/>
              </a:spcAft>
              <a:buFont typeface="Courier New" panose="02070309020205020404" pitchFamily="49" charset="0"/>
              <a:buChar char="o"/>
            </a:pPr>
            <a:r>
              <a:rPr lang="en-US" sz="1100" dirty="0">
                <a:effectLst/>
                <a:latin typeface="Calibri" panose="020F0502020204030204" pitchFamily="34" charset="0"/>
                <a:ea typeface="Calibri" panose="020F0502020204030204" pitchFamily="34" charset="0"/>
                <a:cs typeface="Times New Roman" panose="02020603050405020304" pitchFamily="18" charset="0"/>
              </a:rPr>
              <a:t>The earliest it could be prequalified is 2024.</a:t>
            </a:r>
          </a:p>
          <a:p>
            <a:pPr marL="342900" marR="0" lvl="0" indent="-342900">
              <a:lnSpc>
                <a:spcPct val="107000"/>
              </a:lnSpc>
              <a:spcBef>
                <a:spcPts val="0"/>
              </a:spcBef>
              <a:spcAft>
                <a:spcPts val="0"/>
              </a:spcAft>
              <a:buFont typeface="Symbol" panose="05050102010706020507" pitchFamily="18" charset="2"/>
              <a:buChar char=""/>
            </a:pP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US" sz="1100" dirty="0">
                <a:effectLst/>
                <a:latin typeface="Calibri" panose="020F0502020204030204" pitchFamily="34" charset="0"/>
                <a:ea typeface="Calibri" panose="020F0502020204030204" pitchFamily="34" charset="0"/>
                <a:cs typeface="Times New Roman" panose="02020603050405020304" pitchFamily="18" charset="0"/>
              </a:rPr>
              <a:t>The first new </a:t>
            </a:r>
            <a:r>
              <a:rPr lang="en-US" sz="1100" dirty="0" err="1">
                <a:effectLst/>
                <a:latin typeface="Calibri" panose="020F0502020204030204" pitchFamily="34" charset="0"/>
                <a:ea typeface="Calibri" panose="020F0502020204030204" pitchFamily="34" charset="0"/>
                <a:cs typeface="Times New Roman" panose="02020603050405020304" pitchFamily="18" charset="0"/>
              </a:rPr>
              <a:t>mAb</a:t>
            </a:r>
            <a:r>
              <a:rPr lang="en-US" sz="1100" dirty="0">
                <a:effectLst/>
                <a:latin typeface="Calibri" panose="020F0502020204030204" pitchFamily="34" charset="0"/>
                <a:ea typeface="Calibri" panose="020F0502020204030204" pitchFamily="34" charset="0"/>
                <a:cs typeface="Times New Roman" panose="02020603050405020304" pitchFamily="18" charset="0"/>
              </a:rPr>
              <a:t> out of the pipeline is Astra Zeneca and Sanofi Pasteur’s </a:t>
            </a:r>
            <a:r>
              <a:rPr lang="en-US" sz="1100" dirty="0" err="1">
                <a:effectLst/>
                <a:latin typeface="Calibri" panose="020F0502020204030204" pitchFamily="34" charset="0"/>
                <a:ea typeface="Calibri" panose="020F0502020204030204" pitchFamily="34" charset="0"/>
                <a:cs typeface="Times New Roman" panose="02020603050405020304" pitchFamily="18" charset="0"/>
              </a:rPr>
              <a:t>nirsevimab</a:t>
            </a:r>
            <a:r>
              <a:rPr lang="en-US" sz="1100" dirty="0">
                <a:effectLst/>
                <a:latin typeface="Calibri" panose="020F0502020204030204" pitchFamily="34" charset="0"/>
                <a:ea typeface="Calibri" panose="020F0502020204030204" pitchFamily="34" charset="0"/>
                <a:cs typeface="Times New Roman" panose="02020603050405020304" pitchFamily="18" charset="0"/>
              </a:rPr>
              <a:t>, recently approved in Europe and the United States.</a:t>
            </a:r>
          </a:p>
          <a:p>
            <a:pPr marL="742950" marR="0" lvl="1" indent="-285750">
              <a:lnSpc>
                <a:spcPct val="107000"/>
              </a:lnSpc>
              <a:spcBef>
                <a:spcPts val="0"/>
              </a:spcBef>
              <a:spcAft>
                <a:spcPts val="0"/>
              </a:spcAft>
              <a:buFont typeface="Courier New" panose="02070309020205020404" pitchFamily="49" charset="0"/>
              <a:buChar char="o"/>
            </a:pPr>
            <a:r>
              <a:rPr lang="en-US" sz="1100" dirty="0">
                <a:effectLst/>
                <a:latin typeface="Calibri" panose="020F0502020204030204" pitchFamily="34" charset="0"/>
                <a:ea typeface="Calibri" panose="020F0502020204030204" pitchFamily="34" charset="0"/>
                <a:cs typeface="Times New Roman" panose="02020603050405020304" pitchFamily="18" charset="0"/>
              </a:rPr>
              <a:t>Phase 3 clinical trial infant data showed the vaccine’s efficacy over the first 150 days to be 78.6% for very severe medically attended LRTI; 76.4% for medically attended RSV-LRTI; and 76.8% for medically attended LRTI with hospitalization.</a:t>
            </a:r>
          </a:p>
          <a:p>
            <a:pPr marL="742950" marR="0" lvl="1" indent="-285750">
              <a:lnSpc>
                <a:spcPct val="107000"/>
              </a:lnSpc>
              <a:spcBef>
                <a:spcPts val="0"/>
              </a:spcBef>
              <a:spcAft>
                <a:spcPts val="0"/>
              </a:spcAft>
              <a:buFont typeface="Courier New" panose="02070309020205020404" pitchFamily="49" charset="0"/>
              <a:buChar char="o"/>
            </a:pPr>
            <a:r>
              <a:rPr lang="en-US" sz="1100" dirty="0">
                <a:effectLst/>
                <a:latin typeface="Calibri" panose="020F0502020204030204" pitchFamily="34" charset="0"/>
                <a:ea typeface="Calibri" panose="020F0502020204030204" pitchFamily="34" charset="0"/>
                <a:cs typeface="Times New Roman" panose="02020603050405020304" pitchFamily="18" charset="0"/>
              </a:rPr>
              <a:t>Although this product is not expected to be globally accessible in the near term due to price and supply barriers; it sets the stage for long-acting mAbs as the wave of the future.</a:t>
            </a:r>
          </a:p>
          <a:p>
            <a:pPr marL="342900" marR="0" lvl="0" indent="-342900">
              <a:lnSpc>
                <a:spcPct val="107000"/>
              </a:lnSpc>
              <a:spcBef>
                <a:spcPts val="0"/>
              </a:spcBef>
              <a:spcAft>
                <a:spcPts val="0"/>
              </a:spcAft>
              <a:buFont typeface="Symbol" panose="05050102010706020507" pitchFamily="18" charset="2"/>
              <a:buChar char=""/>
            </a:pPr>
            <a:r>
              <a:rPr lang="en-US" sz="1100" dirty="0">
                <a:effectLst/>
                <a:latin typeface="Calibri" panose="020F0502020204030204" pitchFamily="34" charset="0"/>
                <a:ea typeface="Calibri" panose="020F0502020204030204" pitchFamily="34" charset="0"/>
                <a:cs typeface="Times New Roman" panose="02020603050405020304" pitchFamily="18" charset="0"/>
              </a:rPr>
              <a:t>Other mAbs are in development that could be more readily affordable and accessible for low- and middle-income markets, including candidates from Merck and the Gates MRI.</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690C06F-62DF-8C49-9437-5B6E342092F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9246454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marR="0" lvl="0" indent="-342900">
              <a:lnSpc>
                <a:spcPct val="107000"/>
              </a:lnSpc>
              <a:spcBef>
                <a:spcPts val="0"/>
              </a:spcBef>
              <a:spcAft>
                <a:spcPts val="0"/>
              </a:spcAft>
              <a:buFont typeface="Symbol" panose="05050102010706020507" pitchFamily="18" charset="2"/>
              <a:buChar char=""/>
            </a:pPr>
            <a:r>
              <a:rPr lang="en-US" sz="1800" dirty="0">
                <a:effectLst/>
                <a:latin typeface="Calibri" panose="020F0502020204030204" pitchFamily="34" charset="0"/>
                <a:ea typeface="Calibri" panose="020F0502020204030204" pitchFamily="34" charset="0"/>
                <a:cs typeface="Times New Roman" panose="02020603050405020304" pitchFamily="18" charset="0"/>
              </a:rPr>
              <a:t>As you can see, initial licensures are in, and there may be a globally accessible maternal vaccine and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mAb</a:t>
            </a:r>
            <a:r>
              <a:rPr lang="en-US" sz="1800" dirty="0">
                <a:effectLst/>
                <a:latin typeface="Calibri" panose="020F0502020204030204" pitchFamily="34" charset="0"/>
                <a:ea typeface="Calibri" panose="020F0502020204030204" pitchFamily="34" charset="0"/>
                <a:cs typeface="Times New Roman" panose="02020603050405020304" pitchFamily="18" charset="0"/>
              </a:rPr>
              <a:t> WHO prequalified by as early as 2024 and 2025, respectively.</a:t>
            </a:r>
          </a:p>
          <a:p>
            <a:pPr marL="342900" marR="0" lvl="0" indent="-342900">
              <a:lnSpc>
                <a:spcPct val="107000"/>
              </a:lnSpc>
              <a:spcBef>
                <a:spcPts val="0"/>
              </a:spcBef>
              <a:spcAft>
                <a:spcPts val="800"/>
              </a:spcAft>
              <a:buFont typeface="Symbol" panose="05050102010706020507" pitchFamily="18" charset="2"/>
              <a:buChar char=""/>
            </a:pPr>
            <a:r>
              <a:rPr lang="en-US" sz="1800" dirty="0">
                <a:effectLst/>
                <a:latin typeface="Calibri" panose="020F0502020204030204" pitchFamily="34" charset="0"/>
                <a:ea typeface="Calibri" panose="020F0502020204030204" pitchFamily="34" charset="0"/>
                <a:cs typeface="Times New Roman" panose="02020603050405020304" pitchFamily="18" charset="0"/>
              </a:rPr>
              <a:t>This progress is reason to get excited, but also to get moving on preparations for putting these products to lifesaving use.</a:t>
            </a:r>
          </a:p>
          <a:p>
            <a:pPr marL="342900" marR="0" lvl="0" indent="-342900">
              <a:lnSpc>
                <a:spcPct val="107000"/>
              </a:lnSpc>
              <a:spcBef>
                <a:spcPts val="0"/>
              </a:spcBef>
              <a:spcAft>
                <a:spcPts val="800"/>
              </a:spcAft>
              <a:buFont typeface="Symbol" panose="05050102010706020507" pitchFamily="18" charset="2"/>
              <a:buChar char=""/>
            </a:pPr>
            <a:r>
              <a:rPr lang="en-US" sz="1800" dirty="0">
                <a:solidFill>
                  <a:srgbClr val="000000"/>
                </a:solidFill>
                <a:effectLst/>
                <a:latin typeface="Calibri" panose="020F0502020204030204" pitchFamily="34" charset="0"/>
                <a:cs typeface="Times New Roman" panose="02020603050405020304" pitchFamily="18" charset="0"/>
              </a:rPr>
              <a:t>For </a:t>
            </a:r>
            <a:r>
              <a:rPr lang="en-US" sz="1800" dirty="0" err="1">
                <a:solidFill>
                  <a:srgbClr val="000000"/>
                </a:solidFill>
                <a:effectLst/>
                <a:latin typeface="Calibri" panose="020F0502020204030204" pitchFamily="34" charset="0"/>
                <a:cs typeface="Times New Roman" panose="02020603050405020304" pitchFamily="18" charset="0"/>
              </a:rPr>
              <a:t>nirsevimab</a:t>
            </a:r>
            <a:r>
              <a:rPr lang="en-US" sz="1800" dirty="0">
                <a:solidFill>
                  <a:srgbClr val="000000"/>
                </a:solidFill>
                <a:effectLst/>
                <a:latin typeface="Calibri" panose="020F0502020204030204" pitchFamily="34" charset="0"/>
                <a:cs typeface="Times New Roman" panose="02020603050405020304" pitchFamily="18" charset="0"/>
              </a:rPr>
              <a:t>, </a:t>
            </a:r>
            <a:r>
              <a:rPr lang="en-US" sz="1800" dirty="0">
                <a:solidFill>
                  <a:srgbClr val="000000"/>
                </a:solidFill>
                <a:latin typeface="Segoe UI" panose="020B0502040204020203" pitchFamily="34" charset="0"/>
              </a:rPr>
              <a:t>it is not yet clear if the company will submit this product for WHO prequalification, so this metric is not on the timeline at this time.  </a:t>
            </a:r>
            <a:endParaRPr lang="en-US" sz="1800" dirty="0">
              <a:solidFill>
                <a:prstClr val="black"/>
              </a:solidFill>
              <a:latin typeface="Segoe UI" panose="020B0502040204020203" pitchFamily="34" charset="0"/>
            </a:endParaRPr>
          </a:p>
          <a:p>
            <a:endParaRPr lang="en-US" dirty="0"/>
          </a:p>
        </p:txBody>
      </p:sp>
      <p:sp>
        <p:nvSpPr>
          <p:cNvPr id="4" name="Slide Number Placeholder 3"/>
          <p:cNvSpPr>
            <a:spLocks noGrp="1"/>
          </p:cNvSpPr>
          <p:nvPr>
            <p:ph type="sldNum" sz="quarter" idx="5"/>
          </p:nvPr>
        </p:nvSpPr>
        <p:spPr/>
        <p:txBody>
          <a:bodyPr/>
          <a:lstStyle/>
          <a:p>
            <a:fld id="{C690C06F-62DF-8C49-9437-5B6E342092F3}" type="slidenum">
              <a:rPr lang="en-US" smtClean="0"/>
              <a:t>21</a:t>
            </a:fld>
            <a:endParaRPr lang="en-US"/>
          </a:p>
        </p:txBody>
      </p:sp>
    </p:spTree>
    <p:extLst>
      <p:ext uri="{BB962C8B-B14F-4D97-AF65-F5344CB8AC3E}">
        <p14:creationId xmlns:p14="http://schemas.microsoft.com/office/powerpoint/2010/main" val="256217957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marR="0" lvl="0" indent="-342900">
              <a:lnSpc>
                <a:spcPct val="107000"/>
              </a:lnSpc>
              <a:spcBef>
                <a:spcPts val="0"/>
              </a:spcBef>
              <a:spcAft>
                <a:spcPts val="0"/>
              </a:spcAft>
              <a:buFont typeface="Symbol" panose="05050102010706020507" pitchFamily="18" charset="2"/>
              <a:buChar char=""/>
            </a:pPr>
            <a:r>
              <a:rPr lang="en-US" sz="1100" dirty="0">
                <a:effectLst/>
                <a:latin typeface="Calibri" panose="020F0502020204030204" pitchFamily="34" charset="0"/>
                <a:ea typeface="Calibri" panose="020F0502020204030204" pitchFamily="34" charset="0"/>
                <a:cs typeface="Times New Roman" panose="02020603050405020304" pitchFamily="18" charset="0"/>
              </a:rPr>
              <a:t>Today, I’m here to talk about progress in the fight against respiratory syncytial virus, or RSV. </a:t>
            </a:r>
          </a:p>
          <a:p>
            <a:pPr marL="742950" marR="0" lvl="1" indent="-285750">
              <a:lnSpc>
                <a:spcPct val="107000"/>
              </a:lnSpc>
              <a:spcBef>
                <a:spcPts val="0"/>
              </a:spcBef>
              <a:spcAft>
                <a:spcPts val="0"/>
              </a:spcAft>
              <a:buFont typeface="Courier New" panose="02070309020205020404" pitchFamily="49" charset="0"/>
              <a:buChar char="o"/>
            </a:pPr>
            <a:r>
              <a:rPr lang="en-US" sz="1100" dirty="0">
                <a:effectLst/>
                <a:latin typeface="Calibri" panose="020F0502020204030204" pitchFamily="34" charset="0"/>
                <a:ea typeface="Calibri" panose="020F0502020204030204" pitchFamily="34" charset="0"/>
                <a:cs typeface="Times New Roman" panose="02020603050405020304" pitchFamily="18" charset="0"/>
              </a:rPr>
              <a:t>RSV has long been a significant, yet under-recognized, public health problem—and we’ve never had a better opportunity to address it than now.</a:t>
            </a:r>
          </a:p>
          <a:p>
            <a:pPr marL="342900" marR="0" lvl="0" indent="-342900">
              <a:lnSpc>
                <a:spcPct val="107000"/>
              </a:lnSpc>
              <a:spcBef>
                <a:spcPts val="0"/>
              </a:spcBef>
              <a:spcAft>
                <a:spcPts val="0"/>
              </a:spcAft>
              <a:buFont typeface="Symbol" panose="05050102010706020507" pitchFamily="18" charset="2"/>
              <a:buChar char=""/>
            </a:pPr>
            <a:r>
              <a:rPr lang="en-US" sz="1100" dirty="0">
                <a:effectLst/>
                <a:latin typeface="Calibri" panose="020F0502020204030204" pitchFamily="34" charset="0"/>
                <a:ea typeface="Calibri" panose="020F0502020204030204" pitchFamily="34" charset="0"/>
                <a:cs typeface="Times New Roman" panose="02020603050405020304" pitchFamily="18" charset="0"/>
              </a:rPr>
              <a:t>This common virus is responsible for more acute lower respiratory infections and hospitalizations in infants and young children worldwide each year than any other pathogen.</a:t>
            </a:r>
          </a:p>
          <a:p>
            <a:pPr marL="742950" marR="0" lvl="1" indent="-285750">
              <a:lnSpc>
                <a:spcPct val="107000"/>
              </a:lnSpc>
              <a:spcBef>
                <a:spcPts val="0"/>
              </a:spcBef>
              <a:spcAft>
                <a:spcPts val="0"/>
              </a:spcAft>
              <a:buFont typeface="Courier New" panose="02070309020205020404" pitchFamily="49" charset="0"/>
              <a:buChar char="o"/>
            </a:pPr>
            <a:r>
              <a:rPr lang="en-US" sz="1100" dirty="0">
                <a:effectLst/>
                <a:latin typeface="Calibri" panose="020F0502020204030204" pitchFamily="34" charset="0"/>
                <a:ea typeface="Calibri" panose="020F0502020204030204" pitchFamily="34" charset="0"/>
                <a:cs typeface="Times New Roman" panose="02020603050405020304" pitchFamily="18" charset="0"/>
              </a:rPr>
              <a:t>Yet, many people have never even heard of RSV, unless they’re parents or health providers that must care for the children sickened by it.</a:t>
            </a:r>
          </a:p>
          <a:p>
            <a:pPr marL="342900" marR="0" lvl="0" indent="-342900">
              <a:lnSpc>
                <a:spcPct val="107000"/>
              </a:lnSpc>
              <a:spcBef>
                <a:spcPts val="0"/>
              </a:spcBef>
              <a:spcAft>
                <a:spcPts val="0"/>
              </a:spcAft>
              <a:buFont typeface="Symbol" panose="05050102010706020507" pitchFamily="18" charset="2"/>
              <a:buChar char=""/>
            </a:pPr>
            <a:r>
              <a:rPr lang="en-US" sz="1100" dirty="0">
                <a:effectLst/>
                <a:latin typeface="Calibri" panose="020F0502020204030204" pitchFamily="34" charset="0"/>
                <a:ea typeface="Calibri" panose="020F0502020204030204" pitchFamily="34" charset="0"/>
                <a:cs typeface="Times New Roman" panose="02020603050405020304" pitchFamily="18" charset="0"/>
              </a:rPr>
              <a:t>New products aiming to prevent severe disease in young children are now licensed and others are in development.</a:t>
            </a:r>
          </a:p>
          <a:p>
            <a:pPr marL="342900" marR="0" lvl="0" indent="-342900">
              <a:lnSpc>
                <a:spcPct val="107000"/>
              </a:lnSpc>
              <a:spcBef>
                <a:spcPts val="0"/>
              </a:spcBef>
              <a:spcAft>
                <a:spcPts val="0"/>
              </a:spcAft>
              <a:buFont typeface="Symbol" panose="05050102010706020507" pitchFamily="18" charset="2"/>
              <a:buChar char=""/>
            </a:pPr>
            <a:r>
              <a:rPr lang="en-US" sz="1100" dirty="0">
                <a:effectLst/>
                <a:latin typeface="Calibri" panose="020F0502020204030204" pitchFamily="34" charset="0"/>
                <a:ea typeface="Calibri" panose="020F0502020204030204" pitchFamily="34" charset="0"/>
                <a:cs typeface="Times New Roman" panose="02020603050405020304" pitchFamily="18" charset="0"/>
              </a:rPr>
              <a:t>This is exciting because of a historic lack of an RSV vaccine and only one prevention option during the last decade—a monoclonal antibody used in very few children due to its high cost and burdensome schedule of administration. </a:t>
            </a:r>
          </a:p>
          <a:p>
            <a:pPr marL="342900" marR="0" lvl="0" indent="-342900">
              <a:lnSpc>
                <a:spcPct val="107000"/>
              </a:lnSpc>
              <a:spcBef>
                <a:spcPts val="0"/>
              </a:spcBef>
              <a:spcAft>
                <a:spcPts val="0"/>
              </a:spcAft>
              <a:buFont typeface="Symbol" panose="05050102010706020507" pitchFamily="18" charset="2"/>
              <a:buChar char=""/>
            </a:pPr>
            <a:r>
              <a:rPr lang="en-US" sz="1100" dirty="0">
                <a:effectLst/>
                <a:latin typeface="Calibri" panose="020F0502020204030204" pitchFamily="34" charset="0"/>
                <a:ea typeface="Calibri" panose="020F0502020204030204" pitchFamily="34" charset="0"/>
                <a:cs typeface="Times New Roman" panose="02020603050405020304" pitchFamily="18" charset="0"/>
              </a:rPr>
              <a:t>The new options are designed to induce passive immunity, which results when a person is given antibodies that are either derived from someone else or are manufactured.</a:t>
            </a:r>
          </a:p>
          <a:p>
            <a:pPr marL="342900" marR="0" lvl="0" indent="-342900">
              <a:lnSpc>
                <a:spcPct val="107000"/>
              </a:lnSpc>
              <a:spcBef>
                <a:spcPts val="0"/>
              </a:spcBef>
              <a:spcAft>
                <a:spcPts val="0"/>
              </a:spcAft>
              <a:buFont typeface="Symbol" panose="05050102010706020507" pitchFamily="18" charset="2"/>
              <a:buChar char=""/>
            </a:pPr>
            <a:r>
              <a:rPr lang="en-US" sz="1100" dirty="0">
                <a:effectLst/>
                <a:latin typeface="Calibri" panose="020F0502020204030204" pitchFamily="34" charset="0"/>
                <a:ea typeface="Calibri" panose="020F0502020204030204" pitchFamily="34" charset="0"/>
                <a:cs typeface="Times New Roman" panose="02020603050405020304" pitchFamily="18" charset="0"/>
              </a:rPr>
              <a:t>These options include  </a:t>
            </a:r>
          </a:p>
          <a:p>
            <a:pPr marL="742950" marR="0" lvl="1" indent="-285750" algn="l" defTabSz="914400" rtl="0" eaLnBrk="1" fontAlgn="auto" latinLnBrk="0" hangingPunct="1">
              <a:lnSpc>
                <a:spcPct val="107000"/>
              </a:lnSpc>
              <a:spcBef>
                <a:spcPts val="0"/>
              </a:spcBef>
              <a:spcAft>
                <a:spcPts val="0"/>
              </a:spcAft>
              <a:buClrTx/>
              <a:buSzTx/>
              <a:buFont typeface="Courier New" panose="02070309020205020404" pitchFamily="49" charset="0"/>
              <a:buChar char="o"/>
              <a:tabLst/>
              <a:defRPr/>
            </a:pPr>
            <a:r>
              <a:rPr lang="en-US" sz="11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A maternal RSV vaccine for delivery during pregnancy is now licensed in the United States and Europe, an important milestone on the road to broader, global availability.</a:t>
            </a:r>
          </a:p>
          <a:p>
            <a:pPr marL="742950" marR="0" lvl="1" indent="-285750">
              <a:lnSpc>
                <a:spcPct val="107000"/>
              </a:lnSpc>
              <a:spcBef>
                <a:spcPts val="0"/>
              </a:spcBef>
              <a:spcAft>
                <a:spcPts val="0"/>
              </a:spcAft>
              <a:buFont typeface="Courier New" panose="02070309020205020404" pitchFamily="49" charset="0"/>
              <a:buChar char="o"/>
            </a:pPr>
            <a:r>
              <a:rPr lang="en-US" sz="11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Also, a long-acting monoclonal antibody (</a:t>
            </a:r>
            <a:r>
              <a:rPr lang="en-US" sz="1100" b="0" dirty="0" err="1">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mAb</a:t>
            </a:r>
            <a:r>
              <a:rPr lang="en-US" sz="11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for delivery at birth or soon thereafter that achieved market approval recently in Europe and the United States. Other promising </a:t>
            </a:r>
            <a:r>
              <a:rPr lang="en-US" sz="1100" b="0" dirty="0" err="1">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mAb</a:t>
            </a:r>
            <a:r>
              <a:rPr lang="en-US" sz="11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candidates for low-income contexts are in development as well.</a:t>
            </a:r>
          </a:p>
          <a:p>
            <a:pPr marL="342900" marR="0" lvl="0" indent="-342900">
              <a:lnSpc>
                <a:spcPct val="107000"/>
              </a:lnSpc>
              <a:spcBef>
                <a:spcPts val="0"/>
              </a:spcBef>
              <a:spcAft>
                <a:spcPts val="0"/>
              </a:spcAft>
              <a:buFont typeface="Symbol" panose="05050102010706020507" pitchFamily="18" charset="2"/>
              <a:buChar char=""/>
            </a:pPr>
            <a:r>
              <a:rPr lang="en-US" sz="1100" dirty="0">
                <a:effectLst/>
                <a:latin typeface="Calibri" panose="020F0502020204030204" pitchFamily="34" charset="0"/>
                <a:ea typeface="Calibri" panose="020F0502020204030204" pitchFamily="34" charset="0"/>
                <a:cs typeface="Times New Roman" panose="02020603050405020304" pitchFamily="18" charset="0"/>
              </a:rPr>
              <a:t>RSV immunization is an important step toward defeating a virus that puts millions of children in the hospital, causes thousands of deaths, and strains health systems and livelihoods. </a:t>
            </a:r>
          </a:p>
          <a:p>
            <a:pPr marL="742950" marR="0" lvl="1" indent="-285750">
              <a:lnSpc>
                <a:spcPct val="107000"/>
              </a:lnSpc>
              <a:spcBef>
                <a:spcPts val="0"/>
              </a:spcBef>
              <a:spcAft>
                <a:spcPts val="0"/>
              </a:spcAft>
              <a:buFont typeface="Courier New" panose="02070309020205020404" pitchFamily="49" charset="0"/>
              <a:buChar char="o"/>
            </a:pPr>
            <a:r>
              <a:rPr lang="en-US" sz="1100" dirty="0">
                <a:effectLst/>
                <a:latin typeface="Calibri" panose="020F0502020204030204" pitchFamily="34" charset="0"/>
                <a:ea typeface="Calibri" panose="020F0502020204030204" pitchFamily="34" charset="0"/>
                <a:cs typeface="Times New Roman" panose="02020603050405020304" pitchFamily="18" charset="0"/>
              </a:rPr>
              <a:t>Getting there will take work, coordination, and venturing into new territory in some cases. </a:t>
            </a:r>
          </a:p>
          <a:p>
            <a:pPr marL="742950" marR="0" lvl="1" indent="-285750">
              <a:lnSpc>
                <a:spcPct val="107000"/>
              </a:lnSpc>
              <a:spcBef>
                <a:spcPts val="0"/>
              </a:spcBef>
              <a:spcAft>
                <a:spcPts val="0"/>
              </a:spcAft>
              <a:buFont typeface="Courier New" panose="02070309020205020404" pitchFamily="49" charset="0"/>
              <a:buChar char="o"/>
            </a:pPr>
            <a:r>
              <a:rPr lang="en-US" sz="1100" dirty="0">
                <a:effectLst/>
                <a:latin typeface="Calibri" panose="020F0502020204030204" pitchFamily="34" charset="0"/>
                <a:ea typeface="Calibri" panose="020F0502020204030204" pitchFamily="34" charset="0"/>
                <a:cs typeface="Times New Roman" panose="02020603050405020304" pitchFamily="18" charset="0"/>
              </a:rPr>
              <a:t>Countries will need to consider how RSV prevention could fit within their public health agendas.</a:t>
            </a:r>
          </a:p>
          <a:p>
            <a:pPr marL="742950" marR="0" lvl="1" indent="-285750">
              <a:lnSpc>
                <a:spcPct val="107000"/>
              </a:lnSpc>
              <a:spcBef>
                <a:spcPts val="0"/>
              </a:spcBef>
              <a:spcAft>
                <a:spcPts val="800"/>
              </a:spcAft>
              <a:buFont typeface="Courier New" panose="02070309020205020404" pitchFamily="49" charset="0"/>
              <a:buChar char="o"/>
            </a:pPr>
            <a:r>
              <a:rPr lang="en-US" sz="1100" dirty="0">
                <a:effectLst/>
                <a:latin typeface="Calibri" panose="020F0502020204030204" pitchFamily="34" charset="0"/>
                <a:ea typeface="Calibri" panose="020F0502020204030204" pitchFamily="34" charset="0"/>
                <a:cs typeface="Times New Roman" panose="02020603050405020304" pitchFamily="18" charset="0"/>
              </a:rPr>
              <a:t>The time is now to raise awareness and support such decision-making around RSV prevention, policy, and implementation preparedness—at global, regional, and country levels.</a:t>
            </a:r>
          </a:p>
          <a:p>
            <a:endParaRPr lang="en-US" dirty="0"/>
          </a:p>
        </p:txBody>
      </p:sp>
      <p:sp>
        <p:nvSpPr>
          <p:cNvPr id="4" name="Slide Number Placeholder 3"/>
          <p:cNvSpPr>
            <a:spLocks noGrp="1"/>
          </p:cNvSpPr>
          <p:nvPr>
            <p:ph type="sldNum" sz="quarter" idx="5"/>
          </p:nvPr>
        </p:nvSpPr>
        <p:spPr/>
        <p:txBody>
          <a:bodyPr/>
          <a:lstStyle/>
          <a:p>
            <a:fld id="{C690C06F-62DF-8C49-9437-5B6E342092F3}" type="slidenum">
              <a:rPr lang="en-US" smtClean="0"/>
              <a:t>2</a:t>
            </a:fld>
            <a:endParaRPr lang="en-US"/>
          </a:p>
        </p:txBody>
      </p:sp>
    </p:spTree>
    <p:extLst>
      <p:ext uri="{BB962C8B-B14F-4D97-AF65-F5344CB8AC3E}">
        <p14:creationId xmlns:p14="http://schemas.microsoft.com/office/powerpoint/2010/main" val="324072233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marR="0" lvl="0" indent="-342900">
              <a:lnSpc>
                <a:spcPct val="107000"/>
              </a:lnSpc>
              <a:spcBef>
                <a:spcPts val="0"/>
              </a:spcBef>
              <a:spcAft>
                <a:spcPts val="0"/>
              </a:spcAft>
              <a:buFont typeface="Symbol" panose="05050102010706020507" pitchFamily="18" charset="2"/>
              <a:buChar char=""/>
            </a:pPr>
            <a:r>
              <a:rPr lang="en-US" sz="1100" dirty="0">
                <a:effectLst/>
                <a:latin typeface="Calibri" panose="020F0502020204030204" pitchFamily="34" charset="0"/>
                <a:ea typeface="Calibri" panose="020F0502020204030204" pitchFamily="34" charset="0"/>
                <a:cs typeface="Times New Roman" panose="02020603050405020304" pitchFamily="18" charset="0"/>
              </a:rPr>
              <a:t>It is important to recognize that, due to RSV’s global nature, preventive products will have a dual market in both high- and low-income countries.   </a:t>
            </a:r>
          </a:p>
          <a:p>
            <a:pPr marL="342900" marR="0" lvl="0" indent="-342900">
              <a:lnSpc>
                <a:spcPct val="107000"/>
              </a:lnSpc>
              <a:spcBef>
                <a:spcPts val="0"/>
              </a:spcBef>
              <a:spcAft>
                <a:spcPts val="0"/>
              </a:spcAft>
              <a:buFont typeface="Symbol" panose="05050102010706020507" pitchFamily="18" charset="2"/>
              <a:buChar char=""/>
            </a:pPr>
            <a:r>
              <a:rPr lang="en-US" sz="1100" dirty="0">
                <a:effectLst/>
                <a:latin typeface="Calibri" panose="020F0502020204030204" pitchFamily="34" charset="0"/>
                <a:ea typeface="Calibri" panose="020F0502020204030204" pitchFamily="34" charset="0"/>
                <a:cs typeface="Times New Roman" panose="02020603050405020304" pitchFamily="18" charset="0"/>
              </a:rPr>
              <a:t>To afford these products in the poorest countries, Gavi, the Vaccine Alliance market shaping support will be needed.</a:t>
            </a:r>
          </a:p>
          <a:p>
            <a:pPr marL="742950" marR="0" lvl="1" indent="-285750">
              <a:lnSpc>
                <a:spcPct val="107000"/>
              </a:lnSpc>
              <a:spcBef>
                <a:spcPts val="0"/>
              </a:spcBef>
              <a:spcAft>
                <a:spcPts val="0"/>
              </a:spcAft>
              <a:buFont typeface="Courier New" panose="02070309020205020404" pitchFamily="49" charset="0"/>
              <a:buChar char="o"/>
            </a:pPr>
            <a:r>
              <a:rPr lang="en-US" sz="1100" dirty="0">
                <a:effectLst/>
                <a:latin typeface="Calibri" panose="020F0502020204030204" pitchFamily="34" charset="0"/>
                <a:ea typeface="Calibri" panose="020F0502020204030204" pitchFamily="34" charset="0"/>
                <a:cs typeface="Times New Roman" panose="02020603050405020304" pitchFamily="18" charset="0"/>
              </a:rPr>
              <a:t>Since its inception, Gavi support has been instrumental in sharing the cost that implementing countries pay for vaccines, which has resulted in more than 521 vaccine introductions and campaigns, dramatically boosting immunization against many important diseases.</a:t>
            </a:r>
          </a:p>
          <a:p>
            <a:pPr marL="742950" marR="0" lvl="1" indent="-285750">
              <a:lnSpc>
                <a:spcPct val="107000"/>
              </a:lnSpc>
              <a:spcBef>
                <a:spcPts val="0"/>
              </a:spcBef>
              <a:spcAft>
                <a:spcPts val="0"/>
              </a:spcAft>
              <a:buFont typeface="Courier New" panose="02070309020205020404" pitchFamily="49" charset="0"/>
              <a:buChar char="o"/>
            </a:pPr>
            <a:r>
              <a:rPr lang="en-US" sz="1100" dirty="0">
                <a:effectLst/>
                <a:latin typeface="Calibri" panose="020F0502020204030204" pitchFamily="34" charset="0"/>
                <a:ea typeface="Calibri" panose="020F0502020204030204" pitchFamily="34" charset="0"/>
                <a:cs typeface="Times New Roman" panose="02020603050405020304" pitchFamily="18" charset="0"/>
              </a:rPr>
              <a:t>54 countries are currently eligible for Gavi support.</a:t>
            </a:r>
          </a:p>
          <a:p>
            <a:pPr marL="342900" marR="0" lvl="0" indent="-342900">
              <a:lnSpc>
                <a:spcPct val="107000"/>
              </a:lnSpc>
              <a:spcBef>
                <a:spcPts val="0"/>
              </a:spcBef>
              <a:spcAft>
                <a:spcPts val="0"/>
              </a:spcAft>
              <a:buFont typeface="Symbol" panose="05050102010706020507" pitchFamily="18" charset="2"/>
              <a:buChar char=""/>
            </a:pPr>
            <a:r>
              <a:rPr lang="en-US" sz="1100" dirty="0">
                <a:effectLst/>
                <a:latin typeface="Calibri" panose="020F0502020204030204" pitchFamily="34" charset="0"/>
                <a:ea typeface="Calibri" panose="020F0502020204030204" pitchFamily="34" charset="0"/>
                <a:cs typeface="Times New Roman" panose="02020603050405020304" pitchFamily="18" charset="0"/>
              </a:rPr>
              <a:t>Gavi voted in its last vaccine investment strategy to support RSV maternal vaccines and/or long-acting mAbs pending a licensed product, a SAGE recommendation, and WHO prequalification—so long as the cost is within an anticipated price window. </a:t>
            </a:r>
          </a:p>
          <a:p>
            <a:pPr marL="742950" marR="0" lvl="1" indent="-285750">
              <a:lnSpc>
                <a:spcPct val="107000"/>
              </a:lnSpc>
              <a:spcBef>
                <a:spcPts val="0"/>
              </a:spcBef>
              <a:spcAft>
                <a:spcPts val="0"/>
              </a:spcAft>
              <a:buFont typeface="Courier New" panose="02070309020205020404" pitchFamily="49" charset="0"/>
              <a:buChar char="o"/>
            </a:pPr>
            <a:r>
              <a:rPr lang="en-US" sz="1100" dirty="0">
                <a:effectLst/>
                <a:latin typeface="Calibri" panose="020F0502020204030204" pitchFamily="34" charset="0"/>
                <a:ea typeface="Calibri" panose="020F0502020204030204" pitchFamily="34" charset="0"/>
                <a:cs typeface="Times New Roman" panose="02020603050405020304" pitchFamily="18" charset="0"/>
              </a:rPr>
              <a:t>It is not yet clear what the cost of these new products will be; however, we anticipate that the cost of goods for monoclonal antibodies will be higher than that of a vaccine.  </a:t>
            </a:r>
          </a:p>
          <a:p>
            <a:pPr marL="342900" marR="0" lvl="0" indent="-342900" algn="l" defTabSz="914400" rtl="0" eaLnBrk="1" fontAlgn="auto" latinLnBrk="0" hangingPunct="1">
              <a:lnSpc>
                <a:spcPct val="107000"/>
              </a:lnSpc>
              <a:spcBef>
                <a:spcPts val="0"/>
              </a:spcBef>
              <a:spcAft>
                <a:spcPts val="0"/>
              </a:spcAft>
              <a:buClrTx/>
              <a:buSzTx/>
              <a:buFont typeface="Symbol" panose="05050102010706020507" pitchFamily="18" charset="2"/>
              <a:buChar char=""/>
              <a:tabLst/>
              <a:defRPr/>
            </a:pPr>
            <a:r>
              <a:rPr lang="en-US" sz="1100" kern="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Furthermore, a Bill &amp; Melinda Gates Foundation $27.5 million grant to Pfizer is supporting the development of an affordable multidose vial for delivery of its RSV maternal vaccine for lower-income countries via public sector purchasers, including Gavi.</a:t>
            </a:r>
          </a:p>
          <a:p>
            <a:pPr marL="285750" marR="0" lvl="0" indent="-285750">
              <a:lnSpc>
                <a:spcPct val="107000"/>
              </a:lnSpc>
              <a:spcBef>
                <a:spcPts val="0"/>
              </a:spcBef>
              <a:spcAft>
                <a:spcPts val="800"/>
              </a:spcAft>
              <a:buFont typeface="Courier New" panose="02070309020205020404" pitchFamily="49" charset="0"/>
              <a:buChar char="o"/>
            </a:pP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C690C06F-62DF-8C49-9437-5B6E342092F3}" type="slidenum">
              <a:rPr lang="en-US" smtClean="0"/>
              <a:t>23</a:t>
            </a:fld>
            <a:endParaRPr lang="en-US"/>
          </a:p>
        </p:txBody>
      </p:sp>
    </p:spTree>
    <p:extLst>
      <p:ext uri="{BB962C8B-B14F-4D97-AF65-F5344CB8AC3E}">
        <p14:creationId xmlns:p14="http://schemas.microsoft.com/office/powerpoint/2010/main" val="265646251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marR="0" lvl="0" indent="-342900">
              <a:lnSpc>
                <a:spcPct val="107000"/>
              </a:lnSpc>
              <a:spcBef>
                <a:spcPts val="0"/>
              </a:spcBef>
              <a:spcAft>
                <a:spcPts val="0"/>
              </a:spcAft>
              <a:buFont typeface="Symbol" panose="05050102010706020507" pitchFamily="18" charset="2"/>
              <a:buChar char=""/>
            </a:pPr>
            <a:r>
              <a:rPr lang="en-US" sz="1100" dirty="0">
                <a:effectLst/>
                <a:latin typeface="Calibri" panose="020F0502020204030204" pitchFamily="34" charset="0"/>
                <a:ea typeface="Calibri" panose="020F0502020204030204" pitchFamily="34" charset="0"/>
                <a:cs typeface="Times New Roman" panose="02020603050405020304" pitchFamily="18" charset="0"/>
              </a:rPr>
              <a:t>While maternal RSV vaccines and </a:t>
            </a:r>
            <a:r>
              <a:rPr lang="en-US" sz="1100" dirty="0" err="1">
                <a:effectLst/>
                <a:latin typeface="Calibri" panose="020F0502020204030204" pitchFamily="34" charset="0"/>
                <a:ea typeface="Calibri" panose="020F0502020204030204" pitchFamily="34" charset="0"/>
                <a:cs typeface="Times New Roman" panose="02020603050405020304" pitchFamily="18" charset="0"/>
              </a:rPr>
              <a:t>mAbs</a:t>
            </a:r>
            <a:r>
              <a:rPr lang="en-US" sz="1100" dirty="0">
                <a:effectLst/>
                <a:latin typeface="Calibri" panose="020F0502020204030204" pitchFamily="34" charset="0"/>
                <a:ea typeface="Calibri" panose="020F0502020204030204" pitchFamily="34" charset="0"/>
                <a:cs typeface="Times New Roman" panose="02020603050405020304" pitchFamily="18" charset="0"/>
              </a:rPr>
              <a:t> both offer protection for young infants, their target populations for administration differ and, therefore, will require different strategies for delivery.</a:t>
            </a:r>
          </a:p>
          <a:p>
            <a:pPr marL="342900" marR="0" lvl="0" indent="-342900">
              <a:lnSpc>
                <a:spcPct val="107000"/>
              </a:lnSpc>
              <a:spcBef>
                <a:spcPts val="0"/>
              </a:spcBef>
              <a:spcAft>
                <a:spcPts val="0"/>
              </a:spcAft>
              <a:buFont typeface="Symbol" panose="05050102010706020507" pitchFamily="18" charset="2"/>
              <a:buChar char=""/>
            </a:pPr>
            <a:r>
              <a:rPr lang="en-US" sz="1100" dirty="0">
                <a:effectLst/>
                <a:latin typeface="Calibri" panose="020F0502020204030204" pitchFamily="34" charset="0"/>
                <a:ea typeface="Calibri" panose="020F0502020204030204" pitchFamily="34" charset="0"/>
                <a:cs typeface="Times New Roman" panose="02020603050405020304" pitchFamily="18" charset="0"/>
              </a:rPr>
              <a:t>Delivery strategies are likely to be via two platforms: </a:t>
            </a:r>
          </a:p>
          <a:p>
            <a:pPr marL="742950" marR="0" lvl="1" indent="-285750">
              <a:lnSpc>
                <a:spcPct val="107000"/>
              </a:lnSpc>
              <a:spcBef>
                <a:spcPts val="0"/>
              </a:spcBef>
              <a:spcAft>
                <a:spcPts val="0"/>
              </a:spcAft>
              <a:buFont typeface="Courier New" panose="02070309020205020404" pitchFamily="49" charset="0"/>
              <a:buChar char="o"/>
            </a:pPr>
            <a:r>
              <a:rPr lang="en-US" sz="1100" dirty="0">
                <a:effectLst/>
                <a:latin typeface="Calibri" panose="020F0502020204030204" pitchFamily="34" charset="0"/>
                <a:ea typeface="Calibri" panose="020F0502020204030204" pitchFamily="34" charset="0"/>
                <a:cs typeface="Times New Roman" panose="02020603050405020304" pitchFamily="18" charset="0"/>
              </a:rPr>
              <a:t>maternal and child health programs for maternal vaccine through antenatal care (ANC) services </a:t>
            </a:r>
          </a:p>
          <a:p>
            <a:pPr marL="742950" marR="0" lvl="1" indent="-285750">
              <a:lnSpc>
                <a:spcPct val="107000"/>
              </a:lnSpc>
              <a:spcBef>
                <a:spcPts val="0"/>
              </a:spcBef>
              <a:spcAft>
                <a:spcPts val="0"/>
              </a:spcAft>
              <a:buFont typeface="Courier New" panose="02070309020205020404" pitchFamily="49" charset="0"/>
              <a:buChar char="o"/>
            </a:pPr>
            <a:r>
              <a:rPr lang="en-US" sz="1100" dirty="0">
                <a:effectLst/>
                <a:latin typeface="Calibri" panose="020F0502020204030204" pitchFamily="34" charset="0"/>
                <a:ea typeface="Calibri" panose="020F0502020204030204" pitchFamily="34" charset="0"/>
                <a:cs typeface="Times New Roman" panose="02020603050405020304" pitchFamily="18" charset="0"/>
              </a:rPr>
              <a:t>and the Expanded Program on Immunization (EPI) for </a:t>
            </a:r>
            <a:r>
              <a:rPr lang="en-US" sz="1100" dirty="0" err="1">
                <a:effectLst/>
                <a:latin typeface="Calibri" panose="020F0502020204030204" pitchFamily="34" charset="0"/>
                <a:ea typeface="Calibri" panose="020F0502020204030204" pitchFamily="34" charset="0"/>
                <a:cs typeface="Times New Roman" panose="02020603050405020304" pitchFamily="18" charset="0"/>
              </a:rPr>
              <a:t>mAbs</a:t>
            </a:r>
            <a:r>
              <a:rPr lang="en-US" sz="1100" dirty="0">
                <a:effectLst/>
                <a:latin typeface="Calibri" panose="020F0502020204030204" pitchFamily="34" charset="0"/>
                <a:ea typeface="Calibri" panose="020F0502020204030204" pitchFamily="34" charset="0"/>
                <a:cs typeface="Times New Roman" panose="02020603050405020304" pitchFamily="18" charset="0"/>
              </a:rPr>
              <a:t> given to infants</a:t>
            </a:r>
          </a:p>
          <a:p>
            <a:pPr marL="742950" marR="0" lvl="1" indent="-285750">
              <a:lnSpc>
                <a:spcPct val="107000"/>
              </a:lnSpc>
              <a:spcBef>
                <a:spcPts val="0"/>
              </a:spcBef>
              <a:spcAft>
                <a:spcPts val="0"/>
              </a:spcAft>
              <a:buFont typeface="Courier New" panose="02070309020205020404" pitchFamily="49" charset="0"/>
              <a:buChar char="o"/>
            </a:pPr>
            <a:r>
              <a:rPr lang="en-US" sz="1100" dirty="0">
                <a:effectLst/>
                <a:latin typeface="Calibri" panose="020F0502020204030204" pitchFamily="34" charset="0"/>
                <a:ea typeface="Calibri" panose="020F0502020204030204" pitchFamily="34" charset="0"/>
                <a:cs typeface="Times New Roman" panose="02020603050405020304" pitchFamily="18" charset="0"/>
              </a:rPr>
              <a:t>both programs will likely intersect at least to some degree for either product.</a:t>
            </a:r>
          </a:p>
          <a:p>
            <a:pPr marL="342900" marR="0" lvl="0" indent="-342900">
              <a:lnSpc>
                <a:spcPct val="107000"/>
              </a:lnSpc>
              <a:spcBef>
                <a:spcPts val="0"/>
              </a:spcBef>
              <a:spcAft>
                <a:spcPts val="0"/>
              </a:spcAft>
              <a:buFont typeface="Symbol" panose="05050102010706020507" pitchFamily="18" charset="2"/>
              <a:buChar char=""/>
            </a:pPr>
            <a:r>
              <a:rPr lang="en-US" sz="1100" dirty="0">
                <a:effectLst/>
                <a:latin typeface="Calibri" panose="020F0502020204030204" pitchFamily="34" charset="0"/>
                <a:ea typeface="Calibri" panose="020F0502020204030204" pitchFamily="34" charset="0"/>
                <a:cs typeface="Times New Roman" panose="02020603050405020304" pitchFamily="18" charset="0"/>
              </a:rPr>
              <a:t>The path to country introduction for either intervention will vary widely based on the choice of product, delivery platform selected, hierarchy of care, RSV seasonality, and other factors.</a:t>
            </a:r>
          </a:p>
          <a:p>
            <a:pPr marL="342900" marR="0" lvl="0" indent="-342900">
              <a:lnSpc>
                <a:spcPct val="107000"/>
              </a:lnSpc>
              <a:spcBef>
                <a:spcPts val="0"/>
              </a:spcBef>
              <a:spcAft>
                <a:spcPts val="0"/>
              </a:spcAft>
              <a:buFont typeface="Symbol" panose="05050102010706020507" pitchFamily="18" charset="2"/>
              <a:buChar char=""/>
            </a:pPr>
            <a:r>
              <a:rPr lang="en-US" sz="1100" dirty="0">
                <a:effectLst/>
                <a:latin typeface="Calibri" panose="020F0502020204030204" pitchFamily="34" charset="0"/>
                <a:ea typeface="Calibri" panose="020F0502020204030204" pitchFamily="34" charset="0"/>
                <a:cs typeface="Times New Roman" panose="02020603050405020304" pitchFamily="18" charset="0"/>
              </a:rPr>
              <a:t>RSV is a new disease target for many countries and implementing these products may involve some unfamiliar territory.</a:t>
            </a:r>
          </a:p>
          <a:p>
            <a:pPr marL="342900" marR="0" lvl="0" indent="-342900">
              <a:lnSpc>
                <a:spcPct val="107000"/>
              </a:lnSpc>
              <a:spcBef>
                <a:spcPts val="0"/>
              </a:spcBef>
              <a:spcAft>
                <a:spcPts val="800"/>
              </a:spcAft>
              <a:buFont typeface="Symbol" panose="05050102010706020507" pitchFamily="18" charset="2"/>
              <a:buChar char=""/>
            </a:pPr>
            <a:r>
              <a:rPr lang="en-US" sz="1100" dirty="0">
                <a:effectLst/>
                <a:latin typeface="Calibri" panose="020F0502020204030204" pitchFamily="34" charset="0"/>
                <a:ea typeface="Calibri" panose="020F0502020204030204" pitchFamily="34" charset="0"/>
                <a:cs typeface="Times New Roman" panose="02020603050405020304" pitchFamily="18" charset="0"/>
              </a:rPr>
              <a:t>Therefore, global, regional, and country consideration and planning around what introduction will take needs to start now.</a:t>
            </a:r>
          </a:p>
          <a:p>
            <a:endParaRPr lang="en-US" dirty="0"/>
          </a:p>
        </p:txBody>
      </p:sp>
      <p:sp>
        <p:nvSpPr>
          <p:cNvPr id="4" name="Slide Number Placeholder 3"/>
          <p:cNvSpPr>
            <a:spLocks noGrp="1"/>
          </p:cNvSpPr>
          <p:nvPr>
            <p:ph type="sldNum" sz="quarter" idx="5"/>
          </p:nvPr>
        </p:nvSpPr>
        <p:spPr/>
        <p:txBody>
          <a:bodyPr/>
          <a:lstStyle/>
          <a:p>
            <a:fld id="{C690C06F-62DF-8C49-9437-5B6E342092F3}" type="slidenum">
              <a:rPr lang="en-US" smtClean="0"/>
              <a:t>24</a:t>
            </a:fld>
            <a:endParaRPr lang="en-US"/>
          </a:p>
        </p:txBody>
      </p:sp>
    </p:spTree>
    <p:extLst>
      <p:ext uri="{BB962C8B-B14F-4D97-AF65-F5344CB8AC3E}">
        <p14:creationId xmlns:p14="http://schemas.microsoft.com/office/powerpoint/2010/main" val="406050559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marR="0" lvl="0" indent="-342900">
              <a:lnSpc>
                <a:spcPct val="107000"/>
              </a:lnSpc>
              <a:spcBef>
                <a:spcPts val="0"/>
              </a:spcBef>
              <a:spcAft>
                <a:spcPts val="0"/>
              </a:spcAft>
              <a:buFont typeface="Symbol" panose="05050102010706020507" pitchFamily="18" charset="2"/>
              <a:buChar char=""/>
            </a:pPr>
            <a:r>
              <a:rPr lang="en-US" sz="1100" b="0" dirty="0">
                <a:effectLst/>
                <a:latin typeface="Calibri" panose="020F0502020204030204" pitchFamily="34" charset="0"/>
                <a:ea typeface="Calibri" panose="020F0502020204030204" pitchFamily="34" charset="0"/>
                <a:cs typeface="Times New Roman" panose="02020603050405020304" pitchFamily="18" charset="0"/>
              </a:rPr>
              <a:t>An RSV maternal vaccine comes with several advantages.</a:t>
            </a:r>
          </a:p>
          <a:p>
            <a:pPr marL="742950" marR="0" lvl="1" indent="-285750">
              <a:lnSpc>
                <a:spcPct val="107000"/>
              </a:lnSpc>
              <a:spcBef>
                <a:spcPts val="0"/>
              </a:spcBef>
              <a:spcAft>
                <a:spcPts val="0"/>
              </a:spcAft>
              <a:buFont typeface="Courier New" panose="02070309020205020404" pitchFamily="49" charset="0"/>
              <a:buChar char="o"/>
            </a:pPr>
            <a:r>
              <a:rPr lang="en-US" sz="1100" b="0" dirty="0">
                <a:effectLst/>
                <a:latin typeface="Calibri" panose="020F0502020204030204" pitchFamily="34" charset="0"/>
                <a:ea typeface="Calibri" panose="020F0502020204030204" pitchFamily="34" charset="0"/>
                <a:cs typeface="Times New Roman" panose="02020603050405020304" pitchFamily="18" charset="0"/>
              </a:rPr>
              <a:t>Many countries can leverage prior experience delivering vaccines to pregnant individuals against diseases like tetanus and COVID-19.</a:t>
            </a:r>
          </a:p>
          <a:p>
            <a:pPr marL="1143000" marR="0" lvl="2" indent="-228600">
              <a:lnSpc>
                <a:spcPct val="107000"/>
              </a:lnSpc>
              <a:spcBef>
                <a:spcPts val="0"/>
              </a:spcBef>
              <a:spcAft>
                <a:spcPts val="0"/>
              </a:spcAft>
              <a:buFont typeface="Wingdings" panose="05000000000000000000" pitchFamily="2" charset="2"/>
              <a:buChar char=""/>
            </a:pPr>
            <a:r>
              <a:rPr lang="en-US" sz="1100" b="0" dirty="0">
                <a:effectLst/>
                <a:latin typeface="Calibri" panose="020F0502020204030204" pitchFamily="34" charset="0"/>
                <a:ea typeface="Calibri" panose="020F0502020204030204" pitchFamily="34" charset="0"/>
                <a:cs typeface="Times New Roman" panose="02020603050405020304" pitchFamily="18" charset="0"/>
              </a:rPr>
              <a:t>These strategies, however, may require modifications to account for routine delivery needs, specific gestational age windows for administration, disease seasonality, and other RSV particularities.</a:t>
            </a:r>
          </a:p>
          <a:p>
            <a:pPr marL="742950" marR="0" lvl="1" indent="-285750">
              <a:lnSpc>
                <a:spcPct val="107000"/>
              </a:lnSpc>
              <a:spcBef>
                <a:spcPts val="0"/>
              </a:spcBef>
              <a:spcAft>
                <a:spcPts val="0"/>
              </a:spcAft>
              <a:buFont typeface="Courier New" panose="02070309020205020404" pitchFamily="49" charset="0"/>
              <a:buChar char="o"/>
            </a:pPr>
            <a:r>
              <a:rPr lang="en-US" sz="1100" b="0" dirty="0">
                <a:effectLst/>
                <a:latin typeface="Calibri" panose="020F0502020204030204" pitchFamily="34" charset="0"/>
                <a:ea typeface="Calibri" panose="020F0502020204030204" pitchFamily="34" charset="0"/>
                <a:cs typeface="Times New Roman" panose="02020603050405020304" pitchFamily="18" charset="0"/>
              </a:rPr>
              <a:t>Other benefits could include leveraging resources to improve ANC and vaccine service delivery; encouraging pregnant patients to attend more well-care visits; and establishing vaccine surveillance systems that also monitor pregnancy and other maternal and child health outcomes.</a:t>
            </a:r>
          </a:p>
          <a:p>
            <a:pPr marL="742950" marR="0" lvl="1" indent="-285750">
              <a:lnSpc>
                <a:spcPct val="107000"/>
              </a:lnSpc>
              <a:spcBef>
                <a:spcPts val="0"/>
              </a:spcBef>
              <a:spcAft>
                <a:spcPts val="0"/>
              </a:spcAft>
              <a:buFont typeface="Courier New" panose="02070309020205020404" pitchFamily="49" charset="0"/>
              <a:buChar char="o"/>
            </a:pPr>
            <a:r>
              <a:rPr lang="en-US" sz="1100" b="0" dirty="0">
                <a:effectLst/>
                <a:latin typeface="Calibri" panose="020F0502020204030204" pitchFamily="34" charset="0"/>
                <a:ea typeface="Calibri" panose="020F0502020204030204" pitchFamily="34" charset="0"/>
                <a:cs typeface="Times New Roman" panose="02020603050405020304" pitchFamily="18" charset="0"/>
              </a:rPr>
              <a:t>As the first vaccine to be specifically licensed with an indication for use in pregnancy, it could pave the way for other vaccine indications beyond RSV.</a:t>
            </a:r>
          </a:p>
          <a:p>
            <a:pPr marL="342900" marR="0" lvl="0" indent="-342900" algn="l" defTabSz="914400" rtl="0" eaLnBrk="1" latinLnBrk="0" hangingPunct="1">
              <a:lnSpc>
                <a:spcPct val="107000"/>
              </a:lnSpc>
              <a:spcBef>
                <a:spcPts val="0"/>
              </a:spcBef>
              <a:spcAft>
                <a:spcPts val="0"/>
              </a:spcAft>
              <a:buFont typeface="Symbol" panose="05050102010706020507" pitchFamily="18" charset="2"/>
              <a:buChar char=""/>
            </a:pPr>
            <a:r>
              <a:rPr lang="en-US" sz="1100" b="0" kern="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RSV </a:t>
            </a:r>
            <a:r>
              <a:rPr lang="en-US" sz="1100" b="0" kern="1200" dirty="0" err="1">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mAbs</a:t>
            </a:r>
            <a:r>
              <a:rPr lang="en-US" sz="1100" b="0" kern="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also have advantages.</a:t>
            </a:r>
          </a:p>
          <a:p>
            <a:pPr marL="742950" marR="0" lvl="1" indent="-285750">
              <a:lnSpc>
                <a:spcPct val="107000"/>
              </a:lnSpc>
              <a:spcBef>
                <a:spcPts val="0"/>
              </a:spcBef>
              <a:spcAft>
                <a:spcPts val="0"/>
              </a:spcAft>
              <a:buFont typeface="Courier New" panose="02070309020205020404" pitchFamily="49" charset="0"/>
              <a:buChar char="o"/>
            </a:pPr>
            <a:r>
              <a:rPr lang="en-US" sz="1100" b="0" dirty="0">
                <a:effectLst/>
                <a:latin typeface="Calibri" panose="020F0502020204030204" pitchFamily="34" charset="0"/>
                <a:ea typeface="Calibri" panose="020F0502020204030204" pitchFamily="34" charset="0"/>
                <a:cs typeface="Times New Roman" panose="02020603050405020304" pitchFamily="18" charset="0"/>
              </a:rPr>
              <a:t>A birth-dose RSV </a:t>
            </a:r>
            <a:r>
              <a:rPr lang="en-US" sz="1100" b="0" dirty="0" err="1">
                <a:effectLst/>
                <a:latin typeface="Calibri" panose="020F0502020204030204" pitchFamily="34" charset="0"/>
                <a:ea typeface="Calibri" panose="020F0502020204030204" pitchFamily="34" charset="0"/>
                <a:cs typeface="Times New Roman" panose="02020603050405020304" pitchFamily="18" charset="0"/>
              </a:rPr>
              <a:t>mAb</a:t>
            </a:r>
            <a:r>
              <a:rPr lang="en-US" sz="1100" b="0" dirty="0">
                <a:effectLst/>
                <a:latin typeface="Calibri" panose="020F0502020204030204" pitchFamily="34" charset="0"/>
                <a:ea typeface="Calibri" panose="020F0502020204030204" pitchFamily="34" charset="0"/>
                <a:cs typeface="Times New Roman" panose="02020603050405020304" pitchFamily="18" charset="0"/>
              </a:rPr>
              <a:t> could plug into routine birth-dose immunization programs already in place in many countries, including for BCG, Hepatitis B, and polio.</a:t>
            </a:r>
          </a:p>
          <a:p>
            <a:pPr marL="742950" marR="0" lvl="1" indent="-285750">
              <a:lnSpc>
                <a:spcPct val="107000"/>
              </a:lnSpc>
              <a:spcBef>
                <a:spcPts val="0"/>
              </a:spcBef>
              <a:spcAft>
                <a:spcPts val="0"/>
              </a:spcAft>
              <a:buFont typeface="Courier New" panose="02070309020205020404" pitchFamily="49" charset="0"/>
              <a:buChar char="o"/>
            </a:pPr>
            <a:r>
              <a:rPr lang="en-US" sz="1100" b="0" dirty="0">
                <a:effectLst/>
                <a:latin typeface="Calibri" panose="020F0502020204030204" pitchFamily="34" charset="0"/>
                <a:ea typeface="Calibri" panose="020F0502020204030204" pitchFamily="34" charset="0"/>
                <a:cs typeface="Times New Roman" panose="02020603050405020304" pitchFamily="18" charset="0"/>
              </a:rPr>
              <a:t>The EPI program, which is likely to lead delivery, already has a workforce skilled in immunization.</a:t>
            </a:r>
          </a:p>
          <a:p>
            <a:pPr marL="342900" marR="0" lvl="0" indent="-342900">
              <a:lnSpc>
                <a:spcPct val="107000"/>
              </a:lnSpc>
              <a:spcBef>
                <a:spcPts val="0"/>
              </a:spcBef>
              <a:spcAft>
                <a:spcPts val="0"/>
              </a:spcAft>
              <a:buFont typeface="Symbol" panose="05050102010706020507" pitchFamily="18" charset="2"/>
              <a:buChar char=""/>
            </a:pPr>
            <a:r>
              <a:rPr lang="en-US" sz="1100" dirty="0">
                <a:effectLst/>
                <a:latin typeface="Calibri" panose="020F0502020204030204" pitchFamily="34" charset="0"/>
                <a:ea typeface="Calibri" panose="020F0502020204030204" pitchFamily="34" charset="0"/>
                <a:cs typeface="Times New Roman" panose="02020603050405020304" pitchFamily="18" charset="0"/>
              </a:rPr>
              <a:t>Both products are promising because they </a:t>
            </a:r>
          </a:p>
          <a:p>
            <a:pPr marL="742950" marR="0" lvl="1" indent="-285750">
              <a:lnSpc>
                <a:spcPct val="107000"/>
              </a:lnSpc>
              <a:spcBef>
                <a:spcPts val="0"/>
              </a:spcBef>
              <a:spcAft>
                <a:spcPts val="0"/>
              </a:spcAft>
              <a:buFont typeface="Courier New" panose="02070309020205020404" pitchFamily="49" charset="0"/>
              <a:buChar char="o"/>
            </a:pPr>
            <a:r>
              <a:rPr lang="en-US" sz="1100" dirty="0">
                <a:effectLst/>
                <a:latin typeface="Calibri" panose="020F0502020204030204" pitchFamily="34" charset="0"/>
                <a:ea typeface="Calibri" panose="020F0502020204030204" pitchFamily="34" charset="0"/>
                <a:cs typeface="Times New Roman" panose="02020603050405020304" pitchFamily="18" charset="0"/>
              </a:rPr>
              <a:t>Are given in one dose, simplifying delivery.</a:t>
            </a:r>
          </a:p>
          <a:p>
            <a:pPr marL="742950" marR="0" lvl="1" indent="-285750">
              <a:lnSpc>
                <a:spcPct val="107000"/>
              </a:lnSpc>
              <a:spcBef>
                <a:spcPts val="0"/>
              </a:spcBef>
              <a:spcAft>
                <a:spcPts val="0"/>
              </a:spcAft>
              <a:buFont typeface="Courier New" panose="02070309020205020404" pitchFamily="49" charset="0"/>
              <a:buChar char="o"/>
            </a:pPr>
            <a:r>
              <a:rPr lang="en-US" sz="1100" dirty="0">
                <a:effectLst/>
                <a:latin typeface="Calibri" panose="020F0502020204030204" pitchFamily="34" charset="0"/>
                <a:ea typeface="Calibri" panose="020F0502020204030204" pitchFamily="34" charset="0"/>
                <a:cs typeface="Times New Roman" panose="02020603050405020304" pitchFamily="18" charset="0"/>
              </a:rPr>
              <a:t>Are potentially cost-effective interventions according to modelling data.</a:t>
            </a:r>
          </a:p>
          <a:p>
            <a:pPr marL="742950" marR="0" lvl="1" indent="-285750">
              <a:lnSpc>
                <a:spcPct val="107000"/>
              </a:lnSpc>
              <a:spcBef>
                <a:spcPts val="0"/>
              </a:spcBef>
              <a:spcAft>
                <a:spcPts val="800"/>
              </a:spcAft>
              <a:buFont typeface="Courier New" panose="02070309020205020404" pitchFamily="49" charset="0"/>
              <a:buChar char="o"/>
            </a:pPr>
            <a:r>
              <a:rPr lang="en-US" sz="1100" dirty="0">
                <a:effectLst/>
                <a:latin typeface="Calibri" panose="020F0502020204030204" pitchFamily="34" charset="0"/>
                <a:ea typeface="Calibri" panose="020F0502020204030204" pitchFamily="34" charset="0"/>
                <a:cs typeface="Times New Roman" panose="02020603050405020304" pitchFamily="18" charset="0"/>
              </a:rPr>
              <a:t>And, most of all, will protect babies in the first, most critical months of life.</a:t>
            </a:r>
          </a:p>
          <a:p>
            <a:endParaRPr lang="en-US" dirty="0"/>
          </a:p>
        </p:txBody>
      </p:sp>
      <p:sp>
        <p:nvSpPr>
          <p:cNvPr id="4" name="Slide Number Placeholder 3"/>
          <p:cNvSpPr>
            <a:spLocks noGrp="1"/>
          </p:cNvSpPr>
          <p:nvPr>
            <p:ph type="sldNum" sz="quarter" idx="5"/>
          </p:nvPr>
        </p:nvSpPr>
        <p:spPr/>
        <p:txBody>
          <a:bodyPr/>
          <a:lstStyle/>
          <a:p>
            <a:fld id="{C690C06F-62DF-8C49-9437-5B6E342092F3}" type="slidenum">
              <a:rPr lang="en-US" smtClean="0"/>
              <a:t>25</a:t>
            </a:fld>
            <a:endParaRPr lang="en-US"/>
          </a:p>
        </p:txBody>
      </p:sp>
    </p:spTree>
    <p:extLst>
      <p:ext uri="{BB962C8B-B14F-4D97-AF65-F5344CB8AC3E}">
        <p14:creationId xmlns:p14="http://schemas.microsoft.com/office/powerpoint/2010/main" val="338167532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marR="0" lvl="0" indent="-342900">
              <a:lnSpc>
                <a:spcPct val="107000"/>
              </a:lnSpc>
              <a:spcBef>
                <a:spcPts val="0"/>
              </a:spcBef>
              <a:spcAft>
                <a:spcPts val="0"/>
              </a:spcAft>
              <a:buFont typeface="Symbol" panose="05050102010706020507" pitchFamily="18" charset="2"/>
              <a:buChar char=""/>
            </a:pPr>
            <a:r>
              <a:rPr lang="en-US" sz="1100" dirty="0">
                <a:effectLst/>
                <a:latin typeface="Calibri" panose="020F0502020204030204" pitchFamily="34" charset="0"/>
                <a:ea typeface="Calibri" panose="020F0502020204030204" pitchFamily="34" charset="0"/>
                <a:cs typeface="Times New Roman" panose="02020603050405020304" pitchFamily="18" charset="0"/>
              </a:rPr>
              <a:t>Countries will need to weigh these advantages with some challenges though.</a:t>
            </a:r>
          </a:p>
          <a:p>
            <a:pPr marL="342900" marR="0" lvl="0" indent="-342900">
              <a:lnSpc>
                <a:spcPct val="107000"/>
              </a:lnSpc>
              <a:spcBef>
                <a:spcPts val="0"/>
              </a:spcBef>
              <a:spcAft>
                <a:spcPts val="0"/>
              </a:spcAft>
              <a:buFont typeface="Symbol" panose="05050102010706020507" pitchFamily="18" charset="2"/>
              <a:buChar char=""/>
            </a:pPr>
            <a:r>
              <a:rPr lang="en-US" sz="1100" b="0" dirty="0">
                <a:effectLst/>
                <a:latin typeface="Calibri" panose="020F0502020204030204" pitchFamily="34" charset="0"/>
                <a:ea typeface="Calibri" panose="020F0502020204030204" pitchFamily="34" charset="0"/>
                <a:cs typeface="Times New Roman" panose="02020603050405020304" pitchFamily="18" charset="0"/>
              </a:rPr>
              <a:t>For RSV maternal immunization, these challenges.</a:t>
            </a:r>
          </a:p>
          <a:p>
            <a:pPr marL="742950" marR="0" lvl="1" indent="-285750">
              <a:lnSpc>
                <a:spcPct val="107000"/>
              </a:lnSpc>
              <a:spcBef>
                <a:spcPts val="0"/>
              </a:spcBef>
              <a:spcAft>
                <a:spcPts val="0"/>
              </a:spcAft>
              <a:buFont typeface="Courier New" panose="02070309020205020404" pitchFamily="49" charset="0"/>
              <a:buChar char="o"/>
            </a:pPr>
            <a:r>
              <a:rPr lang="en-US" sz="1100" b="0" dirty="0">
                <a:effectLst/>
                <a:latin typeface="Calibri" panose="020F0502020204030204" pitchFamily="34" charset="0"/>
                <a:ea typeface="Calibri" panose="020F0502020204030204" pitchFamily="34" charset="0"/>
                <a:cs typeface="Times New Roman" panose="02020603050405020304" pitchFamily="18" charset="0"/>
              </a:rPr>
              <a:t>ANC and EPI may need to coordinate in uncharted ways including, for example, coverage reporting, safety surveillance, logistics, and workforce training.</a:t>
            </a:r>
          </a:p>
          <a:p>
            <a:pPr marL="742950" marR="0" lvl="1" indent="-285750">
              <a:lnSpc>
                <a:spcPct val="107000"/>
              </a:lnSpc>
              <a:spcBef>
                <a:spcPts val="0"/>
              </a:spcBef>
              <a:spcAft>
                <a:spcPts val="0"/>
              </a:spcAft>
              <a:buFont typeface="Courier New" panose="02070309020205020404" pitchFamily="49" charset="0"/>
              <a:buChar char="o"/>
            </a:pPr>
            <a:r>
              <a:rPr lang="en-US" sz="1100" b="0" dirty="0">
                <a:effectLst/>
                <a:latin typeface="Calibri" panose="020F0502020204030204" pitchFamily="34" charset="0"/>
                <a:ea typeface="Calibri" panose="020F0502020204030204" pitchFamily="34" charset="0"/>
                <a:cs typeface="Times New Roman" panose="02020603050405020304" pitchFamily="18" charset="0"/>
              </a:rPr>
              <a:t>Reaching pregnant patients within a specific gestational age window (late 2</a:t>
            </a:r>
            <a:r>
              <a:rPr lang="en-US" sz="1100" b="0" baseline="30000" dirty="0">
                <a:effectLst/>
                <a:latin typeface="Calibri" panose="020F0502020204030204" pitchFamily="34" charset="0"/>
                <a:ea typeface="Calibri" panose="020F0502020204030204" pitchFamily="34" charset="0"/>
                <a:cs typeface="Times New Roman" panose="02020603050405020304" pitchFamily="18" charset="0"/>
              </a:rPr>
              <a:t>nd</a:t>
            </a:r>
            <a:r>
              <a:rPr lang="en-US" sz="1100" b="0" dirty="0">
                <a:effectLst/>
                <a:latin typeface="Calibri" panose="020F0502020204030204" pitchFamily="34" charset="0"/>
                <a:ea typeface="Calibri" panose="020F0502020204030204" pitchFamily="34" charset="0"/>
                <a:cs typeface="Times New Roman" panose="02020603050405020304" pitchFamily="18" charset="0"/>
              </a:rPr>
              <a:t> or 3</a:t>
            </a:r>
            <a:r>
              <a:rPr lang="en-US" sz="1100" b="0" baseline="30000" dirty="0">
                <a:effectLst/>
                <a:latin typeface="Calibri" panose="020F0502020204030204" pitchFamily="34" charset="0"/>
                <a:ea typeface="Calibri" panose="020F0502020204030204" pitchFamily="34" charset="0"/>
                <a:cs typeface="Times New Roman" panose="02020603050405020304" pitchFamily="18" charset="0"/>
              </a:rPr>
              <a:t>rd</a:t>
            </a:r>
            <a:r>
              <a:rPr lang="en-US" sz="1100" b="0" dirty="0">
                <a:effectLst/>
                <a:latin typeface="Calibri" panose="020F0502020204030204" pitchFamily="34" charset="0"/>
                <a:ea typeface="Calibri" panose="020F0502020204030204" pitchFamily="34" charset="0"/>
                <a:cs typeface="Times New Roman" panose="02020603050405020304" pitchFamily="18" charset="0"/>
              </a:rPr>
              <a:t> trimester) may be difficult and there’s a chance that infants delivered prematurely—those at greater risk for RSV—might miss that window.</a:t>
            </a:r>
          </a:p>
          <a:p>
            <a:pPr marL="742950" marR="0" lvl="1" indent="-285750">
              <a:lnSpc>
                <a:spcPct val="107000"/>
              </a:lnSpc>
              <a:spcBef>
                <a:spcPts val="0"/>
              </a:spcBef>
              <a:spcAft>
                <a:spcPts val="0"/>
              </a:spcAft>
              <a:buFont typeface="Courier New" panose="02070309020205020404" pitchFamily="49" charset="0"/>
              <a:buChar char="o"/>
            </a:pPr>
            <a:r>
              <a:rPr lang="en-US" sz="1100" b="0" dirty="0">
                <a:effectLst/>
                <a:latin typeface="Calibri" panose="020F0502020204030204" pitchFamily="34" charset="0"/>
                <a:ea typeface="Calibri" panose="020F0502020204030204" pitchFamily="34" charset="0"/>
                <a:cs typeface="Times New Roman" panose="02020603050405020304" pitchFamily="18" charset="0"/>
              </a:rPr>
              <a:t>Pregnancy registry surveillance will need to expand to accommodate vaccination safety and link mother-infant records.</a:t>
            </a:r>
          </a:p>
          <a:p>
            <a:pPr marL="342900" marR="0" lvl="0" indent="-342900">
              <a:lnSpc>
                <a:spcPct val="107000"/>
              </a:lnSpc>
              <a:spcBef>
                <a:spcPts val="0"/>
              </a:spcBef>
              <a:spcAft>
                <a:spcPts val="0"/>
              </a:spcAft>
              <a:buFont typeface="Symbol" panose="05050102010706020507" pitchFamily="18" charset="2"/>
              <a:buChar char=""/>
            </a:pPr>
            <a:r>
              <a:rPr lang="en-US" sz="1100" b="0" dirty="0">
                <a:effectLst/>
                <a:latin typeface="Calibri" panose="020F0502020204030204" pitchFamily="34" charset="0"/>
                <a:ea typeface="Calibri" panose="020F0502020204030204" pitchFamily="34" charset="0"/>
                <a:cs typeface="Times New Roman" panose="02020603050405020304" pitchFamily="18" charset="0"/>
              </a:rPr>
              <a:t>RSV </a:t>
            </a:r>
            <a:r>
              <a:rPr lang="en-US" sz="1100" b="0" dirty="0" err="1">
                <a:effectLst/>
                <a:latin typeface="Calibri" panose="020F0502020204030204" pitchFamily="34" charset="0"/>
                <a:ea typeface="Calibri" panose="020F0502020204030204" pitchFamily="34" charset="0"/>
                <a:cs typeface="Times New Roman" panose="02020603050405020304" pitchFamily="18" charset="0"/>
              </a:rPr>
              <a:t>mAbs</a:t>
            </a:r>
            <a:r>
              <a:rPr lang="en-US" sz="1100" b="0" dirty="0">
                <a:effectLst/>
                <a:latin typeface="Calibri" panose="020F0502020204030204" pitchFamily="34" charset="0"/>
                <a:ea typeface="Calibri" panose="020F0502020204030204" pitchFamily="34" charset="0"/>
                <a:cs typeface="Times New Roman" panose="02020603050405020304" pitchFamily="18" charset="0"/>
              </a:rPr>
              <a:t> also comes with challenges, including</a:t>
            </a:r>
          </a:p>
          <a:p>
            <a:pPr marL="742950" marR="0" lvl="1" indent="-285750">
              <a:lnSpc>
                <a:spcPct val="107000"/>
              </a:lnSpc>
              <a:spcBef>
                <a:spcPts val="0"/>
              </a:spcBef>
              <a:spcAft>
                <a:spcPts val="0"/>
              </a:spcAft>
              <a:buFont typeface="Courier New" panose="02070309020205020404" pitchFamily="49" charset="0"/>
              <a:buChar char="o"/>
            </a:pPr>
            <a:r>
              <a:rPr lang="en-US" sz="1100" b="0" dirty="0">
                <a:effectLst/>
                <a:latin typeface="Calibri" panose="020F0502020204030204" pitchFamily="34" charset="0"/>
                <a:ea typeface="Calibri" panose="020F0502020204030204" pitchFamily="34" charset="0"/>
                <a:cs typeface="Times New Roman" panose="02020603050405020304" pitchFamily="18" charset="0"/>
              </a:rPr>
              <a:t>Identifying and reaching infants born at home or outside of the formal healthcare system.</a:t>
            </a:r>
          </a:p>
          <a:p>
            <a:pPr marL="742950" marR="0" lvl="1" indent="-285750">
              <a:lnSpc>
                <a:spcPct val="107000"/>
              </a:lnSpc>
              <a:spcBef>
                <a:spcPts val="0"/>
              </a:spcBef>
              <a:spcAft>
                <a:spcPts val="0"/>
              </a:spcAft>
              <a:buFont typeface="Courier New" panose="02070309020205020404" pitchFamily="49" charset="0"/>
              <a:buChar char="o"/>
            </a:pPr>
            <a:r>
              <a:rPr lang="en-US" sz="1100" b="0" dirty="0">
                <a:effectLst/>
                <a:latin typeface="Calibri" panose="020F0502020204030204" pitchFamily="34" charset="0"/>
                <a:ea typeface="Calibri" panose="020F0502020204030204" pitchFamily="34" charset="0"/>
                <a:cs typeface="Times New Roman" panose="02020603050405020304" pitchFamily="18" charset="0"/>
              </a:rPr>
              <a:t>Venturing into new policy and regulatory territory in some cases.</a:t>
            </a:r>
          </a:p>
          <a:p>
            <a:pPr marL="742950" marR="0" lvl="1" indent="-285750">
              <a:lnSpc>
                <a:spcPct val="107000"/>
              </a:lnSpc>
              <a:spcBef>
                <a:spcPts val="0"/>
              </a:spcBef>
              <a:spcAft>
                <a:spcPts val="0"/>
              </a:spcAft>
              <a:buFont typeface="Courier New" panose="02070309020205020404" pitchFamily="49" charset="0"/>
              <a:buChar char="o"/>
            </a:pPr>
            <a:r>
              <a:rPr lang="en-US" sz="1100" b="0" dirty="0">
                <a:effectLst/>
                <a:latin typeface="Calibri" panose="020F0502020204030204" pitchFamily="34" charset="0"/>
                <a:ea typeface="Calibri" panose="020F0502020204030204" pitchFamily="34" charset="0"/>
                <a:cs typeface="Times New Roman" panose="02020603050405020304" pitchFamily="18" charset="0"/>
              </a:rPr>
              <a:t>Navigating relatively high cost of goods contributing to price and supply barriers to access.</a:t>
            </a:r>
          </a:p>
          <a:p>
            <a:pPr marL="342900" marR="0" lvl="0" indent="-342900">
              <a:lnSpc>
                <a:spcPct val="107000"/>
              </a:lnSpc>
              <a:spcBef>
                <a:spcPts val="0"/>
              </a:spcBef>
              <a:spcAft>
                <a:spcPts val="0"/>
              </a:spcAft>
              <a:buFont typeface="Symbol" panose="05050102010706020507" pitchFamily="18" charset="2"/>
              <a:buChar char=""/>
            </a:pPr>
            <a:r>
              <a:rPr lang="en-US" sz="1100" dirty="0">
                <a:effectLst/>
                <a:latin typeface="Calibri" panose="020F0502020204030204" pitchFamily="34" charset="0"/>
                <a:ea typeface="Calibri" panose="020F0502020204030204" pitchFamily="34" charset="0"/>
                <a:cs typeface="Times New Roman" panose="02020603050405020304" pitchFamily="18" charset="0"/>
              </a:rPr>
              <a:t>Several challenges apply to both interventions.</a:t>
            </a:r>
          </a:p>
          <a:p>
            <a:pPr marL="742950" marR="0" lvl="1" indent="-285750" algn="l" defTabSz="914400" rtl="0" eaLnBrk="1" fontAlgn="auto" latinLnBrk="0" hangingPunct="1">
              <a:lnSpc>
                <a:spcPct val="107000"/>
              </a:lnSpc>
              <a:spcBef>
                <a:spcPts val="0"/>
              </a:spcBef>
              <a:spcAft>
                <a:spcPts val="0"/>
              </a:spcAft>
              <a:buClrTx/>
              <a:buSzTx/>
              <a:buFont typeface="Courier New" panose="02070309020205020404" pitchFamily="49" charset="0"/>
              <a:buChar char="o"/>
              <a:tabLst/>
              <a:defRPr/>
            </a:pPr>
            <a:r>
              <a:rPr lang="en-US" sz="1100" dirty="0">
                <a:effectLst/>
                <a:latin typeface="Calibri" panose="020F0502020204030204" pitchFamily="34" charset="0"/>
                <a:ea typeface="Calibri" panose="020F0502020204030204" pitchFamily="34" charset="0"/>
                <a:cs typeface="Times New Roman" panose="02020603050405020304" pitchFamily="18" charset="0"/>
              </a:rPr>
              <a:t>Seasonal dosing of both products could add logistical complexity.</a:t>
            </a:r>
          </a:p>
          <a:p>
            <a:pPr marL="742950" marR="0" lvl="1" indent="-285750">
              <a:lnSpc>
                <a:spcPct val="107000"/>
              </a:lnSpc>
              <a:spcBef>
                <a:spcPts val="0"/>
              </a:spcBef>
              <a:spcAft>
                <a:spcPts val="0"/>
              </a:spcAft>
              <a:buFont typeface="Courier New" panose="02070309020205020404" pitchFamily="49" charset="0"/>
              <a:buChar char="o"/>
            </a:pPr>
            <a:r>
              <a:rPr lang="en-US" sz="1100" dirty="0">
                <a:effectLst/>
                <a:latin typeface="Calibri" panose="020F0502020204030204" pitchFamily="34" charset="0"/>
                <a:ea typeface="Calibri" panose="020F0502020204030204" pitchFamily="34" charset="0"/>
                <a:cs typeface="Times New Roman" panose="02020603050405020304" pitchFamily="18" charset="0"/>
              </a:rPr>
              <a:t>Awareness gaps, reluctance, and/or hesitancy around RSV and its prevention products given either to newborns or in pregnancy may affect demand, acceptability, and uptake.</a:t>
            </a:r>
          </a:p>
          <a:p>
            <a:pPr marL="742950" marR="0" lvl="1" indent="-285750">
              <a:lnSpc>
                <a:spcPct val="107000"/>
              </a:lnSpc>
              <a:spcBef>
                <a:spcPts val="0"/>
              </a:spcBef>
              <a:spcAft>
                <a:spcPts val="0"/>
              </a:spcAft>
              <a:buFont typeface="Courier New" panose="02070309020205020404" pitchFamily="49" charset="0"/>
              <a:buChar char="o"/>
            </a:pPr>
            <a:r>
              <a:rPr lang="en-US" sz="1100" dirty="0">
                <a:effectLst/>
                <a:latin typeface="Calibri" panose="020F0502020204030204" pitchFamily="34" charset="0"/>
                <a:ea typeface="Calibri" panose="020F0502020204030204" pitchFamily="34" charset="0"/>
                <a:cs typeface="Times New Roman" panose="02020603050405020304" pitchFamily="18" charset="0"/>
              </a:rPr>
              <a:t>Adding RSV prevention services may strain certain health system components</a:t>
            </a:r>
          </a:p>
          <a:p>
            <a:pPr marL="742950" marR="0" lvl="1" indent="-285750">
              <a:lnSpc>
                <a:spcPct val="107000"/>
              </a:lnSpc>
              <a:spcBef>
                <a:spcPts val="0"/>
              </a:spcBef>
              <a:spcAft>
                <a:spcPts val="800"/>
              </a:spcAft>
              <a:buFont typeface="Courier New" panose="02070309020205020404" pitchFamily="49" charset="0"/>
              <a:buChar char="o"/>
            </a:pPr>
            <a:r>
              <a:rPr lang="en-US" sz="1100" dirty="0">
                <a:effectLst/>
                <a:latin typeface="Calibri" panose="020F0502020204030204" pitchFamily="34" charset="0"/>
                <a:ea typeface="Calibri" panose="020F0502020204030204" pitchFamily="34" charset="0"/>
                <a:cs typeface="Times New Roman" panose="02020603050405020304" pitchFamily="18" charset="0"/>
              </a:rPr>
              <a:t>Competing priorities for immunization and maternal, child health programs may be a challenge.</a:t>
            </a:r>
          </a:p>
          <a:p>
            <a:endParaRPr lang="en-US" dirty="0"/>
          </a:p>
        </p:txBody>
      </p:sp>
      <p:sp>
        <p:nvSpPr>
          <p:cNvPr id="4" name="Slide Number Placeholder 3"/>
          <p:cNvSpPr>
            <a:spLocks noGrp="1"/>
          </p:cNvSpPr>
          <p:nvPr>
            <p:ph type="sldNum" sz="quarter" idx="5"/>
          </p:nvPr>
        </p:nvSpPr>
        <p:spPr/>
        <p:txBody>
          <a:bodyPr/>
          <a:lstStyle/>
          <a:p>
            <a:fld id="{C690C06F-62DF-8C49-9437-5B6E342092F3}" type="slidenum">
              <a:rPr lang="en-US" smtClean="0"/>
              <a:t>26</a:t>
            </a:fld>
            <a:endParaRPr lang="en-US"/>
          </a:p>
        </p:txBody>
      </p:sp>
    </p:spTree>
    <p:extLst>
      <p:ext uri="{BB962C8B-B14F-4D97-AF65-F5344CB8AC3E}">
        <p14:creationId xmlns:p14="http://schemas.microsoft.com/office/powerpoint/2010/main" val="49183570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marR="0" lvl="0" indent="-342900">
              <a:lnSpc>
                <a:spcPct val="107000"/>
              </a:lnSpc>
              <a:spcBef>
                <a:spcPts val="0"/>
              </a:spcBef>
              <a:spcAft>
                <a:spcPts val="0"/>
              </a:spcAft>
              <a:buFont typeface="Symbol" panose="05050102010706020507" pitchFamily="18" charset="2"/>
              <a:buChar char=""/>
            </a:pPr>
            <a:r>
              <a:rPr lang="en-US" sz="1800" dirty="0">
                <a:effectLst/>
                <a:latin typeface="Calibri" panose="020F0502020204030204" pitchFamily="34" charset="0"/>
                <a:ea typeface="Calibri" panose="020F0502020204030204" pitchFamily="34" charset="0"/>
                <a:cs typeface="Times New Roman" panose="02020603050405020304" pitchFamily="18" charset="0"/>
              </a:rPr>
              <a:t>Indeed, countries have many competing public health priorities and RSV would be a new disease target for many; however, RSV prevention has the potential to complement many of these priorities.</a:t>
            </a:r>
          </a:p>
          <a:p>
            <a:pPr marL="342900" marR="0" lvl="0" indent="-342900">
              <a:lnSpc>
                <a:spcPct val="107000"/>
              </a:lnSpc>
              <a:spcBef>
                <a:spcPts val="0"/>
              </a:spcBef>
              <a:spcAft>
                <a:spcPts val="0"/>
              </a:spcAft>
              <a:buFont typeface="Symbol" panose="05050102010706020507" pitchFamily="18" charset="2"/>
              <a:buChar char=""/>
            </a:pPr>
            <a:r>
              <a:rPr lang="en-US" sz="1800" dirty="0">
                <a:effectLst/>
                <a:latin typeface="Calibri" panose="020F0502020204030204" pitchFamily="34" charset="0"/>
                <a:ea typeface="Calibri" panose="020F0502020204030204" pitchFamily="34" charset="0"/>
                <a:cs typeface="Times New Roman" panose="02020603050405020304" pitchFamily="18" charset="0"/>
              </a:rPr>
              <a:t>Listed here are just some initiatives where synergies and efficiencies could be achieved between RSV prevention and immunization or antenatal care strategies.</a:t>
            </a:r>
          </a:p>
          <a:p>
            <a:pPr marL="342900" marR="0" lvl="0" indent="-342900">
              <a:lnSpc>
                <a:spcPct val="107000"/>
              </a:lnSpc>
              <a:spcBef>
                <a:spcPts val="0"/>
              </a:spcBef>
              <a:spcAft>
                <a:spcPts val="800"/>
              </a:spcAft>
              <a:buFont typeface="Symbol" panose="05050102010706020507" pitchFamily="18" charset="2"/>
              <a:buChar char=""/>
            </a:pPr>
            <a:r>
              <a:rPr lang="en-US" sz="1800" dirty="0">
                <a:effectLst/>
                <a:latin typeface="Calibri" panose="020F0502020204030204" pitchFamily="34" charset="0"/>
                <a:ea typeface="Calibri" panose="020F0502020204030204" pitchFamily="34" charset="0"/>
                <a:cs typeface="Times New Roman" panose="02020603050405020304" pitchFamily="18" charset="0"/>
              </a:rPr>
              <a:t>Overall, the goal will be to ensure that RSV prevention adds value, not burden, to already strained healthcare services and competing priorities.</a:t>
            </a:r>
          </a:p>
          <a:p>
            <a:endParaRPr lang="en-US" dirty="0"/>
          </a:p>
        </p:txBody>
      </p:sp>
      <p:sp>
        <p:nvSpPr>
          <p:cNvPr id="4" name="Slide Number Placeholder 3"/>
          <p:cNvSpPr>
            <a:spLocks noGrp="1"/>
          </p:cNvSpPr>
          <p:nvPr>
            <p:ph type="sldNum" sz="quarter" idx="5"/>
          </p:nvPr>
        </p:nvSpPr>
        <p:spPr/>
        <p:txBody>
          <a:bodyPr/>
          <a:lstStyle/>
          <a:p>
            <a:fld id="{C690C06F-62DF-8C49-9437-5B6E342092F3}" type="slidenum">
              <a:rPr lang="en-US" smtClean="0"/>
              <a:t>27</a:t>
            </a:fld>
            <a:endParaRPr lang="en-US"/>
          </a:p>
        </p:txBody>
      </p:sp>
    </p:spTree>
    <p:extLst>
      <p:ext uri="{BB962C8B-B14F-4D97-AF65-F5344CB8AC3E}">
        <p14:creationId xmlns:p14="http://schemas.microsoft.com/office/powerpoint/2010/main" val="29743215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marR="0" lvl="0" indent="-342900">
              <a:lnSpc>
                <a:spcPct val="107000"/>
              </a:lnSpc>
              <a:spcBef>
                <a:spcPts val="0"/>
              </a:spcBef>
              <a:spcAft>
                <a:spcPts val="0"/>
              </a:spcAft>
              <a:buFont typeface="Symbol" panose="05050102010706020507" pitchFamily="18" charset="2"/>
              <a:buChar char=""/>
            </a:pPr>
            <a:r>
              <a:rPr lang="en-US" sz="1800" dirty="0">
                <a:effectLst/>
                <a:latin typeface="Calibri" panose="020F0502020204030204" pitchFamily="34" charset="0"/>
                <a:ea typeface="Calibri" panose="020F0502020204030204" pitchFamily="34" charset="0"/>
                <a:cs typeface="Times New Roman" panose="02020603050405020304" pitchFamily="18" charset="0"/>
              </a:rPr>
              <a:t>The pathway for RSV interventions to meet their full lifesaving potential will involve evidence-based decision-making that raises RSV prevention on public health agendas and supports health system readiness for equitable delivery.</a:t>
            </a:r>
          </a:p>
          <a:p>
            <a:pPr marL="342900" marR="0" lvl="0" indent="-342900">
              <a:lnSpc>
                <a:spcPct val="107000"/>
              </a:lnSpc>
              <a:spcBef>
                <a:spcPts val="0"/>
              </a:spcBef>
              <a:spcAft>
                <a:spcPts val="0"/>
              </a:spcAft>
              <a:buFont typeface="Symbol" panose="05050102010706020507" pitchFamily="18" charset="2"/>
              <a:buChar char=""/>
            </a:pPr>
            <a:r>
              <a:rPr lang="en-US" sz="1800" dirty="0">
                <a:effectLst/>
                <a:latin typeface="Calibri" panose="020F0502020204030204" pitchFamily="34" charset="0"/>
                <a:ea typeface="Calibri" panose="020F0502020204030204" pitchFamily="34" charset="0"/>
                <a:cs typeface="Times New Roman" panose="02020603050405020304" pitchFamily="18" charset="0"/>
              </a:rPr>
              <a:t>Getting there will require evidence to be packaged, greater awareness and stakeholder buy-in around RSV prevention, and supportive policies and financing are in place.</a:t>
            </a:r>
          </a:p>
          <a:p>
            <a:pPr marL="342900" marR="0" lvl="0" indent="-342900">
              <a:lnSpc>
                <a:spcPct val="107000"/>
              </a:lnSpc>
              <a:spcBef>
                <a:spcPts val="0"/>
              </a:spcBef>
              <a:spcAft>
                <a:spcPts val="800"/>
              </a:spcAft>
              <a:buFont typeface="Symbol" panose="05050102010706020507" pitchFamily="18" charset="2"/>
              <a:buChar char=""/>
            </a:pPr>
            <a:r>
              <a:rPr lang="en-US" sz="1800" dirty="0">
                <a:effectLst/>
                <a:latin typeface="Calibri" panose="020F0502020204030204" pitchFamily="34" charset="0"/>
                <a:ea typeface="Calibri" panose="020F0502020204030204" pitchFamily="34" charset="0"/>
                <a:cs typeface="Times New Roman" panose="02020603050405020304" pitchFamily="18" charset="0"/>
              </a:rPr>
              <a:t>Also important are collaboration across EPI and ANC, support for operations and logistics, a trained and empowered workforce (especially for ANC staff less familiar with delivering immunizations), and progress toward building safety monitoring system capacity.</a:t>
            </a:r>
          </a:p>
          <a:p>
            <a:endParaRPr lang="en-US" dirty="0"/>
          </a:p>
        </p:txBody>
      </p:sp>
      <p:sp>
        <p:nvSpPr>
          <p:cNvPr id="4" name="Slide Number Placeholder 3"/>
          <p:cNvSpPr>
            <a:spLocks noGrp="1"/>
          </p:cNvSpPr>
          <p:nvPr>
            <p:ph type="sldNum" sz="quarter" idx="5"/>
          </p:nvPr>
        </p:nvSpPr>
        <p:spPr/>
        <p:txBody>
          <a:bodyPr/>
          <a:lstStyle/>
          <a:p>
            <a:fld id="{C690C06F-62DF-8C49-9437-5B6E342092F3}" type="slidenum">
              <a:rPr lang="en-US" smtClean="0"/>
              <a:t>28</a:t>
            </a:fld>
            <a:endParaRPr lang="en-US"/>
          </a:p>
        </p:txBody>
      </p:sp>
    </p:spTree>
    <p:extLst>
      <p:ext uri="{BB962C8B-B14F-4D97-AF65-F5344CB8AC3E}">
        <p14:creationId xmlns:p14="http://schemas.microsoft.com/office/powerpoint/2010/main" val="51806751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marR="0" lvl="0" indent="-342900">
              <a:lnSpc>
                <a:spcPct val="107000"/>
              </a:lnSpc>
              <a:spcBef>
                <a:spcPts val="0"/>
              </a:spcBef>
              <a:spcAft>
                <a:spcPts val="0"/>
              </a:spcAft>
              <a:buFont typeface="Symbol" panose="05050102010706020507" pitchFamily="18" charset="2"/>
              <a:buChar char=""/>
            </a:pPr>
            <a:r>
              <a:rPr lang="en-US" sz="1100" dirty="0">
                <a:effectLst/>
                <a:latin typeface="Calibri" panose="020F0502020204030204" pitchFamily="34" charset="0"/>
                <a:ea typeface="Calibri" panose="020F0502020204030204" pitchFamily="34" charset="0"/>
                <a:cs typeface="Times New Roman" panose="02020603050405020304" pitchFamily="18" charset="0"/>
              </a:rPr>
              <a:t>There are several domains and activities to think about as countries start to consider RSV prevention.</a:t>
            </a:r>
          </a:p>
          <a:p>
            <a:pPr marL="342900" marR="0" lvl="0" indent="-342900">
              <a:lnSpc>
                <a:spcPct val="107000"/>
              </a:lnSpc>
              <a:spcBef>
                <a:spcPts val="0"/>
              </a:spcBef>
              <a:spcAft>
                <a:spcPts val="0"/>
              </a:spcAft>
              <a:buFont typeface="Symbol" panose="05050102010706020507" pitchFamily="18" charset="2"/>
              <a:buChar char=""/>
            </a:pPr>
            <a:r>
              <a:rPr lang="en-US" sz="1100" dirty="0">
                <a:effectLst/>
                <a:latin typeface="Calibri" panose="020F0502020204030204" pitchFamily="34" charset="0"/>
                <a:ea typeface="Calibri" panose="020F0502020204030204" pitchFamily="34" charset="0"/>
                <a:cs typeface="Times New Roman" panose="02020603050405020304" pitchFamily="18" charset="0"/>
              </a:rPr>
              <a:t>These include understanding the </a:t>
            </a:r>
            <a:r>
              <a:rPr lang="en-US" sz="1100" b="1" dirty="0">
                <a:effectLst/>
                <a:latin typeface="Calibri" panose="020F0502020204030204" pitchFamily="34" charset="0"/>
                <a:ea typeface="Calibri" panose="020F0502020204030204" pitchFamily="34" charset="0"/>
                <a:cs typeface="Times New Roman" panose="02020603050405020304" pitchFamily="18" charset="0"/>
              </a:rPr>
              <a:t>case for prioritizing RSV, </a:t>
            </a:r>
            <a:r>
              <a:rPr lang="en-US" sz="1100" dirty="0">
                <a:effectLst/>
                <a:latin typeface="Calibri" panose="020F0502020204030204" pitchFamily="34" charset="0"/>
                <a:ea typeface="Calibri" panose="020F0502020204030204" pitchFamily="34" charset="0"/>
                <a:cs typeface="Times New Roman" panose="02020603050405020304" pitchFamily="18" charset="0"/>
              </a:rPr>
              <a:t>including</a:t>
            </a:r>
            <a:r>
              <a:rPr lang="en-US" sz="1100" b="1" dirty="0">
                <a:effectLst/>
                <a:latin typeface="Calibri" panose="020F0502020204030204" pitchFamily="34" charset="0"/>
                <a:ea typeface="Calibri" panose="020F0502020204030204" pitchFamily="34" charset="0"/>
                <a:cs typeface="Times New Roman" panose="02020603050405020304" pitchFamily="18" charset="0"/>
              </a:rPr>
              <a:t> </a:t>
            </a:r>
            <a:r>
              <a:rPr lang="en-US" sz="1100" dirty="0">
                <a:effectLst/>
                <a:latin typeface="Calibri" panose="020F0502020204030204" pitchFamily="34" charset="0"/>
                <a:ea typeface="Calibri" panose="020F0502020204030204" pitchFamily="34" charset="0"/>
                <a:cs typeface="Times New Roman" panose="02020603050405020304" pitchFamily="18" charset="0"/>
              </a:rPr>
              <a:t>regional/local disease burden data and health economics factors such as cost-effectiveness, cost of illness, and cost of product delivery.</a:t>
            </a:r>
          </a:p>
          <a:p>
            <a:pPr marL="342900" marR="0" lvl="0" indent="-342900">
              <a:lnSpc>
                <a:spcPct val="107000"/>
              </a:lnSpc>
              <a:spcBef>
                <a:spcPts val="0"/>
              </a:spcBef>
              <a:spcAft>
                <a:spcPts val="0"/>
              </a:spcAft>
              <a:buFont typeface="Symbol" panose="05050102010706020507" pitchFamily="18" charset="2"/>
              <a:buChar char=""/>
            </a:pPr>
            <a:r>
              <a:rPr lang="en-US" sz="1100" dirty="0">
                <a:effectLst/>
                <a:latin typeface="Calibri" panose="020F0502020204030204" pitchFamily="34" charset="0"/>
                <a:ea typeface="Calibri" panose="020F0502020204030204" pitchFamily="34" charset="0"/>
                <a:cs typeface="Times New Roman" panose="02020603050405020304" pitchFamily="18" charset="0"/>
              </a:rPr>
              <a:t>Determinants informing </a:t>
            </a:r>
            <a:r>
              <a:rPr lang="en-US" sz="1100" b="1" dirty="0">
                <a:effectLst/>
                <a:latin typeface="Calibri" panose="020F0502020204030204" pitchFamily="34" charset="0"/>
                <a:ea typeface="Calibri" panose="020F0502020204030204" pitchFamily="34" charset="0"/>
                <a:cs typeface="Times New Roman" panose="02020603050405020304" pitchFamily="18" charset="0"/>
              </a:rPr>
              <a:t>product choice</a:t>
            </a:r>
            <a:r>
              <a:rPr lang="en-US" sz="1100" dirty="0">
                <a:effectLst/>
                <a:latin typeface="Calibri" panose="020F0502020204030204" pitchFamily="34" charset="0"/>
                <a:ea typeface="Calibri" panose="020F0502020204030204" pitchFamily="34" charset="0"/>
                <a:cs typeface="Times New Roman" panose="02020603050405020304" pitchFamily="18" charset="0"/>
              </a:rPr>
              <a:t>, including product safety, efficacy, and cost/benefit.</a:t>
            </a:r>
          </a:p>
          <a:p>
            <a:pPr marL="342900" marR="0" lvl="0" indent="-342900">
              <a:lnSpc>
                <a:spcPct val="107000"/>
              </a:lnSpc>
              <a:spcBef>
                <a:spcPts val="0"/>
              </a:spcBef>
              <a:spcAft>
                <a:spcPts val="0"/>
              </a:spcAft>
              <a:buFont typeface="Symbol" panose="05050102010706020507" pitchFamily="18" charset="2"/>
              <a:buChar char=""/>
            </a:pPr>
            <a:r>
              <a:rPr lang="en-US" sz="1100" dirty="0">
                <a:effectLst/>
                <a:latin typeface="Calibri" panose="020F0502020204030204" pitchFamily="34" charset="0"/>
                <a:ea typeface="Calibri" panose="020F0502020204030204" pitchFamily="34" charset="0"/>
                <a:cs typeface="Times New Roman" panose="02020603050405020304" pitchFamily="18" charset="0"/>
              </a:rPr>
              <a:t>The </a:t>
            </a:r>
            <a:r>
              <a:rPr lang="en-US" sz="1100" b="1" dirty="0">
                <a:effectLst/>
                <a:latin typeface="Calibri" panose="020F0502020204030204" pitchFamily="34" charset="0"/>
                <a:ea typeface="Calibri" panose="020F0502020204030204" pitchFamily="34" charset="0"/>
                <a:cs typeface="Times New Roman" panose="02020603050405020304" pitchFamily="18" charset="0"/>
              </a:rPr>
              <a:t>regulatory </a:t>
            </a:r>
            <a:r>
              <a:rPr lang="en-US" sz="1100" dirty="0">
                <a:effectLst/>
                <a:latin typeface="Calibri" panose="020F0502020204030204" pitchFamily="34" charset="0"/>
                <a:ea typeface="Calibri" panose="020F0502020204030204" pitchFamily="34" charset="0"/>
                <a:cs typeface="Times New Roman" panose="02020603050405020304" pitchFamily="18" charset="0"/>
              </a:rPr>
              <a:t>pathway and </a:t>
            </a:r>
            <a:r>
              <a:rPr lang="en-US" sz="1100" b="1" dirty="0">
                <a:effectLst/>
                <a:latin typeface="Calibri" panose="020F0502020204030204" pitchFamily="34" charset="0"/>
                <a:ea typeface="Calibri" panose="020F0502020204030204" pitchFamily="34" charset="0"/>
                <a:cs typeface="Times New Roman" panose="02020603050405020304" pitchFamily="18" charset="0"/>
              </a:rPr>
              <a:t>policy </a:t>
            </a:r>
            <a:r>
              <a:rPr lang="en-US" sz="1100" dirty="0">
                <a:effectLst/>
                <a:latin typeface="Calibri" panose="020F0502020204030204" pitchFamily="34" charset="0"/>
                <a:ea typeface="Calibri" panose="020F0502020204030204" pitchFamily="34" charset="0"/>
                <a:cs typeface="Times New Roman" panose="02020603050405020304" pitchFamily="18" charset="0"/>
              </a:rPr>
              <a:t>environment must be conducive to the selected product(s) approval and adoption—and may involve some uncharted territory.</a:t>
            </a:r>
          </a:p>
          <a:p>
            <a:pPr marL="342900" marR="0" lvl="0" indent="-342900">
              <a:lnSpc>
                <a:spcPct val="107000"/>
              </a:lnSpc>
              <a:spcBef>
                <a:spcPts val="0"/>
              </a:spcBef>
              <a:spcAft>
                <a:spcPts val="0"/>
              </a:spcAft>
              <a:buFont typeface="Symbol" panose="05050102010706020507" pitchFamily="18" charset="2"/>
              <a:buChar char=""/>
            </a:pPr>
            <a:r>
              <a:rPr lang="en-US" sz="1100" dirty="0">
                <a:effectLst/>
                <a:latin typeface="Calibri" panose="020F0502020204030204" pitchFamily="34" charset="0"/>
                <a:ea typeface="Calibri" panose="020F0502020204030204" pitchFamily="34" charset="0"/>
                <a:cs typeface="Times New Roman" panose="02020603050405020304" pitchFamily="18" charset="0"/>
              </a:rPr>
              <a:t>Identifying optimal </a:t>
            </a:r>
            <a:r>
              <a:rPr lang="en-US" sz="1100" b="1" dirty="0">
                <a:effectLst/>
                <a:latin typeface="Calibri" panose="020F0502020204030204" pitchFamily="34" charset="0"/>
                <a:ea typeface="Calibri" panose="020F0502020204030204" pitchFamily="34" charset="0"/>
                <a:cs typeface="Times New Roman" panose="02020603050405020304" pitchFamily="18" charset="0"/>
              </a:rPr>
              <a:t>delivery</a:t>
            </a:r>
            <a:r>
              <a:rPr lang="en-US" sz="1100" dirty="0">
                <a:effectLst/>
                <a:latin typeface="Calibri" panose="020F0502020204030204" pitchFamily="34" charset="0"/>
                <a:ea typeface="Calibri" panose="020F0502020204030204" pitchFamily="34" charset="0"/>
                <a:cs typeface="Times New Roman" panose="02020603050405020304" pitchFamily="18" charset="0"/>
              </a:rPr>
              <a:t> platform(s), feasibility, and system readiness via EPI and/or ANC is key, including implementation/supply management strategies and leveraging existing systems to pave the way for vaccines intended for pregnant people.</a:t>
            </a:r>
          </a:p>
          <a:p>
            <a:pPr marL="342900" marR="0" lvl="0" indent="-342900">
              <a:lnSpc>
                <a:spcPct val="107000"/>
              </a:lnSpc>
              <a:spcBef>
                <a:spcPts val="0"/>
              </a:spcBef>
              <a:spcAft>
                <a:spcPts val="0"/>
              </a:spcAft>
              <a:buFont typeface="Symbol" panose="05050102010706020507" pitchFamily="18" charset="2"/>
              <a:buChar char=""/>
            </a:pPr>
            <a:r>
              <a:rPr lang="en-US" sz="1100" b="1" dirty="0">
                <a:effectLst/>
                <a:latin typeface="Calibri" panose="020F0502020204030204" pitchFamily="34" charset="0"/>
                <a:ea typeface="Calibri" panose="020F0502020204030204" pitchFamily="34" charset="0"/>
                <a:cs typeface="Times New Roman" panose="02020603050405020304" pitchFamily="18" charset="0"/>
              </a:rPr>
              <a:t>Raising awareness</a:t>
            </a:r>
            <a:r>
              <a:rPr lang="en-US" sz="1100" dirty="0">
                <a:effectLst/>
                <a:latin typeface="Calibri" panose="020F0502020204030204" pitchFamily="34" charset="0"/>
                <a:ea typeface="Calibri" panose="020F0502020204030204" pitchFamily="34" charset="0"/>
                <a:cs typeface="Times New Roman" panose="02020603050405020304" pitchFamily="18" charset="0"/>
              </a:rPr>
              <a:t> about RSV and prevention products among key stakeholders such as policymakers, health providers, and parents will be essential.</a:t>
            </a:r>
          </a:p>
          <a:p>
            <a:pPr marL="742950" marR="0" lvl="1" indent="-285750">
              <a:lnSpc>
                <a:spcPct val="107000"/>
              </a:lnSpc>
              <a:spcBef>
                <a:spcPts val="0"/>
              </a:spcBef>
              <a:spcAft>
                <a:spcPts val="0"/>
              </a:spcAft>
              <a:buFont typeface="Courier New" panose="02070309020205020404" pitchFamily="49" charset="0"/>
              <a:buChar char="o"/>
            </a:pPr>
            <a:r>
              <a:rPr lang="en-US" sz="1100" dirty="0">
                <a:effectLst/>
                <a:latin typeface="Calibri" panose="020F0502020204030204" pitchFamily="34" charset="0"/>
                <a:ea typeface="Calibri" panose="020F0502020204030204" pitchFamily="34" charset="0"/>
                <a:cs typeface="Times New Roman" panose="02020603050405020304" pitchFamily="18" charset="0"/>
              </a:rPr>
              <a:t>Part of this will be understanding community perceptions/acceptance for new RSV interventions and designing and implementing effective communications strategies.</a:t>
            </a:r>
          </a:p>
          <a:p>
            <a:pPr marL="342900" marR="0" lvl="0" indent="-342900">
              <a:lnSpc>
                <a:spcPct val="107000"/>
              </a:lnSpc>
              <a:spcBef>
                <a:spcPts val="0"/>
              </a:spcBef>
              <a:spcAft>
                <a:spcPts val="0"/>
              </a:spcAft>
              <a:buFont typeface="Symbol" panose="05050102010706020507" pitchFamily="18" charset="2"/>
              <a:buChar char=""/>
            </a:pPr>
            <a:r>
              <a:rPr lang="en-US" sz="1100" dirty="0">
                <a:effectLst/>
                <a:latin typeface="Calibri" panose="020F0502020204030204" pitchFamily="34" charset="0"/>
                <a:ea typeface="Calibri" panose="020F0502020204030204" pitchFamily="34" charset="0"/>
                <a:cs typeface="Times New Roman" panose="02020603050405020304" pitchFamily="18" charset="0"/>
              </a:rPr>
              <a:t>Making progress toward capacity building for </a:t>
            </a:r>
            <a:r>
              <a:rPr lang="en-US" sz="1100" b="1" dirty="0">
                <a:effectLst/>
                <a:latin typeface="Calibri" panose="020F0502020204030204" pitchFamily="34" charset="0"/>
                <a:ea typeface="Calibri" panose="020F0502020204030204" pitchFamily="34" charset="0"/>
                <a:cs typeface="Times New Roman" panose="02020603050405020304" pitchFamily="18" charset="0"/>
              </a:rPr>
              <a:t>safety monitoring and disease surveillance systems </a:t>
            </a:r>
            <a:r>
              <a:rPr lang="en-US" sz="1100" dirty="0">
                <a:effectLst/>
                <a:latin typeface="Calibri" panose="020F0502020204030204" pitchFamily="34" charset="0"/>
                <a:ea typeface="Calibri" panose="020F0502020204030204" pitchFamily="34" charset="0"/>
                <a:cs typeface="Times New Roman" panose="02020603050405020304" pitchFamily="18" charset="0"/>
              </a:rPr>
              <a:t>to track</a:t>
            </a:r>
            <a:r>
              <a:rPr lang="en-US" sz="1100" b="1" dirty="0">
                <a:effectLst/>
                <a:latin typeface="Calibri" panose="020F0502020204030204" pitchFamily="34" charset="0"/>
                <a:ea typeface="Calibri" panose="020F0502020204030204" pitchFamily="34" charset="0"/>
                <a:cs typeface="Times New Roman" panose="02020603050405020304" pitchFamily="18" charset="0"/>
              </a:rPr>
              <a:t> </a:t>
            </a:r>
            <a:r>
              <a:rPr lang="en-US" sz="1100" dirty="0">
                <a:effectLst/>
                <a:latin typeface="Calibri" panose="020F0502020204030204" pitchFamily="34" charset="0"/>
                <a:ea typeface="Calibri" panose="020F0502020204030204" pitchFamily="34" charset="0"/>
                <a:cs typeface="Times New Roman" panose="02020603050405020304" pitchFamily="18" charset="0"/>
              </a:rPr>
              <a:t>RSV product performance, as well as pregnancy outcomes will be needed over time.</a:t>
            </a:r>
          </a:p>
          <a:p>
            <a:pPr marL="342900" marR="0" lvl="0" indent="-342900">
              <a:lnSpc>
                <a:spcPct val="107000"/>
              </a:lnSpc>
              <a:spcBef>
                <a:spcPts val="0"/>
              </a:spcBef>
              <a:spcAft>
                <a:spcPts val="0"/>
              </a:spcAft>
              <a:buFont typeface="Symbol" panose="05050102010706020507" pitchFamily="18" charset="2"/>
              <a:buChar char=""/>
            </a:pPr>
            <a:r>
              <a:rPr lang="en-US" sz="1100" b="1" dirty="0">
                <a:effectLst/>
                <a:latin typeface="Calibri" panose="020F0502020204030204" pitchFamily="34" charset="0"/>
                <a:ea typeface="Calibri" panose="020F0502020204030204" pitchFamily="34" charset="0"/>
                <a:cs typeface="Times New Roman" panose="02020603050405020304" pitchFamily="18" charset="0"/>
              </a:rPr>
              <a:t>Workforce readiness</a:t>
            </a:r>
            <a:r>
              <a:rPr lang="en-US" sz="1100" dirty="0">
                <a:effectLst/>
                <a:latin typeface="Calibri" panose="020F0502020204030204" pitchFamily="34" charset="0"/>
                <a:ea typeface="Calibri" panose="020F0502020204030204" pitchFamily="34" charset="0"/>
                <a:cs typeface="Times New Roman" panose="02020603050405020304" pitchFamily="18" charset="0"/>
              </a:rPr>
              <a:t> will also be an important factor, especially when it comes to ANC and EPI workers operating in conjunction with each other and taking on additional responsibilities and dividing labor.</a:t>
            </a:r>
          </a:p>
          <a:p>
            <a:pPr marL="342900" marR="0" lvl="0" indent="-342900">
              <a:lnSpc>
                <a:spcPct val="107000"/>
              </a:lnSpc>
              <a:spcBef>
                <a:spcPts val="0"/>
              </a:spcBef>
              <a:spcAft>
                <a:spcPts val="800"/>
              </a:spcAft>
              <a:buFont typeface="Symbol" panose="05050102010706020507" pitchFamily="18" charset="2"/>
              <a:buChar char=""/>
            </a:pPr>
            <a:r>
              <a:rPr lang="en-US" sz="1100" dirty="0">
                <a:effectLst/>
                <a:latin typeface="Calibri" panose="020F0502020204030204" pitchFamily="34" charset="0"/>
                <a:ea typeface="Calibri" panose="020F0502020204030204" pitchFamily="34" charset="0"/>
                <a:cs typeface="Times New Roman" panose="02020603050405020304" pitchFamily="18" charset="0"/>
              </a:rPr>
              <a:t>Finally, equitable access will depend on </a:t>
            </a:r>
            <a:r>
              <a:rPr lang="en-US" sz="1100" b="1" dirty="0">
                <a:effectLst/>
                <a:latin typeface="Calibri" panose="020F0502020204030204" pitchFamily="34" charset="0"/>
                <a:ea typeface="Calibri" panose="020F0502020204030204" pitchFamily="34" charset="0"/>
                <a:cs typeface="Times New Roman" panose="02020603050405020304" pitchFamily="18" charset="0"/>
              </a:rPr>
              <a:t>financing</a:t>
            </a:r>
            <a:r>
              <a:rPr lang="en-US" sz="1100" dirty="0">
                <a:effectLst/>
                <a:latin typeface="Calibri" panose="020F0502020204030204" pitchFamily="34" charset="0"/>
                <a:ea typeface="Calibri" panose="020F0502020204030204" pitchFamily="34" charset="0"/>
                <a:cs typeface="Times New Roman" panose="02020603050405020304" pitchFamily="18" charset="0"/>
              </a:rPr>
              <a:t> being in place, which will hinge on fit within country public health budgets and Gavi’s upcoming decision around RSV support.</a:t>
            </a:r>
          </a:p>
          <a:p>
            <a:endParaRPr lang="en-US" dirty="0"/>
          </a:p>
        </p:txBody>
      </p:sp>
      <p:sp>
        <p:nvSpPr>
          <p:cNvPr id="4" name="Slide Number Placeholder 3"/>
          <p:cNvSpPr>
            <a:spLocks noGrp="1"/>
          </p:cNvSpPr>
          <p:nvPr>
            <p:ph type="sldNum" sz="quarter" idx="5"/>
          </p:nvPr>
        </p:nvSpPr>
        <p:spPr/>
        <p:txBody>
          <a:bodyPr/>
          <a:lstStyle/>
          <a:p>
            <a:fld id="{C690C06F-62DF-8C49-9437-5B6E342092F3}" type="slidenum">
              <a:rPr lang="en-US" smtClean="0"/>
              <a:t>29</a:t>
            </a:fld>
            <a:endParaRPr lang="en-US"/>
          </a:p>
        </p:txBody>
      </p:sp>
    </p:spTree>
    <p:extLst>
      <p:ext uri="{BB962C8B-B14F-4D97-AF65-F5344CB8AC3E}">
        <p14:creationId xmlns:p14="http://schemas.microsoft.com/office/powerpoint/2010/main" val="160650652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marR="0" lvl="0" indent="-342900">
              <a:lnSpc>
                <a:spcPct val="107000"/>
              </a:lnSpc>
              <a:spcBef>
                <a:spcPts val="0"/>
              </a:spcBef>
              <a:spcAft>
                <a:spcPts val="0"/>
              </a:spcAft>
              <a:buFont typeface="Symbol" panose="05050102010706020507" pitchFamily="18" charset="2"/>
              <a:buChar char=""/>
            </a:pPr>
            <a:r>
              <a:rPr lang="en-US" sz="1800" dirty="0">
                <a:effectLst/>
                <a:latin typeface="Calibri" panose="020F0502020204030204" pitchFamily="34" charset="0"/>
                <a:ea typeface="Calibri" panose="020F0502020204030204" pitchFamily="34" charset="0"/>
                <a:cs typeface="Times New Roman" panose="02020603050405020304" pitchFamily="18" charset="0"/>
              </a:rPr>
              <a:t>The good news is that valuable information is already available to inform evidence-based decision-making and more is emerging.  </a:t>
            </a:r>
          </a:p>
          <a:p>
            <a:pPr marL="342900" marR="0" lvl="0" indent="-342900">
              <a:lnSpc>
                <a:spcPct val="107000"/>
              </a:lnSpc>
              <a:spcBef>
                <a:spcPts val="0"/>
              </a:spcBef>
              <a:spcAft>
                <a:spcPts val="800"/>
              </a:spcAft>
              <a:buFont typeface="Symbol" panose="05050102010706020507" pitchFamily="18" charset="2"/>
              <a:buChar char=""/>
            </a:pPr>
            <a:r>
              <a:rPr lang="en-US" sz="1800" dirty="0">
                <a:effectLst/>
                <a:latin typeface="Calibri" panose="020F0502020204030204" pitchFamily="34" charset="0"/>
                <a:ea typeface="Calibri" panose="020F0502020204030204" pitchFamily="34" charset="0"/>
                <a:cs typeface="Times New Roman" panose="02020603050405020304" pitchFamily="18" charset="0"/>
              </a:rPr>
              <a:t>Listed here are just some categories of ongoing work right now. But the journey is ongoing and requires greater stakeholder engagement to reach the goal of RSV prevention.</a:t>
            </a:r>
          </a:p>
          <a:p>
            <a:endParaRPr lang="en-US" dirty="0"/>
          </a:p>
        </p:txBody>
      </p:sp>
      <p:sp>
        <p:nvSpPr>
          <p:cNvPr id="4" name="Slide Number Placeholder 3"/>
          <p:cNvSpPr>
            <a:spLocks noGrp="1"/>
          </p:cNvSpPr>
          <p:nvPr>
            <p:ph type="sldNum" sz="quarter" idx="5"/>
          </p:nvPr>
        </p:nvSpPr>
        <p:spPr/>
        <p:txBody>
          <a:bodyPr/>
          <a:lstStyle/>
          <a:p>
            <a:fld id="{85D93177-8F6F-427B-A1BF-DD38A72AAF93}" type="slidenum">
              <a:rPr lang="en-US" smtClean="0"/>
              <a:t>30</a:t>
            </a:fld>
            <a:endParaRPr lang="en-US"/>
          </a:p>
        </p:txBody>
      </p:sp>
    </p:spTree>
    <p:extLst>
      <p:ext uri="{BB962C8B-B14F-4D97-AF65-F5344CB8AC3E}">
        <p14:creationId xmlns:p14="http://schemas.microsoft.com/office/powerpoint/2010/main" val="231746548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marR="0" lvl="0" indent="-342900">
              <a:lnSpc>
                <a:spcPct val="107000"/>
              </a:lnSpc>
              <a:spcBef>
                <a:spcPts val="0"/>
              </a:spcBef>
              <a:spcAft>
                <a:spcPts val="0"/>
              </a:spcAft>
              <a:buFont typeface="Symbol" panose="05050102010706020507" pitchFamily="18" charset="2"/>
              <a:buChar char=""/>
            </a:pPr>
            <a:r>
              <a:rPr lang="en-US" sz="1800" dirty="0">
                <a:effectLst/>
                <a:latin typeface="Calibri" panose="020F0502020204030204" pitchFamily="34" charset="0"/>
                <a:ea typeface="Calibri" panose="020F0502020204030204" pitchFamily="34" charset="0"/>
                <a:cs typeface="Times New Roman" panose="02020603050405020304" pitchFamily="18" charset="0"/>
              </a:rPr>
              <a:t>So the question is, what’s next?</a:t>
            </a:r>
          </a:p>
          <a:p>
            <a:pPr marL="342900" marR="0" lvl="0" indent="-342900">
              <a:lnSpc>
                <a:spcPct val="107000"/>
              </a:lnSpc>
              <a:spcBef>
                <a:spcPts val="0"/>
              </a:spcBef>
              <a:spcAft>
                <a:spcPts val="0"/>
              </a:spcAft>
              <a:buFont typeface="Symbol" panose="05050102010706020507" pitchFamily="18" charset="2"/>
              <a:buChar char=""/>
            </a:pPr>
            <a:r>
              <a:rPr lang="en-US" sz="1800" dirty="0">
                <a:effectLst/>
                <a:latin typeface="Calibri" panose="020F0502020204030204" pitchFamily="34" charset="0"/>
                <a:ea typeface="Calibri" panose="020F0502020204030204" pitchFamily="34" charset="0"/>
                <a:cs typeface="Times New Roman" panose="02020603050405020304" pitchFamily="18" charset="0"/>
              </a:rPr>
              <a:t>With new, lifesaving RSV prevention tools now licensed, now’s the time for countries to start considering how best to take advantage of this public health opportunity.</a:t>
            </a:r>
          </a:p>
          <a:p>
            <a:pPr marL="342900" marR="0" lvl="0" indent="-342900">
              <a:lnSpc>
                <a:spcPct val="107000"/>
              </a:lnSpc>
              <a:spcBef>
                <a:spcPts val="0"/>
              </a:spcBef>
              <a:spcAft>
                <a:spcPts val="0"/>
              </a:spcAft>
              <a:buFont typeface="Symbol" panose="05050102010706020507" pitchFamily="18" charset="2"/>
              <a:buChar char=""/>
            </a:pPr>
            <a:r>
              <a:rPr lang="en-US" sz="1800" dirty="0">
                <a:effectLst/>
                <a:latin typeface="Calibri" panose="020F0502020204030204" pitchFamily="34" charset="0"/>
                <a:ea typeface="Calibri" panose="020F0502020204030204" pitchFamily="34" charset="0"/>
                <a:cs typeface="Times New Roman" panose="02020603050405020304" pitchFamily="18" charset="0"/>
              </a:rPr>
              <a:t>These are just some of the questions to start thinking about and discussing. </a:t>
            </a:r>
          </a:p>
          <a:p>
            <a:pPr marL="342900" marR="0" lvl="0" indent="-342900">
              <a:lnSpc>
                <a:spcPct val="107000"/>
              </a:lnSpc>
              <a:spcBef>
                <a:spcPts val="0"/>
              </a:spcBef>
              <a:spcAft>
                <a:spcPts val="800"/>
              </a:spcAft>
              <a:buFont typeface="Symbol" panose="05050102010706020507" pitchFamily="18" charset="2"/>
              <a:buChar char=""/>
            </a:pPr>
            <a:r>
              <a:rPr lang="en-US" sz="1800" dirty="0">
                <a:effectLst/>
                <a:latin typeface="Calibri" panose="020F0502020204030204" pitchFamily="34" charset="0"/>
                <a:ea typeface="Calibri" panose="020F0502020204030204" pitchFamily="34" charset="0"/>
                <a:cs typeface="Times New Roman" panose="02020603050405020304" pitchFamily="18" charset="0"/>
              </a:rPr>
              <a:t>RSV has been too long in the shadows, sickening and killing young children in the absence of effective interventions to prevent it on a broad scale. We are finally on the cusp of being able to change that. </a:t>
            </a:r>
          </a:p>
          <a:p>
            <a:endParaRPr lang="en-US" dirty="0"/>
          </a:p>
        </p:txBody>
      </p:sp>
      <p:sp>
        <p:nvSpPr>
          <p:cNvPr id="4" name="Slide Number Placeholder 3"/>
          <p:cNvSpPr>
            <a:spLocks noGrp="1"/>
          </p:cNvSpPr>
          <p:nvPr>
            <p:ph type="sldNum" sz="quarter" idx="5"/>
          </p:nvPr>
        </p:nvSpPr>
        <p:spPr/>
        <p:txBody>
          <a:bodyPr/>
          <a:lstStyle/>
          <a:p>
            <a:fld id="{C690C06F-62DF-8C49-9437-5B6E342092F3}" type="slidenum">
              <a:rPr lang="en-US" smtClean="0"/>
              <a:t>31</a:t>
            </a:fld>
            <a:endParaRPr lang="en-US"/>
          </a:p>
        </p:txBody>
      </p:sp>
    </p:spTree>
    <p:extLst>
      <p:ext uri="{BB962C8B-B14F-4D97-AF65-F5344CB8AC3E}">
        <p14:creationId xmlns:p14="http://schemas.microsoft.com/office/powerpoint/2010/main" val="364282444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marR="0" lvl="0" indent="-342900">
              <a:lnSpc>
                <a:spcPct val="107000"/>
              </a:lnSpc>
              <a:spcBef>
                <a:spcPts val="0"/>
              </a:spcBef>
              <a:spcAft>
                <a:spcPts val="0"/>
              </a:spcAft>
              <a:buFont typeface="Symbol" panose="05050102010706020507" pitchFamily="18" charset="2"/>
              <a:buChar char=""/>
            </a:pPr>
            <a:r>
              <a:rPr lang="en-US" sz="1800" dirty="0">
                <a:effectLst/>
                <a:latin typeface="Calibri" panose="020F0502020204030204" pitchFamily="34" charset="0"/>
                <a:ea typeface="Calibri" panose="020F0502020204030204" pitchFamily="34" charset="0"/>
                <a:cs typeface="Times New Roman" panose="02020603050405020304" pitchFamily="18" charset="0"/>
              </a:rPr>
              <a:t>As I mentioned before, together additional content is being pulled together that will dive deeper into some of the key issues driving RSV prevention, so stay tuned. </a:t>
            </a:r>
          </a:p>
          <a:p>
            <a:pPr marL="342900" marR="0" lvl="0" indent="-342900">
              <a:lnSpc>
                <a:spcPct val="107000"/>
              </a:lnSpc>
              <a:spcBef>
                <a:spcPts val="0"/>
              </a:spcBef>
              <a:spcAft>
                <a:spcPts val="800"/>
              </a:spcAft>
              <a:buFont typeface="Symbol" panose="05050102010706020507" pitchFamily="18" charset="2"/>
              <a:buChar char=""/>
            </a:pPr>
            <a:r>
              <a:rPr lang="en-US" sz="1800" dirty="0">
                <a:effectLst/>
                <a:latin typeface="Calibri" panose="020F0502020204030204" pitchFamily="34" charset="0"/>
                <a:ea typeface="Calibri" panose="020F0502020204030204" pitchFamily="34" charset="0"/>
                <a:cs typeface="Times New Roman" panose="02020603050405020304" pitchFamily="18" charset="0"/>
              </a:rPr>
              <a:t>Never has the world had more hope of addressing RSV than now. Let’s not let this chance pass us by.</a:t>
            </a:r>
          </a:p>
          <a:p>
            <a:endParaRPr lang="en-US" dirty="0"/>
          </a:p>
        </p:txBody>
      </p:sp>
      <p:sp>
        <p:nvSpPr>
          <p:cNvPr id="4" name="Slide Number Placeholder 3"/>
          <p:cNvSpPr>
            <a:spLocks noGrp="1"/>
          </p:cNvSpPr>
          <p:nvPr>
            <p:ph type="sldNum" sz="quarter" idx="5"/>
          </p:nvPr>
        </p:nvSpPr>
        <p:spPr/>
        <p:txBody>
          <a:bodyPr/>
          <a:lstStyle/>
          <a:p>
            <a:fld id="{C690C06F-62DF-8C49-9437-5B6E342092F3}" type="slidenum">
              <a:rPr lang="en-US" smtClean="0"/>
              <a:t>32</a:t>
            </a:fld>
            <a:endParaRPr lang="en-US"/>
          </a:p>
        </p:txBody>
      </p:sp>
    </p:spTree>
    <p:extLst>
      <p:ext uri="{BB962C8B-B14F-4D97-AF65-F5344CB8AC3E}">
        <p14:creationId xmlns:p14="http://schemas.microsoft.com/office/powerpoint/2010/main" val="399229827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marR="0" lvl="0" indent="-342900">
              <a:lnSpc>
                <a:spcPct val="107000"/>
              </a:lnSpc>
              <a:spcBef>
                <a:spcPts val="0"/>
              </a:spcBef>
              <a:spcAft>
                <a:spcPts val="0"/>
              </a:spcAft>
              <a:buFont typeface="Symbol" panose="05050102010706020507" pitchFamily="18" charset="2"/>
              <a:buChar char=""/>
            </a:pPr>
            <a:r>
              <a:rPr lang="en-US" sz="1100" dirty="0">
                <a:effectLst/>
                <a:latin typeface="Calibri" panose="020F0502020204030204" pitchFamily="34" charset="0"/>
                <a:ea typeface="Calibri" panose="020F0502020204030204" pitchFamily="34" charset="0"/>
                <a:cs typeface="Times New Roman" panose="02020603050405020304" pitchFamily="18" charset="0"/>
              </a:rPr>
              <a:t>Today, we’ll discuss the basic considerations around RSV prevention, including</a:t>
            </a:r>
          </a:p>
          <a:p>
            <a:pPr marL="742950" marR="0" lvl="1" indent="-285750">
              <a:lnSpc>
                <a:spcPct val="107000"/>
              </a:lnSpc>
              <a:spcBef>
                <a:spcPts val="0"/>
              </a:spcBef>
              <a:spcAft>
                <a:spcPts val="0"/>
              </a:spcAft>
              <a:buFont typeface="Courier New" panose="02070309020205020404" pitchFamily="49" charset="0"/>
              <a:buChar char="o"/>
            </a:pPr>
            <a:r>
              <a:rPr lang="en-US" sz="1100" dirty="0">
                <a:effectLst/>
                <a:latin typeface="Calibri" panose="020F0502020204030204" pitchFamily="34" charset="0"/>
                <a:ea typeface="Calibri" panose="020F0502020204030204" pitchFamily="34" charset="0"/>
                <a:cs typeface="Times New Roman" panose="02020603050405020304" pitchFamily="18" charset="0"/>
              </a:rPr>
              <a:t>Disease burden</a:t>
            </a:r>
          </a:p>
          <a:p>
            <a:pPr marL="742950" marR="0" lvl="1" indent="-285750">
              <a:lnSpc>
                <a:spcPct val="107000"/>
              </a:lnSpc>
              <a:spcBef>
                <a:spcPts val="0"/>
              </a:spcBef>
              <a:spcAft>
                <a:spcPts val="0"/>
              </a:spcAft>
              <a:buFont typeface="Courier New" panose="02070309020205020404" pitchFamily="49" charset="0"/>
              <a:buChar char="o"/>
            </a:pPr>
            <a:r>
              <a:rPr lang="en-US" sz="1100" dirty="0">
                <a:effectLst/>
                <a:latin typeface="Calibri" panose="020F0502020204030204" pitchFamily="34" charset="0"/>
                <a:ea typeface="Calibri" panose="020F0502020204030204" pitchFamily="34" charset="0"/>
                <a:cs typeface="Times New Roman" panose="02020603050405020304" pitchFamily="18" charset="0"/>
              </a:rPr>
              <a:t>New products emerging to prevent RSV disease in early life</a:t>
            </a:r>
          </a:p>
          <a:p>
            <a:pPr marL="742950" marR="0" lvl="1" indent="-285750">
              <a:lnSpc>
                <a:spcPct val="107000"/>
              </a:lnSpc>
              <a:spcBef>
                <a:spcPts val="0"/>
              </a:spcBef>
              <a:spcAft>
                <a:spcPts val="0"/>
              </a:spcAft>
              <a:buFont typeface="Courier New" panose="02070309020205020404" pitchFamily="49" charset="0"/>
              <a:buChar char="o"/>
            </a:pPr>
            <a:r>
              <a:rPr lang="en-US" sz="1100" dirty="0">
                <a:effectLst/>
                <a:latin typeface="Calibri" panose="020F0502020204030204" pitchFamily="34" charset="0"/>
                <a:ea typeface="Calibri" panose="020F0502020204030204" pitchFamily="34" charset="0"/>
                <a:cs typeface="Times New Roman" panose="02020603050405020304" pitchFamily="18" charset="0"/>
              </a:rPr>
              <a:t>And talk through a high-level overview of priorities and opportunities on the road to RSV prevention.</a:t>
            </a:r>
          </a:p>
          <a:p>
            <a:pPr marL="342900" marR="0" lvl="0" indent="-342900">
              <a:lnSpc>
                <a:spcPct val="107000"/>
              </a:lnSpc>
              <a:spcBef>
                <a:spcPts val="0"/>
              </a:spcBef>
              <a:spcAft>
                <a:spcPts val="0"/>
              </a:spcAft>
              <a:buFont typeface="Symbol" panose="05050102010706020507" pitchFamily="18" charset="2"/>
              <a:buChar char=""/>
            </a:pPr>
            <a:r>
              <a:rPr lang="en-US" sz="1100" dirty="0">
                <a:effectLst/>
                <a:latin typeface="Calibri" panose="020F0502020204030204" pitchFamily="34" charset="0"/>
                <a:ea typeface="Calibri" panose="020F0502020204030204" pitchFamily="34" charset="0"/>
                <a:cs typeface="Times New Roman" panose="02020603050405020304" pitchFamily="18" charset="0"/>
              </a:rPr>
              <a:t>This discussion is meant to provide a foundation of understanding around these issues. </a:t>
            </a:r>
          </a:p>
          <a:p>
            <a:pPr marL="342900" marR="0" lvl="0" indent="-342900">
              <a:lnSpc>
                <a:spcPct val="107000"/>
              </a:lnSpc>
              <a:spcBef>
                <a:spcPts val="0"/>
              </a:spcBef>
              <a:spcAft>
                <a:spcPts val="800"/>
              </a:spcAft>
              <a:buFont typeface="Symbol" panose="05050102010706020507" pitchFamily="18" charset="2"/>
              <a:buChar char=""/>
            </a:pPr>
            <a:r>
              <a:rPr lang="en-US" sz="1100" dirty="0">
                <a:effectLst/>
                <a:latin typeface="Calibri" panose="020F0502020204030204" pitchFamily="34" charset="0"/>
                <a:ea typeface="Calibri" panose="020F0502020204030204" pitchFamily="34" charset="0"/>
                <a:cs typeface="Times New Roman" panose="02020603050405020304" pitchFamily="18" charset="0"/>
              </a:rPr>
              <a:t>Later this year, materials are being put together to dive deeper into some of the key areas touched on today.</a:t>
            </a:r>
          </a:p>
          <a:p>
            <a:endParaRPr lang="en-US" dirty="0"/>
          </a:p>
        </p:txBody>
      </p:sp>
      <p:sp>
        <p:nvSpPr>
          <p:cNvPr id="4" name="Slide Number Placeholder 3"/>
          <p:cNvSpPr>
            <a:spLocks noGrp="1"/>
          </p:cNvSpPr>
          <p:nvPr>
            <p:ph type="sldNum" sz="quarter" idx="5"/>
          </p:nvPr>
        </p:nvSpPr>
        <p:spPr/>
        <p:txBody>
          <a:bodyPr/>
          <a:lstStyle/>
          <a:p>
            <a:fld id="{C690C06F-62DF-8C49-9437-5B6E342092F3}" type="slidenum">
              <a:rPr lang="en-US" smtClean="0"/>
              <a:t>3</a:t>
            </a:fld>
            <a:endParaRPr lang="en-US"/>
          </a:p>
        </p:txBody>
      </p:sp>
    </p:spTree>
    <p:extLst>
      <p:ext uri="{BB962C8B-B14F-4D97-AF65-F5344CB8AC3E}">
        <p14:creationId xmlns:p14="http://schemas.microsoft.com/office/powerpoint/2010/main" val="323514752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marR="0" lvl="0" indent="-342900">
              <a:lnSpc>
                <a:spcPct val="107000"/>
              </a:lnSpc>
              <a:spcBef>
                <a:spcPts val="0"/>
              </a:spcBef>
              <a:spcAft>
                <a:spcPts val="0"/>
              </a:spcAft>
              <a:buFont typeface="Symbol" panose="05050102010706020507" pitchFamily="18" charset="2"/>
              <a:buChar char=""/>
            </a:pPr>
            <a:r>
              <a:rPr lang="en-US" sz="1100" dirty="0">
                <a:effectLst/>
                <a:latin typeface="Calibri" panose="020F0502020204030204" pitchFamily="34" charset="0"/>
                <a:ea typeface="Calibri" panose="020F0502020204030204" pitchFamily="34" charset="0"/>
                <a:cs typeface="Times New Roman" panose="02020603050405020304" pitchFamily="18" charset="0"/>
              </a:rPr>
              <a:t>The world has long been embroiled in the fight against pneumonia, which continues to be the #1 killer of children before their fifth birthdays each year worldwide.</a:t>
            </a:r>
          </a:p>
          <a:p>
            <a:pPr marL="742950" marR="0" lvl="1" indent="-285750">
              <a:lnSpc>
                <a:spcPct val="107000"/>
              </a:lnSpc>
              <a:spcBef>
                <a:spcPts val="0"/>
              </a:spcBef>
              <a:spcAft>
                <a:spcPts val="0"/>
              </a:spcAft>
              <a:buFont typeface="Courier New" panose="02070309020205020404" pitchFamily="49" charset="0"/>
              <a:buChar char="o"/>
            </a:pPr>
            <a:r>
              <a:rPr lang="en-US" sz="1100" dirty="0">
                <a:effectLst/>
                <a:latin typeface="Calibri" panose="020F0502020204030204" pitchFamily="34" charset="0"/>
                <a:ea typeface="Calibri" panose="020F0502020204030204" pitchFamily="34" charset="0"/>
                <a:cs typeface="Times New Roman" panose="02020603050405020304" pitchFamily="18" charset="0"/>
              </a:rPr>
              <a:t>That’s 15% of all-cause child mortality—or a life lost every 43 seconds.</a:t>
            </a:r>
          </a:p>
          <a:p>
            <a:pPr marL="342900" marR="0" lvl="0" indent="-342900">
              <a:lnSpc>
                <a:spcPct val="107000"/>
              </a:lnSpc>
              <a:spcBef>
                <a:spcPts val="0"/>
              </a:spcBef>
              <a:spcAft>
                <a:spcPts val="0"/>
              </a:spcAft>
              <a:buFont typeface="Symbol" panose="05050102010706020507" pitchFamily="18" charset="2"/>
              <a:buChar char=""/>
            </a:pPr>
            <a:r>
              <a:rPr lang="en-US" sz="1100" dirty="0">
                <a:effectLst/>
                <a:latin typeface="Calibri" panose="020F0502020204030204" pitchFamily="34" charset="0"/>
                <a:ea typeface="Calibri" panose="020F0502020204030204" pitchFamily="34" charset="0"/>
                <a:cs typeface="Times New Roman" panose="02020603050405020304" pitchFamily="18" charset="0"/>
              </a:rPr>
              <a:t>As a leading cause of infant pneumonia, RSV is a big part of the pneumonia equation requiring solutions.</a:t>
            </a:r>
          </a:p>
          <a:p>
            <a:pPr marL="742950" marR="0" lvl="1" indent="-285750">
              <a:lnSpc>
                <a:spcPct val="107000"/>
              </a:lnSpc>
              <a:spcBef>
                <a:spcPts val="0"/>
              </a:spcBef>
              <a:spcAft>
                <a:spcPts val="800"/>
              </a:spcAft>
              <a:buFont typeface="Courier New" panose="02070309020205020404" pitchFamily="49" charset="0"/>
              <a:buChar char="o"/>
            </a:pPr>
            <a:r>
              <a:rPr lang="en-US" sz="1100" dirty="0">
                <a:effectLst/>
                <a:latin typeface="Calibri" panose="020F0502020204030204" pitchFamily="34" charset="0"/>
                <a:ea typeface="Calibri" panose="020F0502020204030204" pitchFamily="34" charset="0"/>
                <a:cs typeface="Times New Roman" panose="02020603050405020304" pitchFamily="18" charset="0"/>
              </a:rPr>
              <a:t>RSV causes up to 40% of all pneumonia cases before 1 year of age and is the leading cause of pneumonia deaths before 6 months of age worldwide.</a:t>
            </a:r>
          </a:p>
          <a:p>
            <a:endParaRPr lang="en-US" dirty="0"/>
          </a:p>
        </p:txBody>
      </p:sp>
      <p:sp>
        <p:nvSpPr>
          <p:cNvPr id="4" name="Slide Number Placeholder 3"/>
          <p:cNvSpPr>
            <a:spLocks noGrp="1"/>
          </p:cNvSpPr>
          <p:nvPr>
            <p:ph type="sldNum" sz="quarter" idx="5"/>
          </p:nvPr>
        </p:nvSpPr>
        <p:spPr/>
        <p:txBody>
          <a:bodyPr/>
          <a:lstStyle/>
          <a:p>
            <a:fld id="{C690C06F-62DF-8C49-9437-5B6E342092F3}" type="slidenum">
              <a:rPr lang="en-US" smtClean="0"/>
              <a:t>5</a:t>
            </a:fld>
            <a:endParaRPr lang="en-US"/>
          </a:p>
        </p:txBody>
      </p:sp>
    </p:spTree>
    <p:extLst>
      <p:ext uri="{BB962C8B-B14F-4D97-AF65-F5344CB8AC3E}">
        <p14:creationId xmlns:p14="http://schemas.microsoft.com/office/powerpoint/2010/main" val="27519875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marR="0" lvl="0" indent="-342900">
              <a:lnSpc>
                <a:spcPct val="107000"/>
              </a:lnSpc>
              <a:spcBef>
                <a:spcPts val="0"/>
              </a:spcBef>
              <a:spcAft>
                <a:spcPts val="0"/>
              </a:spcAft>
              <a:buFont typeface="Symbol" panose="05050102010706020507" pitchFamily="18" charset="2"/>
              <a:buChar char=""/>
            </a:pPr>
            <a:r>
              <a:rPr lang="en-US" sz="1800" dirty="0">
                <a:effectLst/>
                <a:latin typeface="Calibri" panose="020F0502020204030204" pitchFamily="34" charset="0"/>
                <a:ea typeface="Calibri" panose="020F0502020204030204" pitchFamily="34" charset="0"/>
                <a:cs typeface="Times New Roman" panose="02020603050405020304" pitchFamily="18" charset="0"/>
              </a:rPr>
              <a:t>In 2022, the global annual RSV burden estimates were updated and published in the </a:t>
            </a:r>
            <a:r>
              <a:rPr lang="en-US" sz="1800" i="1" dirty="0">
                <a:effectLst/>
                <a:latin typeface="Calibri" panose="020F0502020204030204" pitchFamily="34" charset="0"/>
                <a:ea typeface="Calibri" panose="020F0502020204030204" pitchFamily="34" charset="0"/>
                <a:cs typeface="Times New Roman" panose="02020603050405020304" pitchFamily="18" charset="0"/>
              </a:rPr>
              <a:t>Lancet</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p>
          <a:p>
            <a:pPr marL="342900" marR="0" lvl="0" indent="-342900">
              <a:lnSpc>
                <a:spcPct val="107000"/>
              </a:lnSpc>
              <a:spcBef>
                <a:spcPts val="0"/>
              </a:spcBef>
              <a:spcAft>
                <a:spcPts val="0"/>
              </a:spcAft>
              <a:buFont typeface="Symbol" panose="05050102010706020507" pitchFamily="18" charset="2"/>
              <a:buChar char=""/>
            </a:pPr>
            <a:r>
              <a:rPr lang="en-US" sz="1800" dirty="0">
                <a:effectLst/>
                <a:latin typeface="Calibri" panose="020F0502020204030204" pitchFamily="34" charset="0"/>
                <a:ea typeface="Calibri" panose="020F0502020204030204" pitchFamily="34" charset="0"/>
                <a:cs typeface="Times New Roman" panose="02020603050405020304" pitchFamily="18" charset="0"/>
              </a:rPr>
              <a:t>These estimates found that, in 2019, RSV was responsible for a staggering 33 million episodes of acute lower respiratory tract infection, approximately 3.5 million hospitalizations, and over 100,000 RSV deaths among children less than five years of age worldwide.   </a:t>
            </a:r>
          </a:p>
          <a:p>
            <a:pPr marL="342900" marR="0" lvl="0" indent="-342900">
              <a:lnSpc>
                <a:spcPct val="107000"/>
              </a:lnSpc>
              <a:spcBef>
                <a:spcPts val="0"/>
              </a:spcBef>
              <a:spcAft>
                <a:spcPts val="0"/>
              </a:spcAft>
              <a:buFont typeface="Symbol" panose="05050102010706020507" pitchFamily="18" charset="2"/>
              <a:buChar char=""/>
            </a:pPr>
            <a:r>
              <a:rPr lang="en-US" sz="1800" dirty="0">
                <a:effectLst/>
                <a:latin typeface="Calibri" panose="020F0502020204030204" pitchFamily="34" charset="0"/>
                <a:ea typeface="Calibri" panose="020F0502020204030204" pitchFamily="34" charset="0"/>
                <a:cs typeface="Times New Roman" panose="02020603050405020304" pitchFamily="18" charset="0"/>
              </a:rPr>
              <a:t>Overall RSV accounts for 2% of the global mortality burden in children under 5 years of age and 3.6% among children under 6 months of age.</a:t>
            </a:r>
          </a:p>
          <a:p>
            <a:pPr marL="342900" marR="0" lvl="0" indent="-342900">
              <a:lnSpc>
                <a:spcPct val="107000"/>
              </a:lnSpc>
              <a:spcBef>
                <a:spcPts val="0"/>
              </a:spcBef>
              <a:spcAft>
                <a:spcPts val="800"/>
              </a:spcAft>
              <a:buFont typeface="Symbol" panose="05050102010706020507" pitchFamily="18" charset="2"/>
              <a:buChar char=""/>
            </a:pPr>
            <a:r>
              <a:rPr lang="en-US" sz="1800" b="1" dirty="0">
                <a:effectLst/>
                <a:latin typeface="Calibri" panose="020F0502020204030204" pitchFamily="34" charset="0"/>
                <a:ea typeface="Calibri" panose="020F0502020204030204" pitchFamily="34" charset="0"/>
                <a:cs typeface="Times New Roman" panose="02020603050405020304" pitchFamily="18" charset="0"/>
              </a:rPr>
              <a:t>RSV in children under 6 months of age accounts for 20% of acute lower respiratory infection episodes and almost half of all RSV deaths in children under 5 years of age.   </a:t>
            </a:r>
          </a:p>
          <a:p>
            <a:endParaRPr lang="en-US" dirty="0"/>
          </a:p>
        </p:txBody>
      </p:sp>
      <p:sp>
        <p:nvSpPr>
          <p:cNvPr id="4" name="Slide Number Placeholder 3"/>
          <p:cNvSpPr>
            <a:spLocks noGrp="1"/>
          </p:cNvSpPr>
          <p:nvPr>
            <p:ph type="sldNum" sz="quarter" idx="5"/>
          </p:nvPr>
        </p:nvSpPr>
        <p:spPr/>
        <p:txBody>
          <a:bodyPr/>
          <a:lstStyle/>
          <a:p>
            <a:fld id="{C690C06F-62DF-8C49-9437-5B6E342092F3}" type="slidenum">
              <a:rPr lang="en-US" smtClean="0"/>
              <a:t>6</a:t>
            </a:fld>
            <a:endParaRPr lang="en-US"/>
          </a:p>
        </p:txBody>
      </p:sp>
    </p:spTree>
    <p:extLst>
      <p:ext uri="{BB962C8B-B14F-4D97-AF65-F5344CB8AC3E}">
        <p14:creationId xmlns:p14="http://schemas.microsoft.com/office/powerpoint/2010/main" val="41391419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marR="0" lvl="0" indent="-342900">
              <a:lnSpc>
                <a:spcPct val="107000"/>
              </a:lnSpc>
              <a:spcBef>
                <a:spcPts val="0"/>
              </a:spcBef>
              <a:spcAft>
                <a:spcPts val="0"/>
              </a:spcAft>
              <a:buFont typeface="Symbol" panose="05050102010706020507" pitchFamily="18" charset="2"/>
              <a:buChar char=""/>
            </a:pPr>
            <a:r>
              <a:rPr lang="en-US" sz="1800" dirty="0">
                <a:effectLst/>
                <a:latin typeface="Calibri" panose="020F0502020204030204" pitchFamily="34" charset="0"/>
                <a:ea typeface="Calibri" panose="020F0502020204030204" pitchFamily="34" charset="0"/>
                <a:cs typeface="Times New Roman" panose="02020603050405020304" pitchFamily="18" charset="0"/>
              </a:rPr>
              <a:t>Virtually everyone gets RSV at some point in their lives, usually by two years of age.</a:t>
            </a:r>
          </a:p>
          <a:p>
            <a:pPr marL="342900" marR="0" lvl="0" indent="-342900">
              <a:lnSpc>
                <a:spcPct val="107000"/>
              </a:lnSpc>
              <a:spcBef>
                <a:spcPts val="0"/>
              </a:spcBef>
              <a:spcAft>
                <a:spcPts val="0"/>
              </a:spcAft>
              <a:buFont typeface="Symbol" panose="05050102010706020507" pitchFamily="18" charset="2"/>
              <a:buChar char=""/>
            </a:pPr>
            <a:r>
              <a:rPr lang="en-US" sz="1800" dirty="0">
                <a:effectLst/>
                <a:latin typeface="Calibri" panose="020F0502020204030204" pitchFamily="34" charset="0"/>
                <a:ea typeface="Calibri" panose="020F0502020204030204" pitchFamily="34" charset="0"/>
                <a:cs typeface="Times New Roman" panose="02020603050405020304" pitchFamily="18" charset="0"/>
              </a:rPr>
              <a:t>RSV disease is often mild, like a cold, but can be severe (or deadly) for infants.</a:t>
            </a:r>
          </a:p>
          <a:p>
            <a:pPr marL="342900" marR="0" lvl="0" indent="-342900">
              <a:lnSpc>
                <a:spcPct val="107000"/>
              </a:lnSpc>
              <a:spcBef>
                <a:spcPts val="0"/>
              </a:spcBef>
              <a:spcAft>
                <a:spcPts val="0"/>
              </a:spcAft>
              <a:buFont typeface="Symbol" panose="05050102010706020507" pitchFamily="18" charset="2"/>
              <a:buChar char=""/>
            </a:pPr>
            <a:r>
              <a:rPr lang="en-US" sz="1800" dirty="0">
                <a:effectLst/>
                <a:latin typeface="Calibri" panose="020F0502020204030204" pitchFamily="34" charset="0"/>
                <a:ea typeface="Calibri" panose="020F0502020204030204" pitchFamily="34" charset="0"/>
                <a:cs typeface="Times New Roman" panose="02020603050405020304" pitchFamily="18" charset="0"/>
              </a:rPr>
              <a:t>Transmission can occur through sneezing or coughing and transference from contaminated surfaces.</a:t>
            </a:r>
          </a:p>
          <a:p>
            <a:pPr marL="342900" marR="0" lvl="0" indent="-342900">
              <a:lnSpc>
                <a:spcPct val="107000"/>
              </a:lnSpc>
              <a:spcBef>
                <a:spcPts val="0"/>
              </a:spcBef>
              <a:spcAft>
                <a:spcPts val="0"/>
              </a:spcAft>
              <a:buFont typeface="Symbol" panose="05050102010706020507" pitchFamily="18" charset="2"/>
              <a:buChar char=""/>
            </a:pPr>
            <a:r>
              <a:rPr lang="en-US" sz="1800" dirty="0">
                <a:effectLst/>
                <a:latin typeface="Calibri" panose="020F0502020204030204" pitchFamily="34" charset="0"/>
                <a:ea typeface="Calibri" panose="020F0502020204030204" pitchFamily="34" charset="0"/>
                <a:cs typeface="Times New Roman" panose="02020603050405020304" pitchFamily="18" charset="0"/>
              </a:rPr>
              <a:t>Repeated infections can occur over a lifespan.</a:t>
            </a:r>
          </a:p>
          <a:p>
            <a:pPr marL="342900" marR="0" lvl="0" indent="-342900">
              <a:lnSpc>
                <a:spcPct val="107000"/>
              </a:lnSpc>
              <a:spcBef>
                <a:spcPts val="0"/>
              </a:spcBef>
              <a:spcAft>
                <a:spcPts val="800"/>
              </a:spcAft>
              <a:buFont typeface="Symbol" panose="05050102010706020507" pitchFamily="18" charset="2"/>
              <a:buChar char=""/>
            </a:pPr>
            <a:r>
              <a:rPr lang="en-US" sz="1800" dirty="0">
                <a:effectLst/>
                <a:latin typeface="Calibri" panose="020F0502020204030204" pitchFamily="34" charset="0"/>
                <a:ea typeface="Calibri" panose="020F0502020204030204" pitchFamily="34" charset="0"/>
                <a:cs typeface="Times New Roman" panose="02020603050405020304" pitchFamily="18" charset="0"/>
              </a:rPr>
              <a:t>Although any child can get severely ill or hospitalized due to RSV, children are at highest risk if they are under 6 months of age, have co-infections, or live in a socioeconomically disadvantaged area.</a:t>
            </a:r>
          </a:p>
          <a:p>
            <a:endParaRPr lang="en-US" dirty="0"/>
          </a:p>
        </p:txBody>
      </p:sp>
      <p:sp>
        <p:nvSpPr>
          <p:cNvPr id="4" name="Slide Number Placeholder 3"/>
          <p:cNvSpPr>
            <a:spLocks noGrp="1"/>
          </p:cNvSpPr>
          <p:nvPr>
            <p:ph type="sldNum" sz="quarter" idx="5"/>
          </p:nvPr>
        </p:nvSpPr>
        <p:spPr/>
        <p:txBody>
          <a:bodyPr/>
          <a:lstStyle/>
          <a:p>
            <a:fld id="{C690C06F-62DF-8C49-9437-5B6E342092F3}" type="slidenum">
              <a:rPr lang="en-US" smtClean="0"/>
              <a:t>7</a:t>
            </a:fld>
            <a:endParaRPr lang="en-US"/>
          </a:p>
        </p:txBody>
      </p:sp>
    </p:spTree>
    <p:extLst>
      <p:ext uri="{BB962C8B-B14F-4D97-AF65-F5344CB8AC3E}">
        <p14:creationId xmlns:p14="http://schemas.microsoft.com/office/powerpoint/2010/main" val="84581902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marR="0" lvl="0" indent="-342900">
              <a:lnSpc>
                <a:spcPct val="107000"/>
              </a:lnSpc>
              <a:spcBef>
                <a:spcPts val="0"/>
              </a:spcBef>
              <a:spcAft>
                <a:spcPts val="0"/>
              </a:spcAft>
              <a:buFont typeface="Symbol" panose="05050102010706020507" pitchFamily="18" charset="2"/>
              <a:buChar char=""/>
            </a:pPr>
            <a:r>
              <a:rPr lang="en-US" sz="1100" dirty="0">
                <a:effectLst/>
                <a:latin typeface="Calibri" panose="020F0502020204030204" pitchFamily="34" charset="0"/>
                <a:ea typeface="Calibri" panose="020F0502020204030204" pitchFamily="34" charset="0"/>
                <a:cs typeface="Times New Roman" panose="02020603050405020304" pitchFamily="18" charset="0"/>
              </a:rPr>
              <a:t>Just to touch on the science of the virus itself, RSV is an RNA virus, similar to the SARS-COV-2 virus that causes COVID-19.</a:t>
            </a:r>
          </a:p>
          <a:p>
            <a:pPr marL="342900" marR="0" lvl="0" indent="-342900">
              <a:lnSpc>
                <a:spcPct val="107000"/>
              </a:lnSpc>
              <a:spcBef>
                <a:spcPts val="0"/>
              </a:spcBef>
              <a:spcAft>
                <a:spcPts val="0"/>
              </a:spcAft>
              <a:buFont typeface="Symbol" panose="05050102010706020507" pitchFamily="18" charset="2"/>
              <a:buChar char=""/>
            </a:pPr>
            <a:r>
              <a:rPr lang="en-US" sz="1100" dirty="0">
                <a:effectLst/>
                <a:latin typeface="Calibri" panose="020F0502020204030204" pitchFamily="34" charset="0"/>
                <a:ea typeface="Calibri" panose="020F0502020204030204" pitchFamily="34" charset="0"/>
                <a:cs typeface="Times New Roman" panose="02020603050405020304" pitchFamily="18" charset="0"/>
              </a:rPr>
              <a:t>The virus attacks cells in the upper and lower respiratory tracts, which causes the body to slough cells that build up in the airways causing mucus and making breathing difficult.</a:t>
            </a:r>
          </a:p>
          <a:p>
            <a:pPr marL="742950" marR="0" lvl="1" indent="-285750">
              <a:lnSpc>
                <a:spcPct val="107000"/>
              </a:lnSpc>
              <a:spcBef>
                <a:spcPts val="0"/>
              </a:spcBef>
              <a:spcAft>
                <a:spcPts val="0"/>
              </a:spcAft>
              <a:buFont typeface="Courier New" panose="02070309020205020404" pitchFamily="49" charset="0"/>
              <a:buChar char="o"/>
            </a:pPr>
            <a:r>
              <a:rPr lang="en-US" sz="1100" dirty="0">
                <a:effectLst/>
                <a:latin typeface="Calibri" panose="020F0502020204030204" pitchFamily="34" charset="0"/>
                <a:ea typeface="Calibri" panose="020F0502020204030204" pitchFamily="34" charset="0"/>
                <a:cs typeface="Times New Roman" panose="02020603050405020304" pitchFamily="18" charset="0"/>
              </a:rPr>
              <a:t>If this happens and you’re an infant with small airways, you’re in trouble.</a:t>
            </a:r>
          </a:p>
          <a:p>
            <a:pPr marL="342900" marR="0" lvl="0" indent="-342900">
              <a:lnSpc>
                <a:spcPct val="107000"/>
              </a:lnSpc>
              <a:spcBef>
                <a:spcPts val="0"/>
              </a:spcBef>
              <a:spcAft>
                <a:spcPts val="0"/>
              </a:spcAft>
              <a:buFont typeface="Symbol" panose="05050102010706020507" pitchFamily="18" charset="2"/>
              <a:buChar char=""/>
            </a:pPr>
            <a:r>
              <a:rPr lang="en-US" sz="1100" dirty="0">
                <a:effectLst/>
                <a:latin typeface="Calibri" panose="020F0502020204030204" pitchFamily="34" charset="0"/>
                <a:ea typeface="Calibri" panose="020F0502020204030204" pitchFamily="34" charset="0"/>
                <a:cs typeface="Times New Roman" panose="02020603050405020304" pitchFamily="18" charset="0"/>
              </a:rPr>
              <a:t>The immune target is a protein on the surface of the virus called a fusion, or F, protein, which is the component of the virus that fuses to host epithelial cells, enabling the virus to infect the cell.</a:t>
            </a:r>
          </a:p>
          <a:p>
            <a:pPr marL="342900" marR="0" lvl="0" indent="-342900">
              <a:lnSpc>
                <a:spcPct val="107000"/>
              </a:lnSpc>
              <a:spcBef>
                <a:spcPts val="0"/>
              </a:spcBef>
              <a:spcAft>
                <a:spcPts val="800"/>
              </a:spcAft>
              <a:buFont typeface="Symbol" panose="05050102010706020507" pitchFamily="18" charset="2"/>
              <a:buChar char=""/>
            </a:pPr>
            <a:r>
              <a:rPr lang="en-US" sz="1100" dirty="0">
                <a:effectLst/>
                <a:latin typeface="Calibri" panose="020F0502020204030204" pitchFamily="34" charset="0"/>
                <a:ea typeface="Calibri" panose="020F0502020204030204" pitchFamily="34" charset="0"/>
                <a:cs typeface="Times New Roman" panose="02020603050405020304" pitchFamily="18" charset="0"/>
              </a:rPr>
              <a:t>We’ll get more into why the F protein plays a key role in vaccine development later in the presentation.</a:t>
            </a:r>
          </a:p>
        </p:txBody>
      </p:sp>
      <p:sp>
        <p:nvSpPr>
          <p:cNvPr id="4" name="Slide Number Placeholder 3"/>
          <p:cNvSpPr>
            <a:spLocks noGrp="1"/>
          </p:cNvSpPr>
          <p:nvPr>
            <p:ph type="sldNum" sz="quarter" idx="5"/>
          </p:nvPr>
        </p:nvSpPr>
        <p:spPr/>
        <p:txBody>
          <a:bodyPr/>
          <a:lstStyle/>
          <a:p>
            <a:fld id="{C690C06F-62DF-8C49-9437-5B6E342092F3}" type="slidenum">
              <a:rPr lang="en-US" smtClean="0"/>
              <a:t>8</a:t>
            </a:fld>
            <a:endParaRPr lang="en-US"/>
          </a:p>
        </p:txBody>
      </p:sp>
    </p:spTree>
    <p:extLst>
      <p:ext uri="{BB962C8B-B14F-4D97-AF65-F5344CB8AC3E}">
        <p14:creationId xmlns:p14="http://schemas.microsoft.com/office/powerpoint/2010/main" val="100292652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marR="0" lvl="0" indent="-342900">
              <a:lnSpc>
                <a:spcPct val="107000"/>
              </a:lnSpc>
              <a:spcBef>
                <a:spcPts val="0"/>
              </a:spcBef>
              <a:spcAft>
                <a:spcPts val="0"/>
              </a:spcAft>
              <a:buFont typeface="Symbol" panose="05050102010706020507" pitchFamily="18" charset="2"/>
              <a:buChar char=""/>
            </a:pPr>
            <a:r>
              <a:rPr lang="en-US" sz="1100" dirty="0">
                <a:effectLst/>
                <a:latin typeface="Calibri" panose="020F0502020204030204" pitchFamily="34" charset="0"/>
                <a:ea typeface="Calibri" panose="020F0502020204030204" pitchFamily="34" charset="0"/>
                <a:cs typeface="Times New Roman" panose="02020603050405020304" pitchFamily="18" charset="0"/>
              </a:rPr>
              <a:t>The first few months of life are the most vulnerable to RSV due to the ease with which an infant’s small airways can be blocked.</a:t>
            </a:r>
          </a:p>
          <a:p>
            <a:pPr marL="342900" marR="0" lvl="0" indent="-342900" algn="l" defTabSz="914400" rtl="0" eaLnBrk="1" latinLnBrk="0" hangingPunct="1">
              <a:lnSpc>
                <a:spcPct val="107000"/>
              </a:lnSpc>
              <a:spcBef>
                <a:spcPts val="0"/>
              </a:spcBef>
              <a:spcAft>
                <a:spcPts val="0"/>
              </a:spcAft>
              <a:buFont typeface="Symbol" panose="05050102010706020507" pitchFamily="18" charset="2"/>
              <a:buChar char=""/>
            </a:pPr>
            <a:r>
              <a:rPr lang="en-US" sz="1100" kern="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Serious complications of RSV include bronchiolitis and pneumonia and can lead to long-term complications for lung health.</a:t>
            </a:r>
          </a:p>
          <a:p>
            <a:pPr marL="342900" marR="0" lvl="0" indent="-342900">
              <a:lnSpc>
                <a:spcPct val="107000"/>
              </a:lnSpc>
              <a:spcBef>
                <a:spcPts val="0"/>
              </a:spcBef>
              <a:spcAft>
                <a:spcPts val="800"/>
              </a:spcAft>
              <a:buFont typeface="Symbol" panose="05050102010706020507" pitchFamily="18" charset="2"/>
              <a:buChar char=""/>
            </a:pPr>
            <a:r>
              <a:rPr lang="en-US" sz="1100" dirty="0">
                <a:effectLst/>
                <a:latin typeface="Calibri" panose="020F0502020204030204" pitchFamily="34" charset="0"/>
                <a:ea typeface="Calibri" panose="020F0502020204030204" pitchFamily="34" charset="0"/>
                <a:cs typeface="Times New Roman" panose="02020603050405020304" pitchFamily="18" charset="0"/>
              </a:rPr>
              <a:t>To put things in perspective, RSV is responsible for 1 in every 28 deaths that occur before six months of age—a tragedy destined to continue until we do something about it. </a:t>
            </a:r>
          </a:p>
          <a:p>
            <a:endParaRPr lang="en-US" dirty="0"/>
          </a:p>
        </p:txBody>
      </p:sp>
      <p:sp>
        <p:nvSpPr>
          <p:cNvPr id="4" name="Slide Number Placeholder 3"/>
          <p:cNvSpPr>
            <a:spLocks noGrp="1"/>
          </p:cNvSpPr>
          <p:nvPr>
            <p:ph type="sldNum" sz="quarter" idx="5"/>
          </p:nvPr>
        </p:nvSpPr>
        <p:spPr/>
        <p:txBody>
          <a:bodyPr/>
          <a:lstStyle/>
          <a:p>
            <a:fld id="{C690C06F-62DF-8C49-9437-5B6E342092F3}" type="slidenum">
              <a:rPr lang="en-US" smtClean="0"/>
              <a:t>9</a:t>
            </a:fld>
            <a:endParaRPr lang="en-US"/>
          </a:p>
        </p:txBody>
      </p:sp>
    </p:spTree>
    <p:extLst>
      <p:ext uri="{BB962C8B-B14F-4D97-AF65-F5344CB8AC3E}">
        <p14:creationId xmlns:p14="http://schemas.microsoft.com/office/powerpoint/2010/main" val="106429234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marR="0" lvl="0" indent="-342900">
              <a:lnSpc>
                <a:spcPct val="107000"/>
              </a:lnSpc>
              <a:spcBef>
                <a:spcPts val="0"/>
              </a:spcBef>
              <a:spcAft>
                <a:spcPts val="0"/>
              </a:spcAft>
              <a:buFont typeface="Symbol" panose="05050102010706020507" pitchFamily="18" charset="2"/>
              <a:buChar char=""/>
            </a:pPr>
            <a:r>
              <a:rPr lang="en-US" sz="1100" dirty="0">
                <a:effectLst/>
                <a:latin typeface="Calibri" panose="020F0502020204030204" pitchFamily="34" charset="0"/>
                <a:ea typeface="Calibri" panose="020F0502020204030204" pitchFamily="34" charset="0"/>
                <a:cs typeface="Times New Roman" panose="02020603050405020304" pitchFamily="18" charset="0"/>
              </a:rPr>
              <a:t>Over 98% of RSV deaths occur in low- and middle-income countries.</a:t>
            </a:r>
          </a:p>
          <a:p>
            <a:pPr marL="342900" marR="0" lvl="0" indent="-342900">
              <a:lnSpc>
                <a:spcPct val="107000"/>
              </a:lnSpc>
              <a:spcBef>
                <a:spcPts val="0"/>
              </a:spcBef>
              <a:spcAft>
                <a:spcPts val="0"/>
              </a:spcAft>
              <a:buFont typeface="Symbol" panose="05050102010706020507" pitchFamily="18" charset="2"/>
              <a:buChar char=""/>
            </a:pPr>
            <a:r>
              <a:rPr lang="en-US" sz="1100" dirty="0">
                <a:effectLst/>
                <a:latin typeface="Calibri" panose="020F0502020204030204" pitchFamily="34" charset="0"/>
                <a:ea typeface="Calibri" panose="020F0502020204030204" pitchFamily="34" charset="0"/>
                <a:cs typeface="Times New Roman" panose="02020603050405020304" pitchFamily="18" charset="0"/>
              </a:rPr>
              <a:t>As this graphic shows, children in low-income countries are less likely to have access to adequate medical care, so are far more likely to die from RSV than children in high-income nations—an unacceptable disease burden disparity.</a:t>
            </a:r>
          </a:p>
          <a:p>
            <a:pPr marL="342900" marR="0" lvl="0" indent="-342900">
              <a:lnSpc>
                <a:spcPct val="107000"/>
              </a:lnSpc>
              <a:spcBef>
                <a:spcPts val="0"/>
              </a:spcBef>
              <a:spcAft>
                <a:spcPts val="0"/>
              </a:spcAft>
              <a:buFont typeface="Symbol" panose="05050102010706020507" pitchFamily="18" charset="2"/>
              <a:buChar char=""/>
            </a:pPr>
            <a:r>
              <a:rPr lang="en-US" sz="1100" dirty="0">
                <a:effectLst/>
                <a:latin typeface="Calibri" panose="020F0502020204030204" pitchFamily="34" charset="0"/>
                <a:ea typeface="Calibri" panose="020F0502020204030204" pitchFamily="34" charset="0"/>
                <a:cs typeface="Times New Roman" panose="02020603050405020304" pitchFamily="18" charset="0"/>
              </a:rPr>
              <a:t>To break it down further, RSV deaths among children 6 months of age and younger in low-income settings are 4 times more likely to occur in the community than they are to occur in the hospital.</a:t>
            </a:r>
          </a:p>
          <a:p>
            <a:pPr marL="742950" marR="0" lvl="1" indent="-285750">
              <a:lnSpc>
                <a:spcPct val="107000"/>
              </a:lnSpc>
              <a:spcBef>
                <a:spcPts val="0"/>
              </a:spcBef>
              <a:spcAft>
                <a:spcPts val="0"/>
              </a:spcAft>
              <a:buFont typeface="Courier New" panose="02070309020205020404" pitchFamily="49" charset="0"/>
              <a:buChar char="o"/>
            </a:pPr>
            <a:r>
              <a:rPr lang="en-US" sz="1100" dirty="0">
                <a:effectLst/>
                <a:latin typeface="Calibri" panose="020F0502020204030204" pitchFamily="34" charset="0"/>
                <a:ea typeface="Calibri" panose="020F0502020204030204" pitchFamily="34" charset="0"/>
                <a:cs typeface="Times New Roman" panose="02020603050405020304" pitchFamily="18" charset="0"/>
              </a:rPr>
              <a:t>This is because the vast majority of children with severe RSV don’t make it to the hospital where they can receive supportive care, increasing their likelihood of dying.   </a:t>
            </a:r>
            <a:r>
              <a:rPr lang="en-US" sz="800" dirty="0">
                <a:effectLst/>
                <a:latin typeface="Calibri" panose="020F0502020204030204" pitchFamily="34" charset="0"/>
                <a:ea typeface="Calibri" panose="020F0502020204030204" pitchFamily="34" charset="0"/>
                <a:cs typeface="Times New Roman" panose="02020603050405020304" pitchFamily="18" charset="0"/>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07000"/>
              </a:lnSpc>
              <a:spcBef>
                <a:spcPts val="0"/>
              </a:spcBef>
              <a:spcAft>
                <a:spcPts val="800"/>
              </a:spcAft>
              <a:buFont typeface="Courier New" panose="02070309020205020404" pitchFamily="49" charset="0"/>
              <a:buChar char="o"/>
            </a:pPr>
            <a:r>
              <a:rPr lang="en-US" sz="1100" dirty="0">
                <a:effectLst/>
                <a:latin typeface="Calibri" panose="020F0502020204030204" pitchFamily="34" charset="0"/>
                <a:ea typeface="Calibri" panose="020F0502020204030204" pitchFamily="34" charset="0"/>
                <a:cs typeface="Times New Roman" panose="02020603050405020304" pitchFamily="18" charset="0"/>
              </a:rPr>
              <a:t>Causes of deaths in the community are often unknown or unreported, and as such, RSV morbidity and mortality in these contexts is thought to be even greater than current estimates suggest.</a:t>
            </a:r>
          </a:p>
          <a:p>
            <a:endParaRPr lang="en-US" dirty="0"/>
          </a:p>
        </p:txBody>
      </p:sp>
      <p:sp>
        <p:nvSpPr>
          <p:cNvPr id="4" name="Slide Number Placeholder 3"/>
          <p:cNvSpPr>
            <a:spLocks noGrp="1"/>
          </p:cNvSpPr>
          <p:nvPr>
            <p:ph type="sldNum" sz="quarter" idx="5"/>
          </p:nvPr>
        </p:nvSpPr>
        <p:spPr/>
        <p:txBody>
          <a:bodyPr/>
          <a:lstStyle/>
          <a:p>
            <a:fld id="{C690C06F-62DF-8C49-9437-5B6E342092F3}" type="slidenum">
              <a:rPr lang="en-US" smtClean="0"/>
              <a:t>10</a:t>
            </a:fld>
            <a:endParaRPr lang="en-US"/>
          </a:p>
        </p:txBody>
      </p:sp>
    </p:spTree>
    <p:extLst>
      <p:ext uri="{BB962C8B-B14F-4D97-AF65-F5344CB8AC3E}">
        <p14:creationId xmlns:p14="http://schemas.microsoft.com/office/powerpoint/2010/main" val="266994565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Master" Target="../slideMasters/slideMaster4.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7241A17F-B1B6-F7C6-736F-FA4B4ABADC12}"/>
              </a:ext>
            </a:extLst>
          </p:cNvPr>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extLst>
              <a:ext uri="{FF2B5EF4-FFF2-40B4-BE49-F238E27FC236}">
                <a16:creationId xmlns:a16="http://schemas.microsoft.com/office/drawing/2014/main" id="{A1F199C4-7DCC-80CD-57E1-41417B399A56}"/>
              </a:ext>
            </a:extLst>
          </p:cNvPr>
          <p:cNvPicPr>
            <a:picLocks noChangeAspect="1"/>
          </p:cNvPicPr>
          <p:nvPr userDrawn="1"/>
        </p:nvPicPr>
        <p:blipFill>
          <a:blip r:embed="rId2"/>
          <a:srcRect/>
          <a:stretch/>
        </p:blipFill>
        <p:spPr>
          <a:xfrm>
            <a:off x="-1" y="-4979"/>
            <a:ext cx="12207239" cy="5520809"/>
          </a:xfrm>
          <a:prstGeom prst="rect">
            <a:avLst/>
          </a:prstGeom>
        </p:spPr>
      </p:pic>
      <p:sp>
        <p:nvSpPr>
          <p:cNvPr id="2" name="Title 1">
            <a:extLst>
              <a:ext uri="{FF2B5EF4-FFF2-40B4-BE49-F238E27FC236}">
                <a16:creationId xmlns:a16="http://schemas.microsoft.com/office/drawing/2014/main" id="{2823CCF5-9917-2D2D-9EDC-FF9CD02979D5}"/>
              </a:ext>
            </a:extLst>
          </p:cNvPr>
          <p:cNvSpPr>
            <a:spLocks noGrp="1"/>
          </p:cNvSpPr>
          <p:nvPr>
            <p:ph type="ctrTitle"/>
          </p:nvPr>
        </p:nvSpPr>
        <p:spPr>
          <a:xfrm>
            <a:off x="296449" y="395853"/>
            <a:ext cx="9144000" cy="2387600"/>
          </a:xfrm>
        </p:spPr>
        <p:txBody>
          <a:bodyPr anchor="b">
            <a:noAutofit/>
          </a:bodyPr>
          <a:lstStyle>
            <a:lvl1pPr algn="l">
              <a:defRPr sz="4800" b="1" i="0">
                <a:solidFill>
                  <a:schemeClr val="bg1"/>
                </a:solidFill>
                <a:latin typeface="Corbel" panose="020B0503020204020204" pitchFamily="34" charset="0"/>
              </a:defRPr>
            </a:lvl1pPr>
          </a:lstStyle>
          <a:p>
            <a:r>
              <a:rPr lang="en-US" dirty="0"/>
              <a:t>Click to edit Master title style</a:t>
            </a:r>
          </a:p>
        </p:txBody>
      </p:sp>
      <p:sp>
        <p:nvSpPr>
          <p:cNvPr id="3" name="Subtitle 2">
            <a:extLst>
              <a:ext uri="{FF2B5EF4-FFF2-40B4-BE49-F238E27FC236}">
                <a16:creationId xmlns:a16="http://schemas.microsoft.com/office/drawing/2014/main" id="{39D6EEF1-3A83-3EB1-3A8E-0A018CBC7744}"/>
              </a:ext>
            </a:extLst>
          </p:cNvPr>
          <p:cNvSpPr>
            <a:spLocks noGrp="1"/>
          </p:cNvSpPr>
          <p:nvPr>
            <p:ph type="subTitle" idx="1"/>
          </p:nvPr>
        </p:nvSpPr>
        <p:spPr>
          <a:xfrm>
            <a:off x="296449" y="2875528"/>
            <a:ext cx="9144000" cy="932384"/>
          </a:xfrm>
        </p:spPr>
        <p:txBody>
          <a:bodyPr>
            <a:noAutofit/>
          </a:bodyPr>
          <a:lstStyle>
            <a:lvl1pPr marL="0" indent="0" algn="l">
              <a:buNone/>
              <a:defRPr sz="2400" b="0" i="0">
                <a:solidFill>
                  <a:schemeClr val="bg1"/>
                </a:solidFill>
                <a:latin typeface="Corbel" panose="020B0503020204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11" name="Text Placeholder 10">
            <a:extLst>
              <a:ext uri="{FF2B5EF4-FFF2-40B4-BE49-F238E27FC236}">
                <a16:creationId xmlns:a16="http://schemas.microsoft.com/office/drawing/2014/main" id="{7A181BCE-6B02-705B-6A78-E98DCA9E7625}"/>
              </a:ext>
            </a:extLst>
          </p:cNvPr>
          <p:cNvSpPr>
            <a:spLocks noGrp="1"/>
          </p:cNvSpPr>
          <p:nvPr>
            <p:ph type="body" sz="quarter" idx="10"/>
          </p:nvPr>
        </p:nvSpPr>
        <p:spPr>
          <a:xfrm>
            <a:off x="296863" y="4359515"/>
            <a:ext cx="3937000" cy="932384"/>
          </a:xfrm>
        </p:spPr>
        <p:txBody>
          <a:bodyPr>
            <a:noAutofit/>
          </a:bodyPr>
          <a:lstStyle>
            <a:lvl1pPr marL="11113" indent="0">
              <a:lnSpc>
                <a:spcPts val="1300"/>
              </a:lnSpc>
              <a:spcBef>
                <a:spcPts val="0"/>
              </a:spcBef>
              <a:buNone/>
              <a:tabLst/>
              <a:defRPr sz="1000">
                <a:solidFill>
                  <a:schemeClr val="bg1"/>
                </a:solidFill>
                <a:latin typeface="Corbel" panose="020B0503020204020204" pitchFamily="34" charset="0"/>
              </a:defRPr>
            </a:lvl1pPr>
            <a:lvl2pPr marL="11113" indent="0">
              <a:lnSpc>
                <a:spcPts val="1300"/>
              </a:lnSpc>
              <a:spcBef>
                <a:spcPts val="0"/>
              </a:spcBef>
              <a:buNone/>
              <a:tabLst/>
              <a:defRPr sz="1000">
                <a:solidFill>
                  <a:schemeClr val="bg1"/>
                </a:solidFill>
                <a:latin typeface="Corbel" panose="020B0503020204020204" pitchFamily="34" charset="0"/>
              </a:defRPr>
            </a:lvl2pPr>
            <a:lvl3pPr marL="11113" indent="0">
              <a:lnSpc>
                <a:spcPts val="1300"/>
              </a:lnSpc>
              <a:spcBef>
                <a:spcPts val="0"/>
              </a:spcBef>
              <a:buNone/>
              <a:tabLst/>
              <a:defRPr sz="1000">
                <a:solidFill>
                  <a:schemeClr val="bg1"/>
                </a:solidFill>
                <a:latin typeface="Corbel" panose="020B0503020204020204" pitchFamily="34" charset="0"/>
              </a:defRPr>
            </a:lvl3pPr>
            <a:lvl4pPr marL="11113" indent="0">
              <a:lnSpc>
                <a:spcPts val="1300"/>
              </a:lnSpc>
              <a:spcBef>
                <a:spcPts val="0"/>
              </a:spcBef>
              <a:buNone/>
              <a:tabLst/>
              <a:defRPr sz="1000">
                <a:solidFill>
                  <a:schemeClr val="bg1"/>
                </a:solidFill>
                <a:latin typeface="Corbel" panose="020B0503020204020204" pitchFamily="34" charset="0"/>
              </a:defRPr>
            </a:lvl4pPr>
            <a:lvl5pPr marL="11113" indent="0">
              <a:lnSpc>
                <a:spcPts val="1300"/>
              </a:lnSpc>
              <a:spcBef>
                <a:spcPts val="0"/>
              </a:spcBef>
              <a:buNone/>
              <a:tabLst/>
              <a:defRPr sz="1000">
                <a:solidFill>
                  <a:schemeClr val="bg1"/>
                </a:solidFill>
                <a:latin typeface="Corbel" panose="020B0503020204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Text Placeholder 10">
            <a:extLst>
              <a:ext uri="{FF2B5EF4-FFF2-40B4-BE49-F238E27FC236}">
                <a16:creationId xmlns:a16="http://schemas.microsoft.com/office/drawing/2014/main" id="{77CF66F7-F526-BD17-9FB3-92849D7F0B37}"/>
              </a:ext>
            </a:extLst>
          </p:cNvPr>
          <p:cNvSpPr>
            <a:spLocks noGrp="1"/>
          </p:cNvSpPr>
          <p:nvPr>
            <p:ph type="body" sz="quarter" idx="11"/>
          </p:nvPr>
        </p:nvSpPr>
        <p:spPr>
          <a:xfrm>
            <a:off x="4394962" y="4359514"/>
            <a:ext cx="3937000" cy="932384"/>
          </a:xfrm>
        </p:spPr>
        <p:txBody>
          <a:bodyPr>
            <a:noAutofit/>
          </a:bodyPr>
          <a:lstStyle>
            <a:lvl1pPr marL="11113" indent="0">
              <a:lnSpc>
                <a:spcPts val="1300"/>
              </a:lnSpc>
              <a:spcBef>
                <a:spcPts val="0"/>
              </a:spcBef>
              <a:buNone/>
              <a:tabLst/>
              <a:defRPr sz="1000">
                <a:solidFill>
                  <a:schemeClr val="bg1"/>
                </a:solidFill>
                <a:latin typeface="Corbel" panose="020B0503020204020204" pitchFamily="34" charset="0"/>
              </a:defRPr>
            </a:lvl1pPr>
            <a:lvl2pPr marL="11113" indent="0">
              <a:lnSpc>
                <a:spcPts val="1300"/>
              </a:lnSpc>
              <a:spcBef>
                <a:spcPts val="0"/>
              </a:spcBef>
              <a:buNone/>
              <a:tabLst/>
              <a:defRPr sz="1000">
                <a:solidFill>
                  <a:schemeClr val="bg1"/>
                </a:solidFill>
                <a:latin typeface="Corbel" panose="020B0503020204020204" pitchFamily="34" charset="0"/>
              </a:defRPr>
            </a:lvl2pPr>
            <a:lvl3pPr marL="11113" indent="0">
              <a:lnSpc>
                <a:spcPts val="1300"/>
              </a:lnSpc>
              <a:spcBef>
                <a:spcPts val="0"/>
              </a:spcBef>
              <a:buNone/>
              <a:tabLst/>
              <a:defRPr sz="1000">
                <a:solidFill>
                  <a:schemeClr val="bg1"/>
                </a:solidFill>
                <a:latin typeface="Corbel" panose="020B0503020204020204" pitchFamily="34" charset="0"/>
              </a:defRPr>
            </a:lvl3pPr>
            <a:lvl4pPr marL="11113" indent="0">
              <a:lnSpc>
                <a:spcPts val="1300"/>
              </a:lnSpc>
              <a:spcBef>
                <a:spcPts val="0"/>
              </a:spcBef>
              <a:buNone/>
              <a:tabLst/>
              <a:defRPr sz="1000">
                <a:solidFill>
                  <a:schemeClr val="bg1"/>
                </a:solidFill>
                <a:latin typeface="Corbel" panose="020B0503020204020204" pitchFamily="34" charset="0"/>
              </a:defRPr>
            </a:lvl4pPr>
            <a:lvl5pPr marL="11113" indent="0">
              <a:lnSpc>
                <a:spcPts val="1300"/>
              </a:lnSpc>
              <a:spcBef>
                <a:spcPts val="0"/>
              </a:spcBef>
              <a:buNone/>
              <a:tabLst/>
              <a:defRPr sz="1000">
                <a:solidFill>
                  <a:schemeClr val="bg1"/>
                </a:solidFill>
                <a:latin typeface="Corbel" panose="020B0503020204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36701578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71C051E7-341E-472E-4F46-4145CC7BFDAE}"/>
              </a:ext>
            </a:extLst>
          </p:cNvPr>
          <p:cNvPicPr>
            <a:picLocks noChangeAspect="1"/>
          </p:cNvPicPr>
          <p:nvPr userDrawn="1"/>
        </p:nvPicPr>
        <p:blipFill>
          <a:blip r:embed="rId2"/>
          <a:srcRect/>
          <a:stretch/>
        </p:blipFill>
        <p:spPr>
          <a:xfrm>
            <a:off x="0" y="0"/>
            <a:ext cx="12192000" cy="6858000"/>
          </a:xfrm>
          <a:prstGeom prst="rect">
            <a:avLst/>
          </a:prstGeom>
        </p:spPr>
      </p:pic>
      <p:sp>
        <p:nvSpPr>
          <p:cNvPr id="2" name="Title 1">
            <a:extLst>
              <a:ext uri="{FF2B5EF4-FFF2-40B4-BE49-F238E27FC236}">
                <a16:creationId xmlns:a16="http://schemas.microsoft.com/office/drawing/2014/main" id="{857E1F4E-8DDC-1C51-AACD-8248E1D5A838}"/>
              </a:ext>
            </a:extLst>
          </p:cNvPr>
          <p:cNvSpPr>
            <a:spLocks noGrp="1"/>
          </p:cNvSpPr>
          <p:nvPr>
            <p:ph type="title"/>
          </p:nvPr>
        </p:nvSpPr>
        <p:spPr>
          <a:xfrm>
            <a:off x="831850" y="1183645"/>
            <a:ext cx="10515600" cy="2852737"/>
          </a:xfrm>
        </p:spPr>
        <p:txBody>
          <a:bodyPr anchor="b">
            <a:noAutofit/>
          </a:bodyPr>
          <a:lstStyle>
            <a:lvl1pPr>
              <a:defRPr sz="8800" b="0" i="0">
                <a:solidFill>
                  <a:schemeClr val="bg1"/>
                </a:solidFill>
                <a:latin typeface="Corbel" panose="020B0503020204020204" pitchFamily="34" charset="0"/>
              </a:defRPr>
            </a:lvl1pPr>
          </a:lstStyle>
          <a:p>
            <a:r>
              <a:rPr lang="en-US" dirty="0"/>
              <a:t>Click to edit Master title style</a:t>
            </a:r>
          </a:p>
        </p:txBody>
      </p:sp>
      <p:sp>
        <p:nvSpPr>
          <p:cNvPr id="3" name="Text Placeholder 2">
            <a:extLst>
              <a:ext uri="{FF2B5EF4-FFF2-40B4-BE49-F238E27FC236}">
                <a16:creationId xmlns:a16="http://schemas.microsoft.com/office/drawing/2014/main" id="{3EF7F6C3-D99F-D75A-97CA-8F80937F6220}"/>
              </a:ext>
            </a:extLst>
          </p:cNvPr>
          <p:cNvSpPr>
            <a:spLocks noGrp="1"/>
          </p:cNvSpPr>
          <p:nvPr>
            <p:ph type="body" idx="1"/>
          </p:nvPr>
        </p:nvSpPr>
        <p:spPr>
          <a:xfrm>
            <a:off x="831850" y="4188630"/>
            <a:ext cx="10515600" cy="1500187"/>
          </a:xfrm>
        </p:spPr>
        <p:txBody>
          <a:bodyPr>
            <a:noAutofit/>
          </a:bodyPr>
          <a:lstStyle>
            <a:lvl1pPr marL="0" indent="0">
              <a:buNone/>
              <a:defRPr sz="2400" b="0" i="0">
                <a:solidFill>
                  <a:schemeClr val="bg1"/>
                </a:solidFill>
                <a:latin typeface="Corbel" panose="020B0503020204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Tree>
    <p:extLst>
      <p:ext uri="{BB962C8B-B14F-4D97-AF65-F5344CB8AC3E}">
        <p14:creationId xmlns:p14="http://schemas.microsoft.com/office/powerpoint/2010/main" val="229571756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93591C-7A54-3257-02C4-3CCB17BDE6A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D8F8CE7-9C2A-9E96-E26F-AC7E492B78E0}"/>
              </a:ext>
            </a:extLst>
          </p:cNvPr>
          <p:cNvSpPr>
            <a:spLocks noGrp="1"/>
          </p:cNvSpPr>
          <p:nvPr>
            <p:ph sz="half" idx="1"/>
          </p:nvPr>
        </p:nvSpPr>
        <p:spPr>
          <a:xfrm>
            <a:off x="1224280" y="1465545"/>
            <a:ext cx="5181600" cy="502733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6D598F6D-2CF8-EE57-3E2D-8CA66F5B9F97}"/>
              </a:ext>
            </a:extLst>
          </p:cNvPr>
          <p:cNvSpPr>
            <a:spLocks noGrp="1"/>
          </p:cNvSpPr>
          <p:nvPr>
            <p:ph sz="half" idx="2"/>
          </p:nvPr>
        </p:nvSpPr>
        <p:spPr>
          <a:xfrm>
            <a:off x="6558280" y="1465545"/>
            <a:ext cx="5181600" cy="502733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435D4532-9478-4B04-12AA-F75F2F991D87}"/>
              </a:ext>
            </a:extLst>
          </p:cNvPr>
          <p:cNvSpPr>
            <a:spLocks noGrp="1"/>
          </p:cNvSpPr>
          <p:nvPr>
            <p:ph type="ftr" sz="quarter" idx="3"/>
          </p:nvPr>
        </p:nvSpPr>
        <p:spPr>
          <a:xfrm>
            <a:off x="6866666" y="6548086"/>
            <a:ext cx="4873214" cy="173389"/>
          </a:xfrm>
          <a:prstGeom prst="rect">
            <a:avLst/>
          </a:prstGeom>
        </p:spPr>
        <p:txBody>
          <a:bodyPr vert="horz" lIns="91440" tIns="45720" rIns="91440" bIns="45720" rtlCol="0" anchor="ctr"/>
          <a:lstStyle>
            <a:lvl1pPr algn="r">
              <a:defRPr sz="800">
                <a:solidFill>
                  <a:schemeClr val="tx1">
                    <a:tint val="75000"/>
                  </a:schemeClr>
                </a:solidFill>
                <a:latin typeface="Corbel" panose="020B0503020204020204" pitchFamily="34" charset="0"/>
              </a:defRPr>
            </a:lvl1pPr>
          </a:lstStyle>
          <a:p>
            <a:r>
              <a:rPr lang="en-US"/>
              <a:t>Original slide developed by the World Health Organization and PATH</a:t>
            </a:r>
            <a:endParaRPr lang="en-US" dirty="0"/>
          </a:p>
        </p:txBody>
      </p:sp>
    </p:spTree>
    <p:extLst>
      <p:ext uri="{BB962C8B-B14F-4D97-AF65-F5344CB8AC3E}">
        <p14:creationId xmlns:p14="http://schemas.microsoft.com/office/powerpoint/2010/main" val="286951929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B41E16-B29C-8590-6692-63EC3B6C7D5F}"/>
              </a:ext>
            </a:extLst>
          </p:cNvPr>
          <p:cNvSpPr>
            <a:spLocks noGrp="1"/>
          </p:cNvSpPr>
          <p:nvPr>
            <p:ph type="title"/>
          </p:nvPr>
        </p:nvSpPr>
        <p:spPr>
          <a:xfrm>
            <a:off x="1224280" y="365125"/>
            <a:ext cx="10515600" cy="1325563"/>
          </a:xfrm>
        </p:spPr>
        <p:txBody>
          <a:bodyPr/>
          <a:lstStyle/>
          <a:p>
            <a:r>
              <a:rPr lang="en-US" dirty="0"/>
              <a:t>Click to edit Master title style</a:t>
            </a:r>
          </a:p>
        </p:txBody>
      </p:sp>
      <p:sp>
        <p:nvSpPr>
          <p:cNvPr id="3" name="Text Placeholder 2">
            <a:extLst>
              <a:ext uri="{FF2B5EF4-FFF2-40B4-BE49-F238E27FC236}">
                <a16:creationId xmlns:a16="http://schemas.microsoft.com/office/drawing/2014/main" id="{8B1A8B15-B289-3809-7359-2BD539883650}"/>
              </a:ext>
            </a:extLst>
          </p:cNvPr>
          <p:cNvSpPr>
            <a:spLocks noGrp="1"/>
          </p:cNvSpPr>
          <p:nvPr>
            <p:ph type="body" idx="1"/>
          </p:nvPr>
        </p:nvSpPr>
        <p:spPr>
          <a:xfrm>
            <a:off x="1224280"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DF145BED-3DEC-C519-3736-0715FE19AC24}"/>
              </a:ext>
            </a:extLst>
          </p:cNvPr>
          <p:cNvSpPr>
            <a:spLocks noGrp="1"/>
          </p:cNvSpPr>
          <p:nvPr>
            <p:ph sz="half" idx="2"/>
          </p:nvPr>
        </p:nvSpPr>
        <p:spPr>
          <a:xfrm>
            <a:off x="1224280"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B872B8B5-414C-2C64-FFB1-72B95047F2F6}"/>
              </a:ext>
            </a:extLst>
          </p:cNvPr>
          <p:cNvSpPr>
            <a:spLocks noGrp="1"/>
          </p:cNvSpPr>
          <p:nvPr>
            <p:ph type="body" sz="quarter" idx="3"/>
          </p:nvPr>
        </p:nvSpPr>
        <p:spPr>
          <a:xfrm>
            <a:off x="6556692"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39E85704-626E-E0B6-5C48-6725915811B5}"/>
              </a:ext>
            </a:extLst>
          </p:cNvPr>
          <p:cNvSpPr>
            <a:spLocks noGrp="1"/>
          </p:cNvSpPr>
          <p:nvPr>
            <p:ph sz="quarter" idx="4"/>
          </p:nvPr>
        </p:nvSpPr>
        <p:spPr>
          <a:xfrm>
            <a:off x="6556692"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Footer Placeholder 4">
            <a:extLst>
              <a:ext uri="{FF2B5EF4-FFF2-40B4-BE49-F238E27FC236}">
                <a16:creationId xmlns:a16="http://schemas.microsoft.com/office/drawing/2014/main" id="{4F6F2F5F-DF8B-0C50-2E47-CAC4AD02B8A0}"/>
              </a:ext>
            </a:extLst>
          </p:cNvPr>
          <p:cNvSpPr>
            <a:spLocks noGrp="1"/>
          </p:cNvSpPr>
          <p:nvPr>
            <p:ph type="ftr" sz="quarter" idx="10"/>
          </p:nvPr>
        </p:nvSpPr>
        <p:spPr>
          <a:xfrm>
            <a:off x="6866666" y="6548086"/>
            <a:ext cx="4873214" cy="173389"/>
          </a:xfrm>
          <a:prstGeom prst="rect">
            <a:avLst/>
          </a:prstGeom>
        </p:spPr>
        <p:txBody>
          <a:bodyPr vert="horz" lIns="91440" tIns="45720" rIns="91440" bIns="45720" rtlCol="0" anchor="ctr"/>
          <a:lstStyle>
            <a:lvl1pPr algn="r">
              <a:defRPr sz="800">
                <a:solidFill>
                  <a:schemeClr val="tx1">
                    <a:tint val="75000"/>
                  </a:schemeClr>
                </a:solidFill>
                <a:latin typeface="Corbel" panose="020B0503020204020204" pitchFamily="34" charset="0"/>
              </a:defRPr>
            </a:lvl1pPr>
          </a:lstStyle>
          <a:p>
            <a:r>
              <a:rPr lang="en-US"/>
              <a:t>Original slide developed by the World Health Organization and PATH</a:t>
            </a:r>
            <a:endParaRPr lang="en-US" dirty="0"/>
          </a:p>
        </p:txBody>
      </p:sp>
    </p:spTree>
    <p:extLst>
      <p:ext uri="{BB962C8B-B14F-4D97-AF65-F5344CB8AC3E}">
        <p14:creationId xmlns:p14="http://schemas.microsoft.com/office/powerpoint/2010/main" val="356563764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17EB8C-C58F-F1C0-3048-0379EBF781EE}"/>
              </a:ext>
            </a:extLst>
          </p:cNvPr>
          <p:cNvSpPr>
            <a:spLocks noGrp="1"/>
          </p:cNvSpPr>
          <p:nvPr>
            <p:ph type="title"/>
          </p:nvPr>
        </p:nvSpPr>
        <p:spPr/>
        <p:txBody>
          <a:bodyPr/>
          <a:lstStyle/>
          <a:p>
            <a:r>
              <a:rPr lang="en-US" dirty="0"/>
              <a:t>Click to edit Master title style</a:t>
            </a:r>
          </a:p>
        </p:txBody>
      </p:sp>
      <p:sp>
        <p:nvSpPr>
          <p:cNvPr id="3" name="Footer Placeholder 4">
            <a:extLst>
              <a:ext uri="{FF2B5EF4-FFF2-40B4-BE49-F238E27FC236}">
                <a16:creationId xmlns:a16="http://schemas.microsoft.com/office/drawing/2014/main" id="{6F4A516D-8C77-05B9-F710-2D0E58C18811}"/>
              </a:ext>
            </a:extLst>
          </p:cNvPr>
          <p:cNvSpPr>
            <a:spLocks noGrp="1"/>
          </p:cNvSpPr>
          <p:nvPr>
            <p:ph type="ftr" sz="quarter" idx="3"/>
          </p:nvPr>
        </p:nvSpPr>
        <p:spPr>
          <a:xfrm>
            <a:off x="6866666" y="6548086"/>
            <a:ext cx="4873214" cy="173389"/>
          </a:xfrm>
          <a:prstGeom prst="rect">
            <a:avLst/>
          </a:prstGeom>
        </p:spPr>
        <p:txBody>
          <a:bodyPr vert="horz" lIns="91440" tIns="45720" rIns="91440" bIns="45720" rtlCol="0" anchor="ctr"/>
          <a:lstStyle>
            <a:lvl1pPr algn="r">
              <a:defRPr sz="800">
                <a:solidFill>
                  <a:schemeClr val="tx1">
                    <a:tint val="75000"/>
                  </a:schemeClr>
                </a:solidFill>
                <a:latin typeface="Corbel" panose="020B0503020204020204" pitchFamily="34" charset="0"/>
              </a:defRPr>
            </a:lvl1pPr>
          </a:lstStyle>
          <a:p>
            <a:r>
              <a:rPr lang="en-US"/>
              <a:t>Original slide developed by the World Health Organization and PATH</a:t>
            </a:r>
            <a:endParaRPr lang="en-US" dirty="0"/>
          </a:p>
        </p:txBody>
      </p:sp>
    </p:spTree>
    <p:extLst>
      <p:ext uri="{BB962C8B-B14F-4D97-AF65-F5344CB8AC3E}">
        <p14:creationId xmlns:p14="http://schemas.microsoft.com/office/powerpoint/2010/main" val="204911682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4">
            <a:extLst>
              <a:ext uri="{FF2B5EF4-FFF2-40B4-BE49-F238E27FC236}">
                <a16:creationId xmlns:a16="http://schemas.microsoft.com/office/drawing/2014/main" id="{ADD14215-1404-5287-83B8-D0E9402F8B22}"/>
              </a:ext>
            </a:extLst>
          </p:cNvPr>
          <p:cNvSpPr>
            <a:spLocks noGrp="1"/>
          </p:cNvSpPr>
          <p:nvPr>
            <p:ph type="ftr" sz="quarter" idx="3"/>
          </p:nvPr>
        </p:nvSpPr>
        <p:spPr>
          <a:xfrm>
            <a:off x="6866666" y="6548086"/>
            <a:ext cx="4873214" cy="173389"/>
          </a:xfrm>
          <a:prstGeom prst="rect">
            <a:avLst/>
          </a:prstGeom>
        </p:spPr>
        <p:txBody>
          <a:bodyPr vert="horz" lIns="91440" tIns="45720" rIns="91440" bIns="45720" rtlCol="0" anchor="ctr"/>
          <a:lstStyle>
            <a:lvl1pPr algn="r">
              <a:defRPr sz="800">
                <a:solidFill>
                  <a:schemeClr val="tx1">
                    <a:tint val="75000"/>
                  </a:schemeClr>
                </a:solidFill>
                <a:latin typeface="Corbel" panose="020B0503020204020204" pitchFamily="34" charset="0"/>
              </a:defRPr>
            </a:lvl1pPr>
          </a:lstStyle>
          <a:p>
            <a:r>
              <a:rPr lang="en-US"/>
              <a:t>Original slide developed by the World Health Organization and PATH</a:t>
            </a:r>
            <a:endParaRPr lang="en-US" dirty="0"/>
          </a:p>
        </p:txBody>
      </p:sp>
    </p:spTree>
    <p:extLst>
      <p:ext uri="{BB962C8B-B14F-4D97-AF65-F5344CB8AC3E}">
        <p14:creationId xmlns:p14="http://schemas.microsoft.com/office/powerpoint/2010/main" val="101353195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E915ED-0DD0-7F09-7EA8-32A908AEE9C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B8DFE69-E7E5-7B25-F956-484278FDF0D1}"/>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Footer Placeholder 4">
            <a:extLst>
              <a:ext uri="{FF2B5EF4-FFF2-40B4-BE49-F238E27FC236}">
                <a16:creationId xmlns:a16="http://schemas.microsoft.com/office/drawing/2014/main" id="{43E532C8-E9AF-3CDE-A918-DBC3EDC41890}"/>
              </a:ext>
            </a:extLst>
          </p:cNvPr>
          <p:cNvSpPr>
            <a:spLocks noGrp="1"/>
          </p:cNvSpPr>
          <p:nvPr>
            <p:ph type="ftr" sz="quarter" idx="3"/>
          </p:nvPr>
        </p:nvSpPr>
        <p:spPr>
          <a:xfrm>
            <a:off x="6866666" y="6548086"/>
            <a:ext cx="4873214" cy="173389"/>
          </a:xfrm>
          <a:prstGeom prst="rect">
            <a:avLst/>
          </a:prstGeom>
        </p:spPr>
        <p:txBody>
          <a:bodyPr vert="horz" lIns="91440" tIns="45720" rIns="91440" bIns="45720" rtlCol="0" anchor="ctr"/>
          <a:lstStyle>
            <a:lvl1pPr algn="r">
              <a:defRPr sz="800">
                <a:solidFill>
                  <a:schemeClr val="tx1">
                    <a:tint val="75000"/>
                  </a:schemeClr>
                </a:solidFill>
                <a:latin typeface="Corbel" panose="020B0503020204020204" pitchFamily="34" charset="0"/>
              </a:defRPr>
            </a:lvl1pPr>
          </a:lstStyle>
          <a:p>
            <a:r>
              <a:rPr lang="en-US"/>
              <a:t>Original slide developed by the World Health Organization and PATH</a:t>
            </a:r>
            <a:endParaRPr lang="en-US" dirty="0"/>
          </a:p>
        </p:txBody>
      </p:sp>
    </p:spTree>
    <p:extLst>
      <p:ext uri="{BB962C8B-B14F-4D97-AF65-F5344CB8AC3E}">
        <p14:creationId xmlns:p14="http://schemas.microsoft.com/office/powerpoint/2010/main" val="34187293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71C051E7-341E-472E-4F46-4145CC7BFDAE}"/>
              </a:ext>
            </a:extLst>
          </p:cNvPr>
          <p:cNvPicPr>
            <a:picLocks noChangeAspect="1"/>
          </p:cNvPicPr>
          <p:nvPr userDrawn="1"/>
        </p:nvPicPr>
        <p:blipFill>
          <a:blip r:embed="rId2"/>
          <a:srcRect/>
          <a:stretch/>
        </p:blipFill>
        <p:spPr>
          <a:xfrm>
            <a:off x="0" y="0"/>
            <a:ext cx="12192000" cy="6858000"/>
          </a:xfrm>
          <a:prstGeom prst="rect">
            <a:avLst/>
          </a:prstGeom>
        </p:spPr>
      </p:pic>
      <p:sp>
        <p:nvSpPr>
          <p:cNvPr id="2" name="Title 1">
            <a:extLst>
              <a:ext uri="{FF2B5EF4-FFF2-40B4-BE49-F238E27FC236}">
                <a16:creationId xmlns:a16="http://schemas.microsoft.com/office/drawing/2014/main" id="{857E1F4E-8DDC-1C51-AACD-8248E1D5A838}"/>
              </a:ext>
            </a:extLst>
          </p:cNvPr>
          <p:cNvSpPr>
            <a:spLocks noGrp="1"/>
          </p:cNvSpPr>
          <p:nvPr>
            <p:ph type="title"/>
          </p:nvPr>
        </p:nvSpPr>
        <p:spPr>
          <a:xfrm>
            <a:off x="831850" y="1183645"/>
            <a:ext cx="10515600" cy="2852737"/>
          </a:xfrm>
        </p:spPr>
        <p:txBody>
          <a:bodyPr anchor="b">
            <a:noAutofit/>
          </a:bodyPr>
          <a:lstStyle>
            <a:lvl1pPr>
              <a:defRPr sz="8800" b="0" i="0">
                <a:solidFill>
                  <a:schemeClr val="bg1"/>
                </a:solidFill>
                <a:latin typeface="Corbel" panose="020B0503020204020204" pitchFamily="34" charset="0"/>
              </a:defRPr>
            </a:lvl1pPr>
          </a:lstStyle>
          <a:p>
            <a:r>
              <a:rPr lang="en-US" dirty="0"/>
              <a:t>Click to edit Master title style</a:t>
            </a:r>
          </a:p>
        </p:txBody>
      </p:sp>
      <p:sp>
        <p:nvSpPr>
          <p:cNvPr id="3" name="Text Placeholder 2">
            <a:extLst>
              <a:ext uri="{FF2B5EF4-FFF2-40B4-BE49-F238E27FC236}">
                <a16:creationId xmlns:a16="http://schemas.microsoft.com/office/drawing/2014/main" id="{3EF7F6C3-D99F-D75A-97CA-8F80937F6220}"/>
              </a:ext>
            </a:extLst>
          </p:cNvPr>
          <p:cNvSpPr>
            <a:spLocks noGrp="1"/>
          </p:cNvSpPr>
          <p:nvPr>
            <p:ph type="body" idx="1"/>
          </p:nvPr>
        </p:nvSpPr>
        <p:spPr>
          <a:xfrm>
            <a:off x="831850" y="4188630"/>
            <a:ext cx="10515600" cy="1500187"/>
          </a:xfrm>
        </p:spPr>
        <p:txBody>
          <a:bodyPr>
            <a:noAutofit/>
          </a:bodyPr>
          <a:lstStyle>
            <a:lvl1pPr marL="0" indent="0">
              <a:buNone/>
              <a:defRPr sz="2400" b="0" i="0">
                <a:solidFill>
                  <a:schemeClr val="bg1"/>
                </a:solidFill>
                <a:latin typeface="Corbel" panose="020B0503020204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Tree>
    <p:extLst>
      <p:ext uri="{BB962C8B-B14F-4D97-AF65-F5344CB8AC3E}">
        <p14:creationId xmlns:p14="http://schemas.microsoft.com/office/powerpoint/2010/main" val="244811168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93591C-7A54-3257-02C4-3CCB17BDE6A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D8F8CE7-9C2A-9E96-E26F-AC7E492B78E0}"/>
              </a:ext>
            </a:extLst>
          </p:cNvPr>
          <p:cNvSpPr>
            <a:spLocks noGrp="1"/>
          </p:cNvSpPr>
          <p:nvPr>
            <p:ph sz="half" idx="1"/>
          </p:nvPr>
        </p:nvSpPr>
        <p:spPr>
          <a:xfrm>
            <a:off x="1224280" y="1465545"/>
            <a:ext cx="5181600" cy="502733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6D598F6D-2CF8-EE57-3E2D-8CA66F5B9F97}"/>
              </a:ext>
            </a:extLst>
          </p:cNvPr>
          <p:cNvSpPr>
            <a:spLocks noGrp="1"/>
          </p:cNvSpPr>
          <p:nvPr>
            <p:ph sz="half" idx="2"/>
          </p:nvPr>
        </p:nvSpPr>
        <p:spPr>
          <a:xfrm>
            <a:off x="6558280" y="1465545"/>
            <a:ext cx="5181600" cy="502733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D8051546-3156-652F-401E-D02A0CC49642}"/>
              </a:ext>
            </a:extLst>
          </p:cNvPr>
          <p:cNvSpPr>
            <a:spLocks noGrp="1"/>
          </p:cNvSpPr>
          <p:nvPr>
            <p:ph type="ftr" sz="quarter" idx="3"/>
          </p:nvPr>
        </p:nvSpPr>
        <p:spPr>
          <a:xfrm>
            <a:off x="6866666" y="6548086"/>
            <a:ext cx="4873214" cy="173389"/>
          </a:xfrm>
          <a:prstGeom prst="rect">
            <a:avLst/>
          </a:prstGeom>
        </p:spPr>
        <p:txBody>
          <a:bodyPr vert="horz" lIns="91440" tIns="45720" rIns="91440" bIns="45720" rtlCol="0" anchor="ctr"/>
          <a:lstStyle>
            <a:lvl1pPr algn="r">
              <a:defRPr sz="800">
                <a:solidFill>
                  <a:schemeClr val="tx1">
                    <a:tint val="75000"/>
                  </a:schemeClr>
                </a:solidFill>
                <a:latin typeface="Corbel" panose="020B0503020204020204" pitchFamily="34" charset="0"/>
              </a:defRPr>
            </a:lvl1pPr>
          </a:lstStyle>
          <a:p>
            <a:r>
              <a:rPr lang="en-US"/>
              <a:t>Original slide developed by the World Health Organization and PATH</a:t>
            </a:r>
            <a:endParaRPr lang="en-US" dirty="0"/>
          </a:p>
        </p:txBody>
      </p:sp>
    </p:spTree>
    <p:extLst>
      <p:ext uri="{BB962C8B-B14F-4D97-AF65-F5344CB8AC3E}">
        <p14:creationId xmlns:p14="http://schemas.microsoft.com/office/powerpoint/2010/main" val="108558790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B41E16-B29C-8590-6692-63EC3B6C7D5F}"/>
              </a:ext>
            </a:extLst>
          </p:cNvPr>
          <p:cNvSpPr>
            <a:spLocks noGrp="1"/>
          </p:cNvSpPr>
          <p:nvPr>
            <p:ph type="title"/>
          </p:nvPr>
        </p:nvSpPr>
        <p:spPr>
          <a:xfrm>
            <a:off x="1224280" y="365125"/>
            <a:ext cx="10515600" cy="1325563"/>
          </a:xfrm>
        </p:spPr>
        <p:txBody>
          <a:bodyPr/>
          <a:lstStyle/>
          <a:p>
            <a:r>
              <a:rPr lang="en-US" dirty="0"/>
              <a:t>Click to edit Master title style</a:t>
            </a:r>
          </a:p>
        </p:txBody>
      </p:sp>
      <p:sp>
        <p:nvSpPr>
          <p:cNvPr id="3" name="Text Placeholder 2">
            <a:extLst>
              <a:ext uri="{FF2B5EF4-FFF2-40B4-BE49-F238E27FC236}">
                <a16:creationId xmlns:a16="http://schemas.microsoft.com/office/drawing/2014/main" id="{8B1A8B15-B289-3809-7359-2BD539883650}"/>
              </a:ext>
            </a:extLst>
          </p:cNvPr>
          <p:cNvSpPr>
            <a:spLocks noGrp="1"/>
          </p:cNvSpPr>
          <p:nvPr>
            <p:ph type="body" idx="1"/>
          </p:nvPr>
        </p:nvSpPr>
        <p:spPr>
          <a:xfrm>
            <a:off x="1224280"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DF145BED-3DEC-C519-3736-0715FE19AC24}"/>
              </a:ext>
            </a:extLst>
          </p:cNvPr>
          <p:cNvSpPr>
            <a:spLocks noGrp="1"/>
          </p:cNvSpPr>
          <p:nvPr>
            <p:ph sz="half" idx="2"/>
          </p:nvPr>
        </p:nvSpPr>
        <p:spPr>
          <a:xfrm>
            <a:off x="1224280"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B872B8B5-414C-2C64-FFB1-72B95047F2F6}"/>
              </a:ext>
            </a:extLst>
          </p:cNvPr>
          <p:cNvSpPr>
            <a:spLocks noGrp="1"/>
          </p:cNvSpPr>
          <p:nvPr>
            <p:ph type="body" sz="quarter" idx="3"/>
          </p:nvPr>
        </p:nvSpPr>
        <p:spPr>
          <a:xfrm>
            <a:off x="6556692"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39E85704-626E-E0B6-5C48-6725915811B5}"/>
              </a:ext>
            </a:extLst>
          </p:cNvPr>
          <p:cNvSpPr>
            <a:spLocks noGrp="1"/>
          </p:cNvSpPr>
          <p:nvPr>
            <p:ph sz="quarter" idx="4"/>
          </p:nvPr>
        </p:nvSpPr>
        <p:spPr>
          <a:xfrm>
            <a:off x="6556692"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Footer Placeholder 4">
            <a:extLst>
              <a:ext uri="{FF2B5EF4-FFF2-40B4-BE49-F238E27FC236}">
                <a16:creationId xmlns:a16="http://schemas.microsoft.com/office/drawing/2014/main" id="{DD331CCF-589F-4EE7-A13C-191824EB31E3}"/>
              </a:ext>
            </a:extLst>
          </p:cNvPr>
          <p:cNvSpPr>
            <a:spLocks noGrp="1"/>
          </p:cNvSpPr>
          <p:nvPr>
            <p:ph type="ftr" sz="quarter" idx="10"/>
          </p:nvPr>
        </p:nvSpPr>
        <p:spPr>
          <a:xfrm>
            <a:off x="6866666" y="6548086"/>
            <a:ext cx="4873214" cy="173389"/>
          </a:xfrm>
          <a:prstGeom prst="rect">
            <a:avLst/>
          </a:prstGeom>
        </p:spPr>
        <p:txBody>
          <a:bodyPr vert="horz" lIns="91440" tIns="45720" rIns="91440" bIns="45720" rtlCol="0" anchor="ctr"/>
          <a:lstStyle>
            <a:lvl1pPr algn="r">
              <a:defRPr sz="800">
                <a:solidFill>
                  <a:schemeClr val="tx1">
                    <a:tint val="75000"/>
                  </a:schemeClr>
                </a:solidFill>
                <a:latin typeface="Corbel" panose="020B0503020204020204" pitchFamily="34" charset="0"/>
              </a:defRPr>
            </a:lvl1pPr>
          </a:lstStyle>
          <a:p>
            <a:r>
              <a:rPr lang="en-US"/>
              <a:t>Original slide developed by the World Health Organization and PATH</a:t>
            </a:r>
            <a:endParaRPr lang="en-US" dirty="0"/>
          </a:p>
        </p:txBody>
      </p:sp>
    </p:spTree>
    <p:extLst>
      <p:ext uri="{BB962C8B-B14F-4D97-AF65-F5344CB8AC3E}">
        <p14:creationId xmlns:p14="http://schemas.microsoft.com/office/powerpoint/2010/main" val="102287313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17EB8C-C58F-F1C0-3048-0379EBF781EE}"/>
              </a:ext>
            </a:extLst>
          </p:cNvPr>
          <p:cNvSpPr>
            <a:spLocks noGrp="1"/>
          </p:cNvSpPr>
          <p:nvPr>
            <p:ph type="title"/>
          </p:nvPr>
        </p:nvSpPr>
        <p:spPr/>
        <p:txBody>
          <a:bodyPr/>
          <a:lstStyle/>
          <a:p>
            <a:r>
              <a:rPr lang="en-US" dirty="0"/>
              <a:t>Click to edit Master title style</a:t>
            </a:r>
          </a:p>
        </p:txBody>
      </p:sp>
      <p:sp>
        <p:nvSpPr>
          <p:cNvPr id="3" name="Footer Placeholder 4">
            <a:extLst>
              <a:ext uri="{FF2B5EF4-FFF2-40B4-BE49-F238E27FC236}">
                <a16:creationId xmlns:a16="http://schemas.microsoft.com/office/drawing/2014/main" id="{375B63EF-BF03-F8BE-D960-8A1D1F6CD93D}"/>
              </a:ext>
            </a:extLst>
          </p:cNvPr>
          <p:cNvSpPr>
            <a:spLocks noGrp="1"/>
          </p:cNvSpPr>
          <p:nvPr>
            <p:ph type="ftr" sz="quarter" idx="3"/>
          </p:nvPr>
        </p:nvSpPr>
        <p:spPr>
          <a:xfrm>
            <a:off x="6866666" y="6548086"/>
            <a:ext cx="4873214" cy="173389"/>
          </a:xfrm>
          <a:prstGeom prst="rect">
            <a:avLst/>
          </a:prstGeom>
        </p:spPr>
        <p:txBody>
          <a:bodyPr vert="horz" lIns="91440" tIns="45720" rIns="91440" bIns="45720" rtlCol="0" anchor="ctr"/>
          <a:lstStyle>
            <a:lvl1pPr algn="r">
              <a:defRPr sz="800">
                <a:solidFill>
                  <a:schemeClr val="tx1">
                    <a:tint val="75000"/>
                  </a:schemeClr>
                </a:solidFill>
                <a:latin typeface="Corbel" panose="020B0503020204020204" pitchFamily="34" charset="0"/>
              </a:defRPr>
            </a:lvl1pPr>
          </a:lstStyle>
          <a:p>
            <a:r>
              <a:rPr lang="en-US"/>
              <a:t>Original slide developed by the World Health Organization and PATH</a:t>
            </a:r>
            <a:endParaRPr lang="en-US" dirty="0"/>
          </a:p>
        </p:txBody>
      </p:sp>
    </p:spTree>
    <p:extLst>
      <p:ext uri="{BB962C8B-B14F-4D97-AF65-F5344CB8AC3E}">
        <p14:creationId xmlns:p14="http://schemas.microsoft.com/office/powerpoint/2010/main" val="341431858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E915ED-0DD0-7F09-7EA8-32A908AEE9C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B8DFE69-E7E5-7B25-F956-484278FDF0D1}"/>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Footer Placeholder 4">
            <a:extLst>
              <a:ext uri="{FF2B5EF4-FFF2-40B4-BE49-F238E27FC236}">
                <a16:creationId xmlns:a16="http://schemas.microsoft.com/office/drawing/2014/main" id="{D7921BFE-9BD2-BC99-34B6-654F42108457}"/>
              </a:ext>
            </a:extLst>
          </p:cNvPr>
          <p:cNvSpPr>
            <a:spLocks noGrp="1"/>
          </p:cNvSpPr>
          <p:nvPr>
            <p:ph type="ftr" sz="quarter" idx="3"/>
          </p:nvPr>
        </p:nvSpPr>
        <p:spPr>
          <a:xfrm>
            <a:off x="6866666" y="6548086"/>
            <a:ext cx="4873214" cy="173389"/>
          </a:xfrm>
          <a:prstGeom prst="rect">
            <a:avLst/>
          </a:prstGeom>
        </p:spPr>
        <p:txBody>
          <a:bodyPr vert="horz" lIns="91440" tIns="45720" rIns="91440" bIns="45720" rtlCol="0" anchor="ctr"/>
          <a:lstStyle>
            <a:lvl1pPr algn="r">
              <a:defRPr sz="800">
                <a:solidFill>
                  <a:schemeClr val="tx1">
                    <a:tint val="75000"/>
                  </a:schemeClr>
                </a:solidFill>
                <a:latin typeface="Corbel" panose="020B0503020204020204" pitchFamily="34" charset="0"/>
              </a:defRPr>
            </a:lvl1pPr>
          </a:lstStyle>
          <a:p>
            <a:r>
              <a:rPr lang="en-US"/>
              <a:t>Original slide developed by the World Health Organization and PATH</a:t>
            </a:r>
            <a:endParaRPr lang="en-US" dirty="0"/>
          </a:p>
        </p:txBody>
      </p:sp>
    </p:spTree>
    <p:extLst>
      <p:ext uri="{BB962C8B-B14F-4D97-AF65-F5344CB8AC3E}">
        <p14:creationId xmlns:p14="http://schemas.microsoft.com/office/powerpoint/2010/main" val="368451295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4">
            <a:extLst>
              <a:ext uri="{FF2B5EF4-FFF2-40B4-BE49-F238E27FC236}">
                <a16:creationId xmlns:a16="http://schemas.microsoft.com/office/drawing/2014/main" id="{9036C347-7FDD-A6EF-C99A-0E25418DE87B}"/>
              </a:ext>
            </a:extLst>
          </p:cNvPr>
          <p:cNvSpPr>
            <a:spLocks noGrp="1"/>
          </p:cNvSpPr>
          <p:nvPr>
            <p:ph type="ftr" sz="quarter" idx="3"/>
          </p:nvPr>
        </p:nvSpPr>
        <p:spPr>
          <a:xfrm>
            <a:off x="6866666" y="6548086"/>
            <a:ext cx="4873214" cy="173389"/>
          </a:xfrm>
          <a:prstGeom prst="rect">
            <a:avLst/>
          </a:prstGeom>
        </p:spPr>
        <p:txBody>
          <a:bodyPr vert="horz" lIns="91440" tIns="45720" rIns="91440" bIns="45720" rtlCol="0" anchor="ctr"/>
          <a:lstStyle>
            <a:lvl1pPr algn="r">
              <a:defRPr sz="800">
                <a:solidFill>
                  <a:schemeClr val="tx1">
                    <a:tint val="75000"/>
                  </a:schemeClr>
                </a:solidFill>
                <a:latin typeface="Corbel" panose="020B0503020204020204" pitchFamily="34" charset="0"/>
              </a:defRPr>
            </a:lvl1pPr>
          </a:lstStyle>
          <a:p>
            <a:r>
              <a:rPr lang="en-US"/>
              <a:t>Original slide developed by the World Health Organization and PATH</a:t>
            </a:r>
            <a:endParaRPr lang="en-US" dirty="0"/>
          </a:p>
        </p:txBody>
      </p:sp>
    </p:spTree>
    <p:extLst>
      <p:ext uri="{BB962C8B-B14F-4D97-AF65-F5344CB8AC3E}">
        <p14:creationId xmlns:p14="http://schemas.microsoft.com/office/powerpoint/2010/main" val="355590000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E915ED-0DD0-7F09-7EA8-32A908AEE9C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B8DFE69-E7E5-7B25-F956-484278FDF0D1}"/>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Footer Placeholder 4">
            <a:extLst>
              <a:ext uri="{FF2B5EF4-FFF2-40B4-BE49-F238E27FC236}">
                <a16:creationId xmlns:a16="http://schemas.microsoft.com/office/drawing/2014/main" id="{EF5096FE-FD85-ABB5-7979-E0B7D85EA0F3}"/>
              </a:ext>
            </a:extLst>
          </p:cNvPr>
          <p:cNvSpPr>
            <a:spLocks noGrp="1"/>
          </p:cNvSpPr>
          <p:nvPr>
            <p:ph type="ftr" sz="quarter" idx="3"/>
          </p:nvPr>
        </p:nvSpPr>
        <p:spPr>
          <a:xfrm>
            <a:off x="6866666" y="6548086"/>
            <a:ext cx="4873214" cy="173389"/>
          </a:xfrm>
          <a:prstGeom prst="rect">
            <a:avLst/>
          </a:prstGeom>
        </p:spPr>
        <p:txBody>
          <a:bodyPr vert="horz" lIns="91440" tIns="45720" rIns="91440" bIns="45720" rtlCol="0" anchor="ctr"/>
          <a:lstStyle>
            <a:lvl1pPr algn="r">
              <a:defRPr sz="800">
                <a:solidFill>
                  <a:schemeClr val="tx1">
                    <a:tint val="75000"/>
                  </a:schemeClr>
                </a:solidFill>
                <a:latin typeface="Corbel" panose="020B0503020204020204" pitchFamily="34" charset="0"/>
              </a:defRPr>
            </a:lvl1pPr>
          </a:lstStyle>
          <a:p>
            <a:r>
              <a:rPr lang="en-US"/>
              <a:t>Original slide developed by the World Health Organization and PATH</a:t>
            </a:r>
            <a:endParaRPr lang="en-US" dirty="0"/>
          </a:p>
        </p:txBody>
      </p:sp>
    </p:spTree>
    <p:extLst>
      <p:ext uri="{BB962C8B-B14F-4D97-AF65-F5344CB8AC3E}">
        <p14:creationId xmlns:p14="http://schemas.microsoft.com/office/powerpoint/2010/main" val="330145911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71C051E7-341E-472E-4F46-4145CC7BFDAE}"/>
              </a:ext>
            </a:extLst>
          </p:cNvPr>
          <p:cNvPicPr>
            <a:picLocks noChangeAspect="1"/>
          </p:cNvPicPr>
          <p:nvPr userDrawn="1"/>
        </p:nvPicPr>
        <p:blipFill>
          <a:blip r:embed="rId2"/>
          <a:srcRect/>
          <a:stretch/>
        </p:blipFill>
        <p:spPr>
          <a:xfrm>
            <a:off x="0" y="0"/>
            <a:ext cx="12192000" cy="6858000"/>
          </a:xfrm>
          <a:prstGeom prst="rect">
            <a:avLst/>
          </a:prstGeom>
        </p:spPr>
      </p:pic>
      <p:sp>
        <p:nvSpPr>
          <p:cNvPr id="2" name="Title 1">
            <a:extLst>
              <a:ext uri="{FF2B5EF4-FFF2-40B4-BE49-F238E27FC236}">
                <a16:creationId xmlns:a16="http://schemas.microsoft.com/office/drawing/2014/main" id="{857E1F4E-8DDC-1C51-AACD-8248E1D5A838}"/>
              </a:ext>
            </a:extLst>
          </p:cNvPr>
          <p:cNvSpPr>
            <a:spLocks noGrp="1"/>
          </p:cNvSpPr>
          <p:nvPr>
            <p:ph type="title"/>
          </p:nvPr>
        </p:nvSpPr>
        <p:spPr>
          <a:xfrm>
            <a:off x="831850" y="1183645"/>
            <a:ext cx="10515600" cy="2852737"/>
          </a:xfrm>
        </p:spPr>
        <p:txBody>
          <a:bodyPr anchor="b">
            <a:noAutofit/>
          </a:bodyPr>
          <a:lstStyle>
            <a:lvl1pPr>
              <a:defRPr sz="8800" b="0" i="0">
                <a:solidFill>
                  <a:schemeClr val="bg1"/>
                </a:solidFill>
                <a:latin typeface="Corbel" panose="020B0503020204020204" pitchFamily="34" charset="0"/>
              </a:defRPr>
            </a:lvl1pPr>
          </a:lstStyle>
          <a:p>
            <a:r>
              <a:rPr lang="en-US" dirty="0"/>
              <a:t>Click to edit Master title style</a:t>
            </a:r>
          </a:p>
        </p:txBody>
      </p:sp>
      <p:sp>
        <p:nvSpPr>
          <p:cNvPr id="3" name="Text Placeholder 2">
            <a:extLst>
              <a:ext uri="{FF2B5EF4-FFF2-40B4-BE49-F238E27FC236}">
                <a16:creationId xmlns:a16="http://schemas.microsoft.com/office/drawing/2014/main" id="{3EF7F6C3-D99F-D75A-97CA-8F80937F6220}"/>
              </a:ext>
            </a:extLst>
          </p:cNvPr>
          <p:cNvSpPr>
            <a:spLocks noGrp="1"/>
          </p:cNvSpPr>
          <p:nvPr>
            <p:ph type="body" idx="1"/>
          </p:nvPr>
        </p:nvSpPr>
        <p:spPr>
          <a:xfrm>
            <a:off x="831850" y="4188630"/>
            <a:ext cx="10515600" cy="1500187"/>
          </a:xfrm>
        </p:spPr>
        <p:txBody>
          <a:bodyPr>
            <a:noAutofit/>
          </a:bodyPr>
          <a:lstStyle>
            <a:lvl1pPr marL="0" indent="0">
              <a:buNone/>
              <a:defRPr sz="2400" b="0" i="0">
                <a:solidFill>
                  <a:schemeClr val="bg1"/>
                </a:solidFill>
                <a:latin typeface="Corbel" panose="020B0503020204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Tree>
    <p:extLst>
      <p:ext uri="{BB962C8B-B14F-4D97-AF65-F5344CB8AC3E}">
        <p14:creationId xmlns:p14="http://schemas.microsoft.com/office/powerpoint/2010/main" val="345404380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93591C-7A54-3257-02C4-3CCB17BDE6A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D8F8CE7-9C2A-9E96-E26F-AC7E492B78E0}"/>
              </a:ext>
            </a:extLst>
          </p:cNvPr>
          <p:cNvSpPr>
            <a:spLocks noGrp="1"/>
          </p:cNvSpPr>
          <p:nvPr>
            <p:ph sz="half" idx="1"/>
          </p:nvPr>
        </p:nvSpPr>
        <p:spPr>
          <a:xfrm>
            <a:off x="1224280" y="1465545"/>
            <a:ext cx="5181600" cy="502733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6D598F6D-2CF8-EE57-3E2D-8CA66F5B9F97}"/>
              </a:ext>
            </a:extLst>
          </p:cNvPr>
          <p:cNvSpPr>
            <a:spLocks noGrp="1"/>
          </p:cNvSpPr>
          <p:nvPr>
            <p:ph sz="half" idx="2"/>
          </p:nvPr>
        </p:nvSpPr>
        <p:spPr>
          <a:xfrm>
            <a:off x="6558280" y="1465545"/>
            <a:ext cx="5181600" cy="502733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D3D6DB44-5FDC-67D7-6944-20AE552094A7}"/>
              </a:ext>
            </a:extLst>
          </p:cNvPr>
          <p:cNvSpPr>
            <a:spLocks noGrp="1"/>
          </p:cNvSpPr>
          <p:nvPr>
            <p:ph type="ftr" sz="quarter" idx="3"/>
          </p:nvPr>
        </p:nvSpPr>
        <p:spPr>
          <a:xfrm>
            <a:off x="6866666" y="6548086"/>
            <a:ext cx="4873214" cy="173389"/>
          </a:xfrm>
          <a:prstGeom prst="rect">
            <a:avLst/>
          </a:prstGeom>
        </p:spPr>
        <p:txBody>
          <a:bodyPr vert="horz" lIns="91440" tIns="45720" rIns="91440" bIns="45720" rtlCol="0" anchor="ctr"/>
          <a:lstStyle>
            <a:lvl1pPr algn="r">
              <a:defRPr sz="800">
                <a:solidFill>
                  <a:schemeClr val="tx1">
                    <a:tint val="75000"/>
                  </a:schemeClr>
                </a:solidFill>
                <a:latin typeface="Corbel" panose="020B0503020204020204" pitchFamily="34" charset="0"/>
              </a:defRPr>
            </a:lvl1pPr>
          </a:lstStyle>
          <a:p>
            <a:r>
              <a:rPr lang="en-US"/>
              <a:t>Original slide developed by the World Health Organization and PATH</a:t>
            </a:r>
            <a:endParaRPr lang="en-US" dirty="0"/>
          </a:p>
        </p:txBody>
      </p:sp>
    </p:spTree>
    <p:extLst>
      <p:ext uri="{BB962C8B-B14F-4D97-AF65-F5344CB8AC3E}">
        <p14:creationId xmlns:p14="http://schemas.microsoft.com/office/powerpoint/2010/main" val="386787943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B41E16-B29C-8590-6692-63EC3B6C7D5F}"/>
              </a:ext>
            </a:extLst>
          </p:cNvPr>
          <p:cNvSpPr>
            <a:spLocks noGrp="1"/>
          </p:cNvSpPr>
          <p:nvPr>
            <p:ph type="title"/>
          </p:nvPr>
        </p:nvSpPr>
        <p:spPr>
          <a:xfrm>
            <a:off x="1224280" y="365125"/>
            <a:ext cx="10515600" cy="1325563"/>
          </a:xfrm>
        </p:spPr>
        <p:txBody>
          <a:bodyPr/>
          <a:lstStyle/>
          <a:p>
            <a:r>
              <a:rPr lang="en-US" dirty="0"/>
              <a:t>Click to edit Master title style</a:t>
            </a:r>
          </a:p>
        </p:txBody>
      </p:sp>
      <p:sp>
        <p:nvSpPr>
          <p:cNvPr id="3" name="Text Placeholder 2">
            <a:extLst>
              <a:ext uri="{FF2B5EF4-FFF2-40B4-BE49-F238E27FC236}">
                <a16:creationId xmlns:a16="http://schemas.microsoft.com/office/drawing/2014/main" id="{8B1A8B15-B289-3809-7359-2BD539883650}"/>
              </a:ext>
            </a:extLst>
          </p:cNvPr>
          <p:cNvSpPr>
            <a:spLocks noGrp="1"/>
          </p:cNvSpPr>
          <p:nvPr>
            <p:ph type="body" idx="1"/>
          </p:nvPr>
        </p:nvSpPr>
        <p:spPr>
          <a:xfrm>
            <a:off x="1224280"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DF145BED-3DEC-C519-3736-0715FE19AC24}"/>
              </a:ext>
            </a:extLst>
          </p:cNvPr>
          <p:cNvSpPr>
            <a:spLocks noGrp="1"/>
          </p:cNvSpPr>
          <p:nvPr>
            <p:ph sz="half" idx="2"/>
          </p:nvPr>
        </p:nvSpPr>
        <p:spPr>
          <a:xfrm>
            <a:off x="1224280"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B872B8B5-414C-2C64-FFB1-72B95047F2F6}"/>
              </a:ext>
            </a:extLst>
          </p:cNvPr>
          <p:cNvSpPr>
            <a:spLocks noGrp="1"/>
          </p:cNvSpPr>
          <p:nvPr>
            <p:ph type="body" sz="quarter" idx="3"/>
          </p:nvPr>
        </p:nvSpPr>
        <p:spPr>
          <a:xfrm>
            <a:off x="6556692"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39E85704-626E-E0B6-5C48-6725915811B5}"/>
              </a:ext>
            </a:extLst>
          </p:cNvPr>
          <p:cNvSpPr>
            <a:spLocks noGrp="1"/>
          </p:cNvSpPr>
          <p:nvPr>
            <p:ph sz="quarter" idx="4"/>
          </p:nvPr>
        </p:nvSpPr>
        <p:spPr>
          <a:xfrm>
            <a:off x="6556692"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Footer Placeholder 4">
            <a:extLst>
              <a:ext uri="{FF2B5EF4-FFF2-40B4-BE49-F238E27FC236}">
                <a16:creationId xmlns:a16="http://schemas.microsoft.com/office/drawing/2014/main" id="{8517CAB5-68AA-D153-4803-2B09C03F32A3}"/>
              </a:ext>
            </a:extLst>
          </p:cNvPr>
          <p:cNvSpPr>
            <a:spLocks noGrp="1"/>
          </p:cNvSpPr>
          <p:nvPr>
            <p:ph type="ftr" sz="quarter" idx="10"/>
          </p:nvPr>
        </p:nvSpPr>
        <p:spPr>
          <a:xfrm>
            <a:off x="6866666" y="6548086"/>
            <a:ext cx="4873214" cy="173389"/>
          </a:xfrm>
          <a:prstGeom prst="rect">
            <a:avLst/>
          </a:prstGeom>
        </p:spPr>
        <p:txBody>
          <a:bodyPr vert="horz" lIns="91440" tIns="45720" rIns="91440" bIns="45720" rtlCol="0" anchor="ctr"/>
          <a:lstStyle>
            <a:lvl1pPr algn="r">
              <a:defRPr sz="800">
                <a:solidFill>
                  <a:schemeClr val="tx1">
                    <a:tint val="75000"/>
                  </a:schemeClr>
                </a:solidFill>
                <a:latin typeface="Corbel" panose="020B0503020204020204" pitchFamily="34" charset="0"/>
              </a:defRPr>
            </a:lvl1pPr>
          </a:lstStyle>
          <a:p>
            <a:r>
              <a:rPr lang="en-US"/>
              <a:t>Original slide developed by the World Health Organization and PATH</a:t>
            </a:r>
            <a:endParaRPr lang="en-US" dirty="0"/>
          </a:p>
        </p:txBody>
      </p:sp>
    </p:spTree>
    <p:extLst>
      <p:ext uri="{BB962C8B-B14F-4D97-AF65-F5344CB8AC3E}">
        <p14:creationId xmlns:p14="http://schemas.microsoft.com/office/powerpoint/2010/main" val="158518213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17EB8C-C58F-F1C0-3048-0379EBF781EE}"/>
              </a:ext>
            </a:extLst>
          </p:cNvPr>
          <p:cNvSpPr>
            <a:spLocks noGrp="1"/>
          </p:cNvSpPr>
          <p:nvPr>
            <p:ph type="title"/>
          </p:nvPr>
        </p:nvSpPr>
        <p:spPr/>
        <p:txBody>
          <a:bodyPr/>
          <a:lstStyle/>
          <a:p>
            <a:r>
              <a:rPr lang="en-US" dirty="0"/>
              <a:t>Click to edit Master title style</a:t>
            </a:r>
          </a:p>
        </p:txBody>
      </p:sp>
      <p:sp>
        <p:nvSpPr>
          <p:cNvPr id="3" name="Footer Placeholder 4">
            <a:extLst>
              <a:ext uri="{FF2B5EF4-FFF2-40B4-BE49-F238E27FC236}">
                <a16:creationId xmlns:a16="http://schemas.microsoft.com/office/drawing/2014/main" id="{554DFA0D-C89F-246F-3853-3749D987B724}"/>
              </a:ext>
            </a:extLst>
          </p:cNvPr>
          <p:cNvSpPr>
            <a:spLocks noGrp="1"/>
          </p:cNvSpPr>
          <p:nvPr>
            <p:ph type="ftr" sz="quarter" idx="3"/>
          </p:nvPr>
        </p:nvSpPr>
        <p:spPr>
          <a:xfrm>
            <a:off x="6866666" y="6548086"/>
            <a:ext cx="4873214" cy="173389"/>
          </a:xfrm>
          <a:prstGeom prst="rect">
            <a:avLst/>
          </a:prstGeom>
        </p:spPr>
        <p:txBody>
          <a:bodyPr vert="horz" lIns="91440" tIns="45720" rIns="91440" bIns="45720" rtlCol="0" anchor="ctr"/>
          <a:lstStyle>
            <a:lvl1pPr algn="r">
              <a:defRPr sz="800">
                <a:solidFill>
                  <a:schemeClr val="tx1">
                    <a:tint val="75000"/>
                  </a:schemeClr>
                </a:solidFill>
                <a:latin typeface="Corbel" panose="020B0503020204020204" pitchFamily="34" charset="0"/>
              </a:defRPr>
            </a:lvl1pPr>
          </a:lstStyle>
          <a:p>
            <a:r>
              <a:rPr lang="en-US"/>
              <a:t>Original slide developed by the World Health Organization and PATH</a:t>
            </a:r>
            <a:endParaRPr lang="en-US" dirty="0"/>
          </a:p>
        </p:txBody>
      </p:sp>
    </p:spTree>
    <p:extLst>
      <p:ext uri="{BB962C8B-B14F-4D97-AF65-F5344CB8AC3E}">
        <p14:creationId xmlns:p14="http://schemas.microsoft.com/office/powerpoint/2010/main" val="236141299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4">
            <a:extLst>
              <a:ext uri="{FF2B5EF4-FFF2-40B4-BE49-F238E27FC236}">
                <a16:creationId xmlns:a16="http://schemas.microsoft.com/office/drawing/2014/main" id="{9BD13F38-DCAC-96FD-8C2D-4978E8916ED5}"/>
              </a:ext>
            </a:extLst>
          </p:cNvPr>
          <p:cNvSpPr>
            <a:spLocks noGrp="1"/>
          </p:cNvSpPr>
          <p:nvPr>
            <p:ph type="ftr" sz="quarter" idx="3"/>
          </p:nvPr>
        </p:nvSpPr>
        <p:spPr>
          <a:xfrm>
            <a:off x="6866666" y="6548086"/>
            <a:ext cx="4873214" cy="173389"/>
          </a:xfrm>
          <a:prstGeom prst="rect">
            <a:avLst/>
          </a:prstGeom>
        </p:spPr>
        <p:txBody>
          <a:bodyPr vert="horz" lIns="91440" tIns="45720" rIns="91440" bIns="45720" rtlCol="0" anchor="ctr"/>
          <a:lstStyle>
            <a:lvl1pPr algn="r">
              <a:defRPr sz="800">
                <a:solidFill>
                  <a:schemeClr val="tx1">
                    <a:tint val="75000"/>
                  </a:schemeClr>
                </a:solidFill>
                <a:latin typeface="Corbel" panose="020B0503020204020204" pitchFamily="34" charset="0"/>
              </a:defRPr>
            </a:lvl1pPr>
          </a:lstStyle>
          <a:p>
            <a:r>
              <a:rPr lang="en-US"/>
              <a:t>Original slide developed by the World Health Organization and PATH</a:t>
            </a:r>
            <a:endParaRPr lang="en-US" dirty="0"/>
          </a:p>
        </p:txBody>
      </p:sp>
    </p:spTree>
    <p:extLst>
      <p:ext uri="{BB962C8B-B14F-4D97-AF65-F5344CB8AC3E}">
        <p14:creationId xmlns:p14="http://schemas.microsoft.com/office/powerpoint/2010/main" val="14878802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71C051E7-341E-472E-4F46-4145CC7BFDAE}"/>
              </a:ext>
            </a:extLst>
          </p:cNvPr>
          <p:cNvPicPr>
            <a:picLocks noChangeAspect="1"/>
          </p:cNvPicPr>
          <p:nvPr userDrawn="1"/>
        </p:nvPicPr>
        <p:blipFill>
          <a:blip r:embed="rId2"/>
          <a:srcRect/>
          <a:stretch/>
        </p:blipFill>
        <p:spPr>
          <a:xfrm>
            <a:off x="0" y="0"/>
            <a:ext cx="12192000" cy="6858000"/>
          </a:xfrm>
          <a:prstGeom prst="rect">
            <a:avLst/>
          </a:prstGeom>
        </p:spPr>
      </p:pic>
      <p:sp>
        <p:nvSpPr>
          <p:cNvPr id="2" name="Title 1">
            <a:extLst>
              <a:ext uri="{FF2B5EF4-FFF2-40B4-BE49-F238E27FC236}">
                <a16:creationId xmlns:a16="http://schemas.microsoft.com/office/drawing/2014/main" id="{857E1F4E-8DDC-1C51-AACD-8248E1D5A838}"/>
              </a:ext>
            </a:extLst>
          </p:cNvPr>
          <p:cNvSpPr>
            <a:spLocks noGrp="1"/>
          </p:cNvSpPr>
          <p:nvPr>
            <p:ph type="title"/>
          </p:nvPr>
        </p:nvSpPr>
        <p:spPr>
          <a:xfrm>
            <a:off x="831850" y="1183645"/>
            <a:ext cx="10515600" cy="2852737"/>
          </a:xfrm>
        </p:spPr>
        <p:txBody>
          <a:bodyPr anchor="b">
            <a:noAutofit/>
          </a:bodyPr>
          <a:lstStyle>
            <a:lvl1pPr>
              <a:defRPr sz="8800" b="0" i="0">
                <a:solidFill>
                  <a:schemeClr val="bg1"/>
                </a:solidFill>
                <a:latin typeface="Corbel" panose="020B0503020204020204" pitchFamily="34" charset="0"/>
              </a:defRPr>
            </a:lvl1pPr>
          </a:lstStyle>
          <a:p>
            <a:r>
              <a:rPr lang="en-US" dirty="0"/>
              <a:t>Click to edit Master title style</a:t>
            </a:r>
          </a:p>
        </p:txBody>
      </p:sp>
      <p:sp>
        <p:nvSpPr>
          <p:cNvPr id="3" name="Text Placeholder 2">
            <a:extLst>
              <a:ext uri="{FF2B5EF4-FFF2-40B4-BE49-F238E27FC236}">
                <a16:creationId xmlns:a16="http://schemas.microsoft.com/office/drawing/2014/main" id="{3EF7F6C3-D99F-D75A-97CA-8F80937F6220}"/>
              </a:ext>
            </a:extLst>
          </p:cNvPr>
          <p:cNvSpPr>
            <a:spLocks noGrp="1"/>
          </p:cNvSpPr>
          <p:nvPr>
            <p:ph type="body" idx="1"/>
          </p:nvPr>
        </p:nvSpPr>
        <p:spPr>
          <a:xfrm>
            <a:off x="831850" y="4188630"/>
            <a:ext cx="10515600" cy="1500187"/>
          </a:xfrm>
        </p:spPr>
        <p:txBody>
          <a:bodyPr>
            <a:noAutofit/>
          </a:bodyPr>
          <a:lstStyle>
            <a:lvl1pPr marL="0" indent="0">
              <a:buNone/>
              <a:defRPr sz="2400" b="0" i="0">
                <a:solidFill>
                  <a:schemeClr val="bg1"/>
                </a:solidFill>
                <a:latin typeface="Corbel" panose="020B0503020204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Tree>
    <p:extLst>
      <p:ext uri="{BB962C8B-B14F-4D97-AF65-F5344CB8AC3E}">
        <p14:creationId xmlns:p14="http://schemas.microsoft.com/office/powerpoint/2010/main" val="291184394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93591C-7A54-3257-02C4-3CCB17BDE6A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D8F8CE7-9C2A-9E96-E26F-AC7E492B78E0}"/>
              </a:ext>
            </a:extLst>
          </p:cNvPr>
          <p:cNvSpPr>
            <a:spLocks noGrp="1"/>
          </p:cNvSpPr>
          <p:nvPr>
            <p:ph sz="half" idx="1"/>
          </p:nvPr>
        </p:nvSpPr>
        <p:spPr>
          <a:xfrm>
            <a:off x="1224280" y="1465545"/>
            <a:ext cx="5181600" cy="502733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6D598F6D-2CF8-EE57-3E2D-8CA66F5B9F97}"/>
              </a:ext>
            </a:extLst>
          </p:cNvPr>
          <p:cNvSpPr>
            <a:spLocks noGrp="1"/>
          </p:cNvSpPr>
          <p:nvPr>
            <p:ph sz="half" idx="2"/>
          </p:nvPr>
        </p:nvSpPr>
        <p:spPr>
          <a:xfrm>
            <a:off x="6558280" y="1465545"/>
            <a:ext cx="5181600" cy="502733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319B0FA6-B8A8-C51E-1E2A-56C845F3BDC1}"/>
              </a:ext>
            </a:extLst>
          </p:cNvPr>
          <p:cNvSpPr>
            <a:spLocks noGrp="1"/>
          </p:cNvSpPr>
          <p:nvPr>
            <p:ph type="ftr" sz="quarter" idx="3"/>
          </p:nvPr>
        </p:nvSpPr>
        <p:spPr>
          <a:xfrm>
            <a:off x="6866666" y="6548086"/>
            <a:ext cx="4873214" cy="173389"/>
          </a:xfrm>
          <a:prstGeom prst="rect">
            <a:avLst/>
          </a:prstGeom>
        </p:spPr>
        <p:txBody>
          <a:bodyPr vert="horz" lIns="91440" tIns="45720" rIns="91440" bIns="45720" rtlCol="0" anchor="ctr"/>
          <a:lstStyle>
            <a:lvl1pPr algn="r">
              <a:defRPr sz="800">
                <a:solidFill>
                  <a:schemeClr val="tx1">
                    <a:tint val="75000"/>
                  </a:schemeClr>
                </a:solidFill>
                <a:latin typeface="Corbel" panose="020B0503020204020204" pitchFamily="34" charset="0"/>
              </a:defRPr>
            </a:lvl1pPr>
          </a:lstStyle>
          <a:p>
            <a:r>
              <a:rPr lang="en-US"/>
              <a:t>Original slide developed by the World Health Organization and PATH</a:t>
            </a:r>
            <a:endParaRPr lang="en-US" dirty="0"/>
          </a:p>
        </p:txBody>
      </p:sp>
    </p:spTree>
    <p:extLst>
      <p:ext uri="{BB962C8B-B14F-4D97-AF65-F5344CB8AC3E}">
        <p14:creationId xmlns:p14="http://schemas.microsoft.com/office/powerpoint/2010/main" val="19421475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B41E16-B29C-8590-6692-63EC3B6C7D5F}"/>
              </a:ext>
            </a:extLst>
          </p:cNvPr>
          <p:cNvSpPr>
            <a:spLocks noGrp="1"/>
          </p:cNvSpPr>
          <p:nvPr>
            <p:ph type="title"/>
          </p:nvPr>
        </p:nvSpPr>
        <p:spPr>
          <a:xfrm>
            <a:off x="1224280" y="365125"/>
            <a:ext cx="10515600" cy="1325563"/>
          </a:xfrm>
        </p:spPr>
        <p:txBody>
          <a:bodyPr/>
          <a:lstStyle/>
          <a:p>
            <a:r>
              <a:rPr lang="en-US" dirty="0"/>
              <a:t>Click to edit Master title style</a:t>
            </a:r>
          </a:p>
        </p:txBody>
      </p:sp>
      <p:sp>
        <p:nvSpPr>
          <p:cNvPr id="3" name="Text Placeholder 2">
            <a:extLst>
              <a:ext uri="{FF2B5EF4-FFF2-40B4-BE49-F238E27FC236}">
                <a16:creationId xmlns:a16="http://schemas.microsoft.com/office/drawing/2014/main" id="{8B1A8B15-B289-3809-7359-2BD539883650}"/>
              </a:ext>
            </a:extLst>
          </p:cNvPr>
          <p:cNvSpPr>
            <a:spLocks noGrp="1"/>
          </p:cNvSpPr>
          <p:nvPr>
            <p:ph type="body" idx="1"/>
          </p:nvPr>
        </p:nvSpPr>
        <p:spPr>
          <a:xfrm>
            <a:off x="1224280"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DF145BED-3DEC-C519-3736-0715FE19AC24}"/>
              </a:ext>
            </a:extLst>
          </p:cNvPr>
          <p:cNvSpPr>
            <a:spLocks noGrp="1"/>
          </p:cNvSpPr>
          <p:nvPr>
            <p:ph sz="half" idx="2"/>
          </p:nvPr>
        </p:nvSpPr>
        <p:spPr>
          <a:xfrm>
            <a:off x="1224280"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B872B8B5-414C-2C64-FFB1-72B95047F2F6}"/>
              </a:ext>
            </a:extLst>
          </p:cNvPr>
          <p:cNvSpPr>
            <a:spLocks noGrp="1"/>
          </p:cNvSpPr>
          <p:nvPr>
            <p:ph type="body" sz="quarter" idx="3"/>
          </p:nvPr>
        </p:nvSpPr>
        <p:spPr>
          <a:xfrm>
            <a:off x="6556692"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39E85704-626E-E0B6-5C48-6725915811B5}"/>
              </a:ext>
            </a:extLst>
          </p:cNvPr>
          <p:cNvSpPr>
            <a:spLocks noGrp="1"/>
          </p:cNvSpPr>
          <p:nvPr>
            <p:ph sz="quarter" idx="4"/>
          </p:nvPr>
        </p:nvSpPr>
        <p:spPr>
          <a:xfrm>
            <a:off x="6556692"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Footer Placeholder 4">
            <a:extLst>
              <a:ext uri="{FF2B5EF4-FFF2-40B4-BE49-F238E27FC236}">
                <a16:creationId xmlns:a16="http://schemas.microsoft.com/office/drawing/2014/main" id="{0C50E52C-557D-A1EC-4ECA-960DE99B559E}"/>
              </a:ext>
            </a:extLst>
          </p:cNvPr>
          <p:cNvSpPr>
            <a:spLocks noGrp="1"/>
          </p:cNvSpPr>
          <p:nvPr>
            <p:ph type="ftr" sz="quarter" idx="10"/>
          </p:nvPr>
        </p:nvSpPr>
        <p:spPr>
          <a:xfrm>
            <a:off x="6866666" y="6548086"/>
            <a:ext cx="4873214" cy="173389"/>
          </a:xfrm>
          <a:prstGeom prst="rect">
            <a:avLst/>
          </a:prstGeom>
        </p:spPr>
        <p:txBody>
          <a:bodyPr vert="horz" lIns="91440" tIns="45720" rIns="91440" bIns="45720" rtlCol="0" anchor="ctr"/>
          <a:lstStyle>
            <a:lvl1pPr algn="r">
              <a:defRPr sz="800">
                <a:solidFill>
                  <a:schemeClr val="tx1">
                    <a:tint val="75000"/>
                  </a:schemeClr>
                </a:solidFill>
                <a:latin typeface="Corbel" panose="020B0503020204020204" pitchFamily="34" charset="0"/>
              </a:defRPr>
            </a:lvl1pPr>
          </a:lstStyle>
          <a:p>
            <a:r>
              <a:rPr lang="en-US"/>
              <a:t>Original slide developed by the World Health Organization and PATH</a:t>
            </a:r>
            <a:endParaRPr lang="en-US" dirty="0"/>
          </a:p>
        </p:txBody>
      </p:sp>
    </p:spTree>
    <p:extLst>
      <p:ext uri="{BB962C8B-B14F-4D97-AF65-F5344CB8AC3E}">
        <p14:creationId xmlns:p14="http://schemas.microsoft.com/office/powerpoint/2010/main" val="128639994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17EB8C-C58F-F1C0-3048-0379EBF781EE}"/>
              </a:ext>
            </a:extLst>
          </p:cNvPr>
          <p:cNvSpPr>
            <a:spLocks noGrp="1"/>
          </p:cNvSpPr>
          <p:nvPr>
            <p:ph type="title"/>
          </p:nvPr>
        </p:nvSpPr>
        <p:spPr/>
        <p:txBody>
          <a:bodyPr/>
          <a:lstStyle/>
          <a:p>
            <a:r>
              <a:rPr lang="en-US" dirty="0"/>
              <a:t>Click to edit Master title style</a:t>
            </a:r>
          </a:p>
        </p:txBody>
      </p:sp>
      <p:sp>
        <p:nvSpPr>
          <p:cNvPr id="3" name="Footer Placeholder 4">
            <a:extLst>
              <a:ext uri="{FF2B5EF4-FFF2-40B4-BE49-F238E27FC236}">
                <a16:creationId xmlns:a16="http://schemas.microsoft.com/office/drawing/2014/main" id="{384C2861-93B7-6103-39D2-E6BE1EB54040}"/>
              </a:ext>
            </a:extLst>
          </p:cNvPr>
          <p:cNvSpPr>
            <a:spLocks noGrp="1"/>
          </p:cNvSpPr>
          <p:nvPr>
            <p:ph type="ftr" sz="quarter" idx="3"/>
          </p:nvPr>
        </p:nvSpPr>
        <p:spPr>
          <a:xfrm>
            <a:off x="6866666" y="6548086"/>
            <a:ext cx="4873214" cy="173389"/>
          </a:xfrm>
          <a:prstGeom prst="rect">
            <a:avLst/>
          </a:prstGeom>
        </p:spPr>
        <p:txBody>
          <a:bodyPr vert="horz" lIns="91440" tIns="45720" rIns="91440" bIns="45720" rtlCol="0" anchor="ctr"/>
          <a:lstStyle>
            <a:lvl1pPr algn="r">
              <a:defRPr sz="800">
                <a:solidFill>
                  <a:schemeClr val="tx1">
                    <a:tint val="75000"/>
                  </a:schemeClr>
                </a:solidFill>
                <a:latin typeface="Corbel" panose="020B0503020204020204" pitchFamily="34" charset="0"/>
              </a:defRPr>
            </a:lvl1pPr>
          </a:lstStyle>
          <a:p>
            <a:r>
              <a:rPr lang="en-US"/>
              <a:t>Original slide developed by the World Health Organization and PATH</a:t>
            </a:r>
            <a:endParaRPr lang="en-US" dirty="0"/>
          </a:p>
        </p:txBody>
      </p:sp>
    </p:spTree>
    <p:extLst>
      <p:ext uri="{BB962C8B-B14F-4D97-AF65-F5344CB8AC3E}">
        <p14:creationId xmlns:p14="http://schemas.microsoft.com/office/powerpoint/2010/main" val="173979382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4">
            <a:extLst>
              <a:ext uri="{FF2B5EF4-FFF2-40B4-BE49-F238E27FC236}">
                <a16:creationId xmlns:a16="http://schemas.microsoft.com/office/drawing/2014/main" id="{091BF48A-768D-E896-C64A-668B9CE061F1}"/>
              </a:ext>
            </a:extLst>
          </p:cNvPr>
          <p:cNvSpPr>
            <a:spLocks noGrp="1"/>
          </p:cNvSpPr>
          <p:nvPr>
            <p:ph type="ftr" sz="quarter" idx="3"/>
          </p:nvPr>
        </p:nvSpPr>
        <p:spPr>
          <a:xfrm>
            <a:off x="6866666" y="6548086"/>
            <a:ext cx="4873214" cy="173389"/>
          </a:xfrm>
          <a:prstGeom prst="rect">
            <a:avLst/>
          </a:prstGeom>
        </p:spPr>
        <p:txBody>
          <a:bodyPr vert="horz" lIns="91440" tIns="45720" rIns="91440" bIns="45720" rtlCol="0" anchor="ctr"/>
          <a:lstStyle>
            <a:lvl1pPr algn="r">
              <a:defRPr sz="800">
                <a:solidFill>
                  <a:schemeClr val="tx1">
                    <a:tint val="75000"/>
                  </a:schemeClr>
                </a:solidFill>
                <a:latin typeface="Corbel" panose="020B0503020204020204" pitchFamily="34" charset="0"/>
              </a:defRPr>
            </a:lvl1pPr>
          </a:lstStyle>
          <a:p>
            <a:r>
              <a:rPr lang="en-US"/>
              <a:t>Original slide developed by the World Health Organization and PATH</a:t>
            </a:r>
            <a:endParaRPr lang="en-US" dirty="0"/>
          </a:p>
        </p:txBody>
      </p:sp>
    </p:spTree>
    <p:extLst>
      <p:ext uri="{BB962C8B-B14F-4D97-AF65-F5344CB8AC3E}">
        <p14:creationId xmlns:p14="http://schemas.microsoft.com/office/powerpoint/2010/main" val="207550806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White">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16CB31FF-70E2-7865-744C-F8C794782344}"/>
              </a:ext>
            </a:extLst>
          </p:cNvPr>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846128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E915ED-0DD0-7F09-7EA8-32A908AEE9C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B8DFE69-E7E5-7B25-F956-484278FDF0D1}"/>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Footer Placeholder 4">
            <a:extLst>
              <a:ext uri="{FF2B5EF4-FFF2-40B4-BE49-F238E27FC236}">
                <a16:creationId xmlns:a16="http://schemas.microsoft.com/office/drawing/2014/main" id="{F82B133F-43D9-A744-4760-29302776CDFF}"/>
              </a:ext>
            </a:extLst>
          </p:cNvPr>
          <p:cNvSpPr>
            <a:spLocks noGrp="1"/>
          </p:cNvSpPr>
          <p:nvPr>
            <p:ph type="ftr" sz="quarter" idx="3"/>
          </p:nvPr>
        </p:nvSpPr>
        <p:spPr>
          <a:xfrm>
            <a:off x="6866666" y="6548086"/>
            <a:ext cx="4873214" cy="173389"/>
          </a:xfrm>
          <a:prstGeom prst="rect">
            <a:avLst/>
          </a:prstGeom>
        </p:spPr>
        <p:txBody>
          <a:bodyPr vert="horz" lIns="91440" tIns="45720" rIns="91440" bIns="45720" rtlCol="0" anchor="ctr"/>
          <a:lstStyle>
            <a:lvl1pPr algn="r">
              <a:defRPr sz="800">
                <a:solidFill>
                  <a:schemeClr val="tx1">
                    <a:tint val="75000"/>
                  </a:schemeClr>
                </a:solidFill>
                <a:latin typeface="Corbel" panose="020B0503020204020204" pitchFamily="34" charset="0"/>
              </a:defRPr>
            </a:lvl1pPr>
          </a:lstStyle>
          <a:p>
            <a:r>
              <a:rPr lang="en-US"/>
              <a:t>Original slide developed by the World Health Organization and PATH</a:t>
            </a:r>
            <a:endParaRPr lang="en-US" dirty="0"/>
          </a:p>
        </p:txBody>
      </p:sp>
    </p:spTree>
    <p:extLst>
      <p:ext uri="{BB962C8B-B14F-4D97-AF65-F5344CB8AC3E}">
        <p14:creationId xmlns:p14="http://schemas.microsoft.com/office/powerpoint/2010/main" val="228859977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1.jp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4.jpg"/><Relationship Id="rId3" Type="http://schemas.openxmlformats.org/officeDocument/2006/relationships/slideLayout" Target="../slideLayouts/slideLayout11.xml"/><Relationship Id="rId7" Type="http://schemas.openxmlformats.org/officeDocument/2006/relationships/theme" Target="../theme/theme2.xml"/><Relationship Id="rId2" Type="http://schemas.openxmlformats.org/officeDocument/2006/relationships/slideLayout" Target="../slideLayouts/slideLayout10.xml"/><Relationship Id="rId1" Type="http://schemas.openxmlformats.org/officeDocument/2006/relationships/slideLayout" Target="../slideLayouts/slideLayout9.xml"/><Relationship Id="rId6" Type="http://schemas.openxmlformats.org/officeDocument/2006/relationships/slideLayout" Target="../slideLayouts/slideLayout14.xml"/><Relationship Id="rId5" Type="http://schemas.openxmlformats.org/officeDocument/2006/relationships/slideLayout" Target="../slideLayouts/slideLayout13.xml"/><Relationship Id="rId4" Type="http://schemas.openxmlformats.org/officeDocument/2006/relationships/slideLayout" Target="../slideLayouts/slideLayout12.xml"/></Relationships>
</file>

<file path=ppt/slideMasters/_rels/slideMaster3.xml.rels><?xml version="1.0" encoding="UTF-8" standalone="yes"?>
<Relationships xmlns="http://schemas.openxmlformats.org/package/2006/relationships"><Relationship Id="rId8" Type="http://schemas.openxmlformats.org/officeDocument/2006/relationships/image" Target="../media/image6.jpg"/><Relationship Id="rId3" Type="http://schemas.openxmlformats.org/officeDocument/2006/relationships/slideLayout" Target="../slideLayouts/slideLayout17.xml"/><Relationship Id="rId7" Type="http://schemas.openxmlformats.org/officeDocument/2006/relationships/theme" Target="../theme/theme3.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5" Type="http://schemas.openxmlformats.org/officeDocument/2006/relationships/slideLayout" Target="../slideLayouts/slideLayout19.xml"/><Relationship Id="rId4" Type="http://schemas.openxmlformats.org/officeDocument/2006/relationships/slideLayout" Target="../slideLayouts/slideLayout18.xml"/></Relationships>
</file>

<file path=ppt/slideMasters/_rels/slideMaster4.xml.rels><?xml version="1.0" encoding="UTF-8" standalone="yes"?>
<Relationships xmlns="http://schemas.openxmlformats.org/package/2006/relationships"><Relationship Id="rId8" Type="http://schemas.openxmlformats.org/officeDocument/2006/relationships/image" Target="../media/image8.jpg"/><Relationship Id="rId3" Type="http://schemas.openxmlformats.org/officeDocument/2006/relationships/slideLayout" Target="../slideLayouts/slideLayout23.xml"/><Relationship Id="rId7" Type="http://schemas.openxmlformats.org/officeDocument/2006/relationships/theme" Target="../theme/theme4.xml"/><Relationship Id="rId2" Type="http://schemas.openxmlformats.org/officeDocument/2006/relationships/slideLayout" Target="../slideLayouts/slideLayout22.xml"/><Relationship Id="rId1" Type="http://schemas.openxmlformats.org/officeDocument/2006/relationships/slideLayout" Target="../slideLayouts/slideLayout21.xml"/><Relationship Id="rId6" Type="http://schemas.openxmlformats.org/officeDocument/2006/relationships/slideLayout" Target="../slideLayouts/slideLayout26.xml"/><Relationship Id="rId5" Type="http://schemas.openxmlformats.org/officeDocument/2006/relationships/slideLayout" Target="../slideLayouts/slideLayout25.xml"/><Relationship Id="rId4" Type="http://schemas.openxmlformats.org/officeDocument/2006/relationships/slideLayout" Target="../slideLayouts/slideLayout2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C53A0C0-65B1-5AFA-5BD0-D9CA48201D81}"/>
              </a:ext>
            </a:extLst>
          </p:cNvPr>
          <p:cNvSpPr>
            <a:spLocks noGrp="1"/>
          </p:cNvSpPr>
          <p:nvPr>
            <p:ph type="title"/>
          </p:nvPr>
        </p:nvSpPr>
        <p:spPr>
          <a:xfrm>
            <a:off x="1224280" y="365125"/>
            <a:ext cx="10515600" cy="884555"/>
          </a:xfrm>
          <a:prstGeom prst="rect">
            <a:avLst/>
          </a:prstGeom>
        </p:spPr>
        <p:txBody>
          <a:bodyPr vert="horz" lIns="91440" tIns="45720" rIns="91440" bIns="45720" rtlCol="0" anchor="t" anchorCtr="0">
            <a:noAutofit/>
          </a:bodyPr>
          <a:lstStyle/>
          <a:p>
            <a:r>
              <a:rPr lang="en-US" dirty="0"/>
              <a:t>Click to edit Master title style</a:t>
            </a:r>
          </a:p>
        </p:txBody>
      </p:sp>
      <p:sp>
        <p:nvSpPr>
          <p:cNvPr id="3" name="Text Placeholder 2">
            <a:extLst>
              <a:ext uri="{FF2B5EF4-FFF2-40B4-BE49-F238E27FC236}">
                <a16:creationId xmlns:a16="http://schemas.microsoft.com/office/drawing/2014/main" id="{30DA26D9-B4B3-670E-156E-690146E34567}"/>
              </a:ext>
            </a:extLst>
          </p:cNvPr>
          <p:cNvSpPr>
            <a:spLocks noGrp="1"/>
          </p:cNvSpPr>
          <p:nvPr>
            <p:ph type="body" idx="1"/>
          </p:nvPr>
        </p:nvSpPr>
        <p:spPr>
          <a:xfrm>
            <a:off x="1224280" y="1391920"/>
            <a:ext cx="10515600" cy="4785043"/>
          </a:xfrm>
          <a:prstGeom prst="rect">
            <a:avLst/>
          </a:prstGeom>
        </p:spPr>
        <p:txBody>
          <a:bodyPr vert="horz" lIns="91440" tIns="45720" rIns="91440" bIns="4572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8" name="Picture 7">
            <a:extLst>
              <a:ext uri="{FF2B5EF4-FFF2-40B4-BE49-F238E27FC236}">
                <a16:creationId xmlns:a16="http://schemas.microsoft.com/office/drawing/2014/main" id="{08022356-EC57-EA36-91A7-B7325A303E9B}"/>
              </a:ext>
            </a:extLst>
          </p:cNvPr>
          <p:cNvPicPr>
            <a:picLocks noChangeAspect="1"/>
          </p:cNvPicPr>
          <p:nvPr userDrawn="1"/>
        </p:nvPicPr>
        <p:blipFill>
          <a:blip r:embed="rId10"/>
          <a:stretch>
            <a:fillRect/>
          </a:stretch>
        </p:blipFill>
        <p:spPr>
          <a:xfrm>
            <a:off x="0" y="0"/>
            <a:ext cx="814917" cy="6858000"/>
          </a:xfrm>
          <a:prstGeom prst="rect">
            <a:avLst/>
          </a:prstGeom>
        </p:spPr>
      </p:pic>
      <p:sp>
        <p:nvSpPr>
          <p:cNvPr id="7" name="Footer Placeholder 4">
            <a:extLst>
              <a:ext uri="{FF2B5EF4-FFF2-40B4-BE49-F238E27FC236}">
                <a16:creationId xmlns:a16="http://schemas.microsoft.com/office/drawing/2014/main" id="{1AA61C16-75A5-D1FA-F714-59B183510850}"/>
              </a:ext>
            </a:extLst>
          </p:cNvPr>
          <p:cNvSpPr>
            <a:spLocks noGrp="1"/>
          </p:cNvSpPr>
          <p:nvPr>
            <p:ph type="ftr" sz="quarter" idx="3"/>
          </p:nvPr>
        </p:nvSpPr>
        <p:spPr>
          <a:xfrm>
            <a:off x="6866666" y="6548086"/>
            <a:ext cx="4873214" cy="173389"/>
          </a:xfrm>
          <a:prstGeom prst="rect">
            <a:avLst/>
          </a:prstGeom>
        </p:spPr>
        <p:txBody>
          <a:bodyPr vert="horz" lIns="91440" tIns="45720" rIns="91440" bIns="45720" rtlCol="0" anchor="ctr"/>
          <a:lstStyle>
            <a:lvl1pPr algn="r">
              <a:defRPr sz="800">
                <a:solidFill>
                  <a:schemeClr val="tx1">
                    <a:tint val="75000"/>
                  </a:schemeClr>
                </a:solidFill>
                <a:latin typeface="Corbel" panose="020B0503020204020204" pitchFamily="34" charset="0"/>
              </a:defRPr>
            </a:lvl1pPr>
          </a:lstStyle>
          <a:p>
            <a:r>
              <a:rPr lang="en-US"/>
              <a:t>Original slide developed by the World Health Organization and PATH</a:t>
            </a:r>
            <a:endParaRPr lang="en-US" dirty="0"/>
          </a:p>
        </p:txBody>
      </p:sp>
    </p:spTree>
    <p:extLst>
      <p:ext uri="{BB962C8B-B14F-4D97-AF65-F5344CB8AC3E}">
        <p14:creationId xmlns:p14="http://schemas.microsoft.com/office/powerpoint/2010/main" val="25730960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Lst>
  <p:hf sldNum="0" hdr="0" dt="0"/>
  <p:txStyles>
    <p:titleStyle>
      <a:lvl1pPr algn="l" defTabSz="914400" rtl="0" eaLnBrk="1" latinLnBrk="0" hangingPunct="1">
        <a:lnSpc>
          <a:spcPct val="90000"/>
        </a:lnSpc>
        <a:spcBef>
          <a:spcPct val="0"/>
        </a:spcBef>
        <a:buNone/>
        <a:defRPr sz="2400" b="1" kern="1200">
          <a:solidFill>
            <a:schemeClr val="accent1"/>
          </a:solidFill>
          <a:latin typeface="Corbel" panose="020B0503020204020204" pitchFamily="34" charset="0"/>
          <a:ea typeface="+mj-ea"/>
          <a:cs typeface="+mj-cs"/>
        </a:defRPr>
      </a:lvl1pPr>
    </p:titleStyle>
    <p:bodyStyle>
      <a:lvl1pPr marL="228600" indent="-228600" algn="l" defTabSz="914400" rtl="0" eaLnBrk="1" latinLnBrk="0" hangingPunct="1">
        <a:lnSpc>
          <a:spcPct val="90000"/>
        </a:lnSpc>
        <a:spcBef>
          <a:spcPts val="1000"/>
        </a:spcBef>
        <a:buClr>
          <a:schemeClr val="accent1"/>
        </a:buClr>
        <a:buFont typeface="Arial" panose="020B0604020202020204" pitchFamily="34" charset="0"/>
        <a:buChar char="•"/>
        <a:defRPr sz="2000" kern="1200">
          <a:solidFill>
            <a:schemeClr val="tx1"/>
          </a:solidFill>
          <a:latin typeface="Corbel" panose="020B0503020204020204" pitchFamily="34" charset="0"/>
          <a:ea typeface="+mn-ea"/>
          <a:cs typeface="+mn-cs"/>
        </a:defRPr>
      </a:lvl1pPr>
      <a:lvl2pPr marL="685800" indent="-228600" algn="l" defTabSz="914400" rtl="0" eaLnBrk="1" latinLnBrk="0" hangingPunct="1">
        <a:lnSpc>
          <a:spcPct val="90000"/>
        </a:lnSpc>
        <a:spcBef>
          <a:spcPts val="500"/>
        </a:spcBef>
        <a:buClr>
          <a:schemeClr val="accent3"/>
        </a:buClr>
        <a:buFont typeface="Arial" panose="020B0604020202020204" pitchFamily="34" charset="0"/>
        <a:buChar char="•"/>
        <a:defRPr sz="1800" kern="1200">
          <a:solidFill>
            <a:schemeClr val="tx1"/>
          </a:solidFill>
          <a:latin typeface="Corbel" panose="020B0503020204020204" pitchFamily="34" charset="0"/>
          <a:ea typeface="+mn-ea"/>
          <a:cs typeface="+mn-cs"/>
        </a:defRPr>
      </a:lvl2pPr>
      <a:lvl3pPr marL="1143000" indent="-228600" algn="l" defTabSz="914400" rtl="0" eaLnBrk="1" latinLnBrk="0" hangingPunct="1">
        <a:lnSpc>
          <a:spcPct val="90000"/>
        </a:lnSpc>
        <a:spcBef>
          <a:spcPts val="500"/>
        </a:spcBef>
        <a:buClr>
          <a:schemeClr val="accent4"/>
        </a:buClr>
        <a:buFont typeface="Arial" panose="020B0604020202020204" pitchFamily="34" charset="0"/>
        <a:buChar char="•"/>
        <a:defRPr sz="1600" kern="1200">
          <a:solidFill>
            <a:schemeClr val="tx1"/>
          </a:solidFill>
          <a:latin typeface="Corbel" panose="020B0503020204020204" pitchFamily="34" charset="0"/>
          <a:ea typeface="+mn-ea"/>
          <a:cs typeface="+mn-cs"/>
        </a:defRPr>
      </a:lvl3pPr>
      <a:lvl4pPr marL="1600200" indent="-228600" algn="l" defTabSz="914400" rtl="0" eaLnBrk="1" latinLnBrk="0" hangingPunct="1">
        <a:lnSpc>
          <a:spcPct val="90000"/>
        </a:lnSpc>
        <a:spcBef>
          <a:spcPts val="500"/>
        </a:spcBef>
        <a:buClr>
          <a:schemeClr val="accent5"/>
        </a:buClr>
        <a:buFont typeface="Arial" panose="020B0604020202020204" pitchFamily="34" charset="0"/>
        <a:buChar char="•"/>
        <a:defRPr sz="1600" b="0" i="0" kern="1200">
          <a:solidFill>
            <a:schemeClr val="tx1"/>
          </a:solidFill>
          <a:latin typeface="Corbel" panose="020B0503020204020204" pitchFamily="34" charset="0"/>
          <a:ea typeface="+mn-ea"/>
          <a:cs typeface="+mn-cs"/>
        </a:defRPr>
      </a:lvl4pPr>
      <a:lvl5pPr marL="2057400" indent="-228600" algn="l" defTabSz="914400" rtl="0" eaLnBrk="1" latinLnBrk="0" hangingPunct="1">
        <a:lnSpc>
          <a:spcPct val="90000"/>
        </a:lnSpc>
        <a:spcBef>
          <a:spcPts val="500"/>
        </a:spcBef>
        <a:buClr>
          <a:schemeClr val="accent2"/>
        </a:buClr>
        <a:buFont typeface="Arial" panose="020B0604020202020204" pitchFamily="34" charset="0"/>
        <a:buChar char="•"/>
        <a:defRPr sz="1400" kern="1200">
          <a:solidFill>
            <a:schemeClr val="tx1">
              <a:lumMod val="50000"/>
              <a:lumOff val="50000"/>
            </a:schemeClr>
          </a:solidFill>
          <a:latin typeface="Corbel" panose="020B0503020204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C53A0C0-65B1-5AFA-5BD0-D9CA48201D81}"/>
              </a:ext>
            </a:extLst>
          </p:cNvPr>
          <p:cNvSpPr>
            <a:spLocks noGrp="1"/>
          </p:cNvSpPr>
          <p:nvPr>
            <p:ph type="title"/>
          </p:nvPr>
        </p:nvSpPr>
        <p:spPr>
          <a:xfrm>
            <a:off x="1224280" y="365125"/>
            <a:ext cx="10515600" cy="884555"/>
          </a:xfrm>
          <a:prstGeom prst="rect">
            <a:avLst/>
          </a:prstGeom>
        </p:spPr>
        <p:txBody>
          <a:bodyPr vert="horz" lIns="91440" tIns="45720" rIns="91440" bIns="45720" rtlCol="0" anchor="t" anchorCtr="0">
            <a:noAutofit/>
          </a:bodyPr>
          <a:lstStyle/>
          <a:p>
            <a:r>
              <a:rPr lang="en-US" dirty="0"/>
              <a:t>Click to edit Master title style</a:t>
            </a:r>
          </a:p>
        </p:txBody>
      </p:sp>
      <p:sp>
        <p:nvSpPr>
          <p:cNvPr id="3" name="Text Placeholder 2">
            <a:extLst>
              <a:ext uri="{FF2B5EF4-FFF2-40B4-BE49-F238E27FC236}">
                <a16:creationId xmlns:a16="http://schemas.microsoft.com/office/drawing/2014/main" id="{30DA26D9-B4B3-670E-156E-690146E34567}"/>
              </a:ext>
            </a:extLst>
          </p:cNvPr>
          <p:cNvSpPr>
            <a:spLocks noGrp="1"/>
          </p:cNvSpPr>
          <p:nvPr>
            <p:ph type="body" idx="1"/>
          </p:nvPr>
        </p:nvSpPr>
        <p:spPr>
          <a:xfrm>
            <a:off x="1224280" y="1391920"/>
            <a:ext cx="10515600" cy="4785043"/>
          </a:xfrm>
          <a:prstGeom prst="rect">
            <a:avLst/>
          </a:prstGeom>
        </p:spPr>
        <p:txBody>
          <a:bodyPr vert="horz" lIns="91440" tIns="45720" rIns="91440" bIns="4572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8" name="Picture 7">
            <a:extLst>
              <a:ext uri="{FF2B5EF4-FFF2-40B4-BE49-F238E27FC236}">
                <a16:creationId xmlns:a16="http://schemas.microsoft.com/office/drawing/2014/main" id="{08022356-EC57-EA36-91A7-B7325A303E9B}"/>
              </a:ext>
            </a:extLst>
          </p:cNvPr>
          <p:cNvPicPr>
            <a:picLocks noChangeAspect="1"/>
          </p:cNvPicPr>
          <p:nvPr userDrawn="1"/>
        </p:nvPicPr>
        <p:blipFill>
          <a:blip r:embed="rId8"/>
          <a:srcRect/>
          <a:stretch/>
        </p:blipFill>
        <p:spPr>
          <a:xfrm>
            <a:off x="0" y="0"/>
            <a:ext cx="814916" cy="6858000"/>
          </a:xfrm>
          <a:prstGeom prst="rect">
            <a:avLst/>
          </a:prstGeom>
        </p:spPr>
      </p:pic>
      <p:sp>
        <p:nvSpPr>
          <p:cNvPr id="7" name="Footer Placeholder 4">
            <a:extLst>
              <a:ext uri="{FF2B5EF4-FFF2-40B4-BE49-F238E27FC236}">
                <a16:creationId xmlns:a16="http://schemas.microsoft.com/office/drawing/2014/main" id="{74B10390-4EE5-F0A8-C181-DC43EA259068}"/>
              </a:ext>
            </a:extLst>
          </p:cNvPr>
          <p:cNvSpPr>
            <a:spLocks noGrp="1"/>
          </p:cNvSpPr>
          <p:nvPr>
            <p:ph type="ftr" sz="quarter" idx="3"/>
          </p:nvPr>
        </p:nvSpPr>
        <p:spPr>
          <a:xfrm>
            <a:off x="6866666" y="6548086"/>
            <a:ext cx="4873214" cy="173389"/>
          </a:xfrm>
          <a:prstGeom prst="rect">
            <a:avLst/>
          </a:prstGeom>
        </p:spPr>
        <p:txBody>
          <a:bodyPr vert="horz" lIns="91440" tIns="45720" rIns="91440" bIns="45720" rtlCol="0" anchor="ctr"/>
          <a:lstStyle>
            <a:lvl1pPr algn="r">
              <a:defRPr sz="800">
                <a:solidFill>
                  <a:schemeClr val="tx1">
                    <a:tint val="75000"/>
                  </a:schemeClr>
                </a:solidFill>
                <a:latin typeface="Corbel" panose="020B0503020204020204" pitchFamily="34" charset="0"/>
              </a:defRPr>
            </a:lvl1pPr>
          </a:lstStyle>
          <a:p>
            <a:r>
              <a:rPr lang="en-US"/>
              <a:t>Original slide developed by the World Health Organization and PATH</a:t>
            </a:r>
            <a:endParaRPr lang="en-US" dirty="0"/>
          </a:p>
        </p:txBody>
      </p:sp>
    </p:spTree>
    <p:extLst>
      <p:ext uri="{BB962C8B-B14F-4D97-AF65-F5344CB8AC3E}">
        <p14:creationId xmlns:p14="http://schemas.microsoft.com/office/powerpoint/2010/main" val="4176824796"/>
      </p:ext>
    </p:extLst>
  </p:cSld>
  <p:clrMap bg1="lt1" tx1="dk1" bg2="lt2" tx2="dk2" accent1="accent1" accent2="accent2" accent3="accent3" accent4="accent4" accent5="accent5" accent6="accent6" hlink="hlink" folHlink="folHlink"/>
  <p:sldLayoutIdLst>
    <p:sldLayoutId id="2147483659" r:id="rId1"/>
    <p:sldLayoutId id="2147483660" r:id="rId2"/>
    <p:sldLayoutId id="2147483661" r:id="rId3"/>
    <p:sldLayoutId id="2147483662" r:id="rId4"/>
    <p:sldLayoutId id="2147483663" r:id="rId5"/>
    <p:sldLayoutId id="2147483664" r:id="rId6"/>
  </p:sldLayoutIdLst>
  <p:hf sldNum="0" hdr="0" dt="0"/>
  <p:txStyles>
    <p:titleStyle>
      <a:lvl1pPr algn="l" defTabSz="914400" rtl="0" eaLnBrk="1" latinLnBrk="0" hangingPunct="1">
        <a:lnSpc>
          <a:spcPct val="90000"/>
        </a:lnSpc>
        <a:spcBef>
          <a:spcPct val="0"/>
        </a:spcBef>
        <a:buNone/>
        <a:defRPr sz="2400" b="1" kern="1200">
          <a:solidFill>
            <a:schemeClr val="accent3"/>
          </a:solidFill>
          <a:latin typeface="Corbel" panose="020B0503020204020204" pitchFamily="34" charset="0"/>
          <a:ea typeface="+mj-ea"/>
          <a:cs typeface="+mj-cs"/>
        </a:defRPr>
      </a:lvl1pPr>
    </p:titleStyle>
    <p:bodyStyle>
      <a:lvl1pPr marL="228600" indent="-228600" algn="l" defTabSz="914400" rtl="0" eaLnBrk="1" latinLnBrk="0" hangingPunct="1">
        <a:lnSpc>
          <a:spcPct val="90000"/>
        </a:lnSpc>
        <a:spcBef>
          <a:spcPts val="1000"/>
        </a:spcBef>
        <a:buClr>
          <a:schemeClr val="accent1"/>
        </a:buClr>
        <a:buFont typeface="Arial" panose="020B0604020202020204" pitchFamily="34" charset="0"/>
        <a:buChar char="•"/>
        <a:defRPr sz="2000" kern="1200">
          <a:solidFill>
            <a:schemeClr val="tx1"/>
          </a:solidFill>
          <a:latin typeface="Corbel" panose="020B0503020204020204" pitchFamily="34" charset="0"/>
          <a:ea typeface="+mn-ea"/>
          <a:cs typeface="+mn-cs"/>
        </a:defRPr>
      </a:lvl1pPr>
      <a:lvl2pPr marL="685800" indent="-228600" algn="l" defTabSz="914400" rtl="0" eaLnBrk="1" latinLnBrk="0" hangingPunct="1">
        <a:lnSpc>
          <a:spcPct val="90000"/>
        </a:lnSpc>
        <a:spcBef>
          <a:spcPts val="500"/>
        </a:spcBef>
        <a:buClr>
          <a:schemeClr val="accent3"/>
        </a:buClr>
        <a:buFont typeface="Arial" panose="020B0604020202020204" pitchFamily="34" charset="0"/>
        <a:buChar char="•"/>
        <a:defRPr sz="1800" kern="1200">
          <a:solidFill>
            <a:schemeClr val="tx1"/>
          </a:solidFill>
          <a:latin typeface="Corbel" panose="020B0503020204020204" pitchFamily="34" charset="0"/>
          <a:ea typeface="+mn-ea"/>
          <a:cs typeface="+mn-cs"/>
        </a:defRPr>
      </a:lvl2pPr>
      <a:lvl3pPr marL="1143000" indent="-228600" algn="l" defTabSz="914400" rtl="0" eaLnBrk="1" latinLnBrk="0" hangingPunct="1">
        <a:lnSpc>
          <a:spcPct val="90000"/>
        </a:lnSpc>
        <a:spcBef>
          <a:spcPts val="500"/>
        </a:spcBef>
        <a:buClr>
          <a:schemeClr val="accent4"/>
        </a:buClr>
        <a:buFont typeface="Arial" panose="020B0604020202020204" pitchFamily="34" charset="0"/>
        <a:buChar char="•"/>
        <a:defRPr sz="1600" kern="1200">
          <a:solidFill>
            <a:schemeClr val="tx1"/>
          </a:solidFill>
          <a:latin typeface="Corbel" panose="020B0503020204020204" pitchFamily="34" charset="0"/>
          <a:ea typeface="+mn-ea"/>
          <a:cs typeface="+mn-cs"/>
        </a:defRPr>
      </a:lvl3pPr>
      <a:lvl4pPr marL="1600200" indent="-228600" algn="l" defTabSz="914400" rtl="0" eaLnBrk="1" latinLnBrk="0" hangingPunct="1">
        <a:lnSpc>
          <a:spcPct val="90000"/>
        </a:lnSpc>
        <a:spcBef>
          <a:spcPts val="500"/>
        </a:spcBef>
        <a:buClr>
          <a:schemeClr val="accent5"/>
        </a:buClr>
        <a:buFont typeface="Arial" panose="020B0604020202020204" pitchFamily="34" charset="0"/>
        <a:buChar char="•"/>
        <a:defRPr sz="1600" b="0" i="0" kern="1200">
          <a:solidFill>
            <a:schemeClr val="tx1"/>
          </a:solidFill>
          <a:latin typeface="Corbel" panose="020B0503020204020204" pitchFamily="34" charset="0"/>
          <a:ea typeface="+mn-ea"/>
          <a:cs typeface="+mn-cs"/>
        </a:defRPr>
      </a:lvl4pPr>
      <a:lvl5pPr marL="2057400" indent="-228600" algn="l" defTabSz="914400" rtl="0" eaLnBrk="1" latinLnBrk="0" hangingPunct="1">
        <a:lnSpc>
          <a:spcPct val="90000"/>
        </a:lnSpc>
        <a:spcBef>
          <a:spcPts val="500"/>
        </a:spcBef>
        <a:buClr>
          <a:schemeClr val="accent2"/>
        </a:buClr>
        <a:buFont typeface="Arial" panose="020B0604020202020204" pitchFamily="34" charset="0"/>
        <a:buChar char="•"/>
        <a:defRPr sz="1400" kern="1200">
          <a:solidFill>
            <a:schemeClr val="tx1">
              <a:lumMod val="50000"/>
              <a:lumOff val="50000"/>
            </a:schemeClr>
          </a:solidFill>
          <a:latin typeface="Corbel" panose="020B0503020204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C53A0C0-65B1-5AFA-5BD0-D9CA48201D81}"/>
              </a:ext>
            </a:extLst>
          </p:cNvPr>
          <p:cNvSpPr>
            <a:spLocks noGrp="1"/>
          </p:cNvSpPr>
          <p:nvPr>
            <p:ph type="title"/>
          </p:nvPr>
        </p:nvSpPr>
        <p:spPr>
          <a:xfrm>
            <a:off x="1224280" y="365125"/>
            <a:ext cx="10515600" cy="884555"/>
          </a:xfrm>
          <a:prstGeom prst="rect">
            <a:avLst/>
          </a:prstGeom>
        </p:spPr>
        <p:txBody>
          <a:bodyPr vert="horz" lIns="91440" tIns="45720" rIns="91440" bIns="45720" rtlCol="0" anchor="t" anchorCtr="0">
            <a:noAutofit/>
          </a:bodyPr>
          <a:lstStyle/>
          <a:p>
            <a:r>
              <a:rPr lang="en-US" dirty="0"/>
              <a:t>Click to edit Master title style</a:t>
            </a:r>
          </a:p>
        </p:txBody>
      </p:sp>
      <p:sp>
        <p:nvSpPr>
          <p:cNvPr id="3" name="Text Placeholder 2">
            <a:extLst>
              <a:ext uri="{FF2B5EF4-FFF2-40B4-BE49-F238E27FC236}">
                <a16:creationId xmlns:a16="http://schemas.microsoft.com/office/drawing/2014/main" id="{30DA26D9-B4B3-670E-156E-690146E34567}"/>
              </a:ext>
            </a:extLst>
          </p:cNvPr>
          <p:cNvSpPr>
            <a:spLocks noGrp="1"/>
          </p:cNvSpPr>
          <p:nvPr>
            <p:ph type="body" idx="1"/>
          </p:nvPr>
        </p:nvSpPr>
        <p:spPr>
          <a:xfrm>
            <a:off x="1224280" y="1391920"/>
            <a:ext cx="10515600" cy="4785043"/>
          </a:xfrm>
          <a:prstGeom prst="rect">
            <a:avLst/>
          </a:prstGeom>
        </p:spPr>
        <p:txBody>
          <a:bodyPr vert="horz" lIns="91440" tIns="45720" rIns="91440" bIns="4572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8" name="Picture 7">
            <a:extLst>
              <a:ext uri="{FF2B5EF4-FFF2-40B4-BE49-F238E27FC236}">
                <a16:creationId xmlns:a16="http://schemas.microsoft.com/office/drawing/2014/main" id="{08022356-EC57-EA36-91A7-B7325A303E9B}"/>
              </a:ext>
            </a:extLst>
          </p:cNvPr>
          <p:cNvPicPr>
            <a:picLocks noChangeAspect="1"/>
          </p:cNvPicPr>
          <p:nvPr userDrawn="1"/>
        </p:nvPicPr>
        <p:blipFill>
          <a:blip r:embed="rId8"/>
          <a:srcRect/>
          <a:stretch/>
        </p:blipFill>
        <p:spPr>
          <a:xfrm>
            <a:off x="0" y="3"/>
            <a:ext cx="814916" cy="6857994"/>
          </a:xfrm>
          <a:prstGeom prst="rect">
            <a:avLst/>
          </a:prstGeom>
        </p:spPr>
      </p:pic>
      <p:sp>
        <p:nvSpPr>
          <p:cNvPr id="7" name="Footer Placeholder 4">
            <a:extLst>
              <a:ext uri="{FF2B5EF4-FFF2-40B4-BE49-F238E27FC236}">
                <a16:creationId xmlns:a16="http://schemas.microsoft.com/office/drawing/2014/main" id="{399CDED4-2055-04B6-F575-82CBF4F099EE}"/>
              </a:ext>
            </a:extLst>
          </p:cNvPr>
          <p:cNvSpPr>
            <a:spLocks noGrp="1"/>
          </p:cNvSpPr>
          <p:nvPr>
            <p:ph type="ftr" sz="quarter" idx="3"/>
          </p:nvPr>
        </p:nvSpPr>
        <p:spPr>
          <a:xfrm>
            <a:off x="6866666" y="6548086"/>
            <a:ext cx="4873214" cy="173389"/>
          </a:xfrm>
          <a:prstGeom prst="rect">
            <a:avLst/>
          </a:prstGeom>
        </p:spPr>
        <p:txBody>
          <a:bodyPr vert="horz" lIns="91440" tIns="45720" rIns="91440" bIns="45720" rtlCol="0" anchor="ctr"/>
          <a:lstStyle>
            <a:lvl1pPr algn="r">
              <a:defRPr sz="800">
                <a:solidFill>
                  <a:schemeClr val="tx1">
                    <a:tint val="75000"/>
                  </a:schemeClr>
                </a:solidFill>
                <a:latin typeface="Corbel" panose="020B0503020204020204" pitchFamily="34" charset="0"/>
              </a:defRPr>
            </a:lvl1pPr>
          </a:lstStyle>
          <a:p>
            <a:r>
              <a:rPr lang="en-US"/>
              <a:t>Original slide developed by the World Health Organization and PATH</a:t>
            </a:r>
            <a:endParaRPr lang="en-US" dirty="0"/>
          </a:p>
        </p:txBody>
      </p:sp>
    </p:spTree>
    <p:extLst>
      <p:ext uri="{BB962C8B-B14F-4D97-AF65-F5344CB8AC3E}">
        <p14:creationId xmlns:p14="http://schemas.microsoft.com/office/powerpoint/2010/main" val="1774938528"/>
      </p:ext>
    </p:extLst>
  </p:cSld>
  <p:clrMap bg1="lt1" tx1="dk1" bg2="lt2" tx2="dk2" accent1="accent1" accent2="accent2" accent3="accent3" accent4="accent4" accent5="accent5" accent6="accent6" hlink="hlink" folHlink="folHlink"/>
  <p:sldLayoutIdLst>
    <p:sldLayoutId id="2147483667" r:id="rId1"/>
    <p:sldLayoutId id="2147483668" r:id="rId2"/>
    <p:sldLayoutId id="2147483669" r:id="rId3"/>
    <p:sldLayoutId id="2147483670" r:id="rId4"/>
    <p:sldLayoutId id="2147483671" r:id="rId5"/>
    <p:sldLayoutId id="2147483672" r:id="rId6"/>
  </p:sldLayoutIdLst>
  <p:hf sldNum="0" hdr="0" dt="0"/>
  <p:txStyles>
    <p:titleStyle>
      <a:lvl1pPr algn="l" defTabSz="914400" rtl="0" eaLnBrk="1" latinLnBrk="0" hangingPunct="1">
        <a:lnSpc>
          <a:spcPct val="90000"/>
        </a:lnSpc>
        <a:spcBef>
          <a:spcPct val="0"/>
        </a:spcBef>
        <a:buNone/>
        <a:defRPr sz="2400" b="1" kern="1200">
          <a:solidFill>
            <a:schemeClr val="accent2"/>
          </a:solidFill>
          <a:latin typeface="Corbel" panose="020B0503020204020204" pitchFamily="34" charset="0"/>
          <a:ea typeface="+mj-ea"/>
          <a:cs typeface="+mj-cs"/>
        </a:defRPr>
      </a:lvl1pPr>
    </p:titleStyle>
    <p:bodyStyle>
      <a:lvl1pPr marL="228600" indent="-228600" algn="l" defTabSz="914400" rtl="0" eaLnBrk="1" latinLnBrk="0" hangingPunct="1">
        <a:lnSpc>
          <a:spcPct val="90000"/>
        </a:lnSpc>
        <a:spcBef>
          <a:spcPts val="1000"/>
        </a:spcBef>
        <a:buClr>
          <a:schemeClr val="accent1"/>
        </a:buClr>
        <a:buFont typeface="Arial" panose="020B0604020202020204" pitchFamily="34" charset="0"/>
        <a:buChar char="•"/>
        <a:defRPr sz="2000" kern="1200">
          <a:solidFill>
            <a:schemeClr val="tx1"/>
          </a:solidFill>
          <a:latin typeface="Corbel" panose="020B0503020204020204" pitchFamily="34" charset="0"/>
          <a:ea typeface="+mn-ea"/>
          <a:cs typeface="+mn-cs"/>
        </a:defRPr>
      </a:lvl1pPr>
      <a:lvl2pPr marL="685800" indent="-228600" algn="l" defTabSz="914400" rtl="0" eaLnBrk="1" latinLnBrk="0" hangingPunct="1">
        <a:lnSpc>
          <a:spcPct val="90000"/>
        </a:lnSpc>
        <a:spcBef>
          <a:spcPts val="500"/>
        </a:spcBef>
        <a:buClr>
          <a:schemeClr val="accent3"/>
        </a:buClr>
        <a:buFont typeface="Arial" panose="020B0604020202020204" pitchFamily="34" charset="0"/>
        <a:buChar char="•"/>
        <a:defRPr sz="1800" kern="1200">
          <a:solidFill>
            <a:schemeClr val="tx1"/>
          </a:solidFill>
          <a:latin typeface="Corbel" panose="020B0503020204020204" pitchFamily="34" charset="0"/>
          <a:ea typeface="+mn-ea"/>
          <a:cs typeface="+mn-cs"/>
        </a:defRPr>
      </a:lvl2pPr>
      <a:lvl3pPr marL="1143000" indent="-228600" algn="l" defTabSz="914400" rtl="0" eaLnBrk="1" latinLnBrk="0" hangingPunct="1">
        <a:lnSpc>
          <a:spcPct val="90000"/>
        </a:lnSpc>
        <a:spcBef>
          <a:spcPts val="500"/>
        </a:spcBef>
        <a:buClr>
          <a:schemeClr val="accent4"/>
        </a:buClr>
        <a:buFont typeface="Arial" panose="020B0604020202020204" pitchFamily="34" charset="0"/>
        <a:buChar char="•"/>
        <a:defRPr sz="1600" kern="1200">
          <a:solidFill>
            <a:schemeClr val="tx1"/>
          </a:solidFill>
          <a:latin typeface="Corbel" panose="020B0503020204020204" pitchFamily="34" charset="0"/>
          <a:ea typeface="+mn-ea"/>
          <a:cs typeface="+mn-cs"/>
        </a:defRPr>
      </a:lvl3pPr>
      <a:lvl4pPr marL="1600200" indent="-228600" algn="l" defTabSz="914400" rtl="0" eaLnBrk="1" latinLnBrk="0" hangingPunct="1">
        <a:lnSpc>
          <a:spcPct val="90000"/>
        </a:lnSpc>
        <a:spcBef>
          <a:spcPts val="500"/>
        </a:spcBef>
        <a:buClr>
          <a:schemeClr val="accent5"/>
        </a:buClr>
        <a:buFont typeface="Arial" panose="020B0604020202020204" pitchFamily="34" charset="0"/>
        <a:buChar char="•"/>
        <a:defRPr sz="1600" b="0" i="0" kern="1200">
          <a:solidFill>
            <a:schemeClr val="tx1"/>
          </a:solidFill>
          <a:latin typeface="Corbel" panose="020B0503020204020204" pitchFamily="34" charset="0"/>
          <a:ea typeface="+mn-ea"/>
          <a:cs typeface="+mn-cs"/>
        </a:defRPr>
      </a:lvl4pPr>
      <a:lvl5pPr marL="2057400" indent="-228600" algn="l" defTabSz="914400" rtl="0" eaLnBrk="1" latinLnBrk="0" hangingPunct="1">
        <a:lnSpc>
          <a:spcPct val="90000"/>
        </a:lnSpc>
        <a:spcBef>
          <a:spcPts val="500"/>
        </a:spcBef>
        <a:buClr>
          <a:schemeClr val="accent2"/>
        </a:buClr>
        <a:buFont typeface="Arial" panose="020B0604020202020204" pitchFamily="34" charset="0"/>
        <a:buChar char="•"/>
        <a:defRPr sz="1400" kern="1200">
          <a:solidFill>
            <a:schemeClr val="tx1">
              <a:lumMod val="50000"/>
              <a:lumOff val="50000"/>
            </a:schemeClr>
          </a:solidFill>
          <a:latin typeface="Corbel" panose="020B0503020204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C53A0C0-65B1-5AFA-5BD0-D9CA48201D81}"/>
              </a:ext>
            </a:extLst>
          </p:cNvPr>
          <p:cNvSpPr>
            <a:spLocks noGrp="1"/>
          </p:cNvSpPr>
          <p:nvPr>
            <p:ph type="title"/>
          </p:nvPr>
        </p:nvSpPr>
        <p:spPr>
          <a:xfrm>
            <a:off x="1224280" y="365125"/>
            <a:ext cx="10515600" cy="884555"/>
          </a:xfrm>
          <a:prstGeom prst="rect">
            <a:avLst/>
          </a:prstGeom>
        </p:spPr>
        <p:txBody>
          <a:bodyPr vert="horz" lIns="91440" tIns="45720" rIns="91440" bIns="45720" rtlCol="0" anchor="t" anchorCtr="0">
            <a:noAutofit/>
          </a:bodyPr>
          <a:lstStyle/>
          <a:p>
            <a:r>
              <a:rPr lang="en-US" dirty="0"/>
              <a:t>Click to edit Master title style</a:t>
            </a:r>
          </a:p>
        </p:txBody>
      </p:sp>
      <p:sp>
        <p:nvSpPr>
          <p:cNvPr id="3" name="Text Placeholder 2">
            <a:extLst>
              <a:ext uri="{FF2B5EF4-FFF2-40B4-BE49-F238E27FC236}">
                <a16:creationId xmlns:a16="http://schemas.microsoft.com/office/drawing/2014/main" id="{30DA26D9-B4B3-670E-156E-690146E34567}"/>
              </a:ext>
            </a:extLst>
          </p:cNvPr>
          <p:cNvSpPr>
            <a:spLocks noGrp="1"/>
          </p:cNvSpPr>
          <p:nvPr>
            <p:ph type="body" idx="1"/>
          </p:nvPr>
        </p:nvSpPr>
        <p:spPr>
          <a:xfrm>
            <a:off x="1224280" y="1391920"/>
            <a:ext cx="10515600" cy="4785043"/>
          </a:xfrm>
          <a:prstGeom prst="rect">
            <a:avLst/>
          </a:prstGeom>
        </p:spPr>
        <p:txBody>
          <a:bodyPr vert="horz" lIns="91440" tIns="45720" rIns="91440" bIns="4572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8" name="Picture 7">
            <a:extLst>
              <a:ext uri="{FF2B5EF4-FFF2-40B4-BE49-F238E27FC236}">
                <a16:creationId xmlns:a16="http://schemas.microsoft.com/office/drawing/2014/main" id="{08022356-EC57-EA36-91A7-B7325A303E9B}"/>
              </a:ext>
            </a:extLst>
          </p:cNvPr>
          <p:cNvPicPr>
            <a:picLocks noChangeAspect="1"/>
          </p:cNvPicPr>
          <p:nvPr userDrawn="1"/>
        </p:nvPicPr>
        <p:blipFill>
          <a:blip r:embed="rId8"/>
          <a:srcRect/>
          <a:stretch/>
        </p:blipFill>
        <p:spPr>
          <a:xfrm>
            <a:off x="0" y="3"/>
            <a:ext cx="814915" cy="6857994"/>
          </a:xfrm>
          <a:prstGeom prst="rect">
            <a:avLst/>
          </a:prstGeom>
        </p:spPr>
      </p:pic>
      <p:sp>
        <p:nvSpPr>
          <p:cNvPr id="7" name="Footer Placeholder 4">
            <a:extLst>
              <a:ext uri="{FF2B5EF4-FFF2-40B4-BE49-F238E27FC236}">
                <a16:creationId xmlns:a16="http://schemas.microsoft.com/office/drawing/2014/main" id="{68B186D1-275B-208F-BE53-6F055D1651B7}"/>
              </a:ext>
            </a:extLst>
          </p:cNvPr>
          <p:cNvSpPr>
            <a:spLocks noGrp="1"/>
          </p:cNvSpPr>
          <p:nvPr>
            <p:ph type="ftr" sz="quarter" idx="3"/>
          </p:nvPr>
        </p:nvSpPr>
        <p:spPr>
          <a:xfrm>
            <a:off x="6866666" y="6548086"/>
            <a:ext cx="4873214" cy="173389"/>
          </a:xfrm>
          <a:prstGeom prst="rect">
            <a:avLst/>
          </a:prstGeom>
        </p:spPr>
        <p:txBody>
          <a:bodyPr vert="horz" lIns="91440" tIns="45720" rIns="91440" bIns="45720" rtlCol="0" anchor="ctr"/>
          <a:lstStyle>
            <a:lvl1pPr algn="r">
              <a:defRPr sz="800">
                <a:solidFill>
                  <a:schemeClr val="tx1">
                    <a:tint val="75000"/>
                  </a:schemeClr>
                </a:solidFill>
                <a:latin typeface="Corbel" panose="020B0503020204020204" pitchFamily="34" charset="0"/>
              </a:defRPr>
            </a:lvl1pPr>
          </a:lstStyle>
          <a:p>
            <a:r>
              <a:rPr lang="en-US"/>
              <a:t>Original slide developed by the World Health Organization and PATH</a:t>
            </a:r>
            <a:endParaRPr lang="en-US" dirty="0"/>
          </a:p>
        </p:txBody>
      </p:sp>
    </p:spTree>
    <p:extLst>
      <p:ext uri="{BB962C8B-B14F-4D97-AF65-F5344CB8AC3E}">
        <p14:creationId xmlns:p14="http://schemas.microsoft.com/office/powerpoint/2010/main" val="2648146886"/>
      </p:ext>
    </p:extLst>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Lst>
  <p:hf sldNum="0" hdr="0" dt="0"/>
  <p:txStyles>
    <p:titleStyle>
      <a:lvl1pPr algn="l" defTabSz="914400" rtl="0" eaLnBrk="1" latinLnBrk="0" hangingPunct="1">
        <a:lnSpc>
          <a:spcPct val="90000"/>
        </a:lnSpc>
        <a:spcBef>
          <a:spcPct val="0"/>
        </a:spcBef>
        <a:buNone/>
        <a:defRPr sz="2400" b="1" kern="1200">
          <a:solidFill>
            <a:schemeClr val="accent4"/>
          </a:solidFill>
          <a:latin typeface="Corbel" panose="020B0503020204020204" pitchFamily="34" charset="0"/>
          <a:ea typeface="+mj-ea"/>
          <a:cs typeface="+mj-cs"/>
        </a:defRPr>
      </a:lvl1pPr>
    </p:titleStyle>
    <p:bodyStyle>
      <a:lvl1pPr marL="228600" indent="-228600" algn="l" defTabSz="914400" rtl="0" eaLnBrk="1" latinLnBrk="0" hangingPunct="1">
        <a:lnSpc>
          <a:spcPct val="90000"/>
        </a:lnSpc>
        <a:spcBef>
          <a:spcPts val="1000"/>
        </a:spcBef>
        <a:buClr>
          <a:schemeClr val="accent1"/>
        </a:buClr>
        <a:buFont typeface="Arial" panose="020B0604020202020204" pitchFamily="34" charset="0"/>
        <a:buChar char="•"/>
        <a:defRPr sz="2000" kern="1200">
          <a:solidFill>
            <a:schemeClr val="tx1"/>
          </a:solidFill>
          <a:latin typeface="Corbel" panose="020B0503020204020204" pitchFamily="34" charset="0"/>
          <a:ea typeface="+mn-ea"/>
          <a:cs typeface="+mn-cs"/>
        </a:defRPr>
      </a:lvl1pPr>
      <a:lvl2pPr marL="685800" indent="-228600" algn="l" defTabSz="914400" rtl="0" eaLnBrk="1" latinLnBrk="0" hangingPunct="1">
        <a:lnSpc>
          <a:spcPct val="90000"/>
        </a:lnSpc>
        <a:spcBef>
          <a:spcPts val="500"/>
        </a:spcBef>
        <a:buClr>
          <a:schemeClr val="accent3"/>
        </a:buClr>
        <a:buFont typeface="Arial" panose="020B0604020202020204" pitchFamily="34" charset="0"/>
        <a:buChar char="•"/>
        <a:defRPr sz="1800" kern="1200">
          <a:solidFill>
            <a:schemeClr val="tx1"/>
          </a:solidFill>
          <a:latin typeface="Corbel" panose="020B0503020204020204" pitchFamily="34" charset="0"/>
          <a:ea typeface="+mn-ea"/>
          <a:cs typeface="+mn-cs"/>
        </a:defRPr>
      </a:lvl2pPr>
      <a:lvl3pPr marL="1143000" indent="-228600" algn="l" defTabSz="914400" rtl="0" eaLnBrk="1" latinLnBrk="0" hangingPunct="1">
        <a:lnSpc>
          <a:spcPct val="90000"/>
        </a:lnSpc>
        <a:spcBef>
          <a:spcPts val="500"/>
        </a:spcBef>
        <a:buClr>
          <a:schemeClr val="accent4"/>
        </a:buClr>
        <a:buFont typeface="Arial" panose="020B0604020202020204" pitchFamily="34" charset="0"/>
        <a:buChar char="•"/>
        <a:defRPr sz="1600" kern="1200">
          <a:solidFill>
            <a:schemeClr val="tx1"/>
          </a:solidFill>
          <a:latin typeface="Corbel" panose="020B0503020204020204" pitchFamily="34" charset="0"/>
          <a:ea typeface="+mn-ea"/>
          <a:cs typeface="+mn-cs"/>
        </a:defRPr>
      </a:lvl3pPr>
      <a:lvl4pPr marL="1600200" indent="-228600" algn="l" defTabSz="914400" rtl="0" eaLnBrk="1" latinLnBrk="0" hangingPunct="1">
        <a:lnSpc>
          <a:spcPct val="90000"/>
        </a:lnSpc>
        <a:spcBef>
          <a:spcPts val="500"/>
        </a:spcBef>
        <a:buClr>
          <a:schemeClr val="accent5"/>
        </a:buClr>
        <a:buFont typeface="Arial" panose="020B0604020202020204" pitchFamily="34" charset="0"/>
        <a:buChar char="•"/>
        <a:defRPr sz="1600" b="0" i="0" kern="1200">
          <a:solidFill>
            <a:schemeClr val="tx1"/>
          </a:solidFill>
          <a:latin typeface="Corbel" panose="020B0503020204020204" pitchFamily="34" charset="0"/>
          <a:ea typeface="+mn-ea"/>
          <a:cs typeface="+mn-cs"/>
        </a:defRPr>
      </a:lvl4pPr>
      <a:lvl5pPr marL="2057400" indent="-228600" algn="l" defTabSz="914400" rtl="0" eaLnBrk="1" latinLnBrk="0" hangingPunct="1">
        <a:lnSpc>
          <a:spcPct val="90000"/>
        </a:lnSpc>
        <a:spcBef>
          <a:spcPts val="500"/>
        </a:spcBef>
        <a:buClr>
          <a:schemeClr val="accent2"/>
        </a:buClr>
        <a:buFont typeface="Arial" panose="020B0604020202020204" pitchFamily="34" charset="0"/>
        <a:buChar char="•"/>
        <a:defRPr sz="1400" kern="1200">
          <a:solidFill>
            <a:schemeClr val="tx1">
              <a:lumMod val="50000"/>
              <a:lumOff val="50000"/>
            </a:schemeClr>
          </a:solidFill>
          <a:latin typeface="Corbel" panose="020B0503020204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1.xml"/></Relationships>
</file>

<file path=ppt/slides/_rels/slide11.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0.xml"/><Relationship Id="rId1" Type="http://schemas.openxmlformats.org/officeDocument/2006/relationships/slideLayout" Target="../slideLayouts/slideLayout11.xml"/></Relationships>
</file>

<file path=ppt/slides/_rels/slide12.xml.rels><?xml version="1.0" encoding="UTF-8" standalone="yes"?>
<Relationships xmlns="http://schemas.openxmlformats.org/package/2006/relationships"><Relationship Id="rId8" Type="http://schemas.openxmlformats.org/officeDocument/2006/relationships/image" Target="../media/image37.png"/><Relationship Id="rId3" Type="http://schemas.openxmlformats.org/officeDocument/2006/relationships/image" Target="../media/image32.png"/><Relationship Id="rId7" Type="http://schemas.openxmlformats.org/officeDocument/2006/relationships/image" Target="../media/image36.png"/><Relationship Id="rId2" Type="http://schemas.openxmlformats.org/officeDocument/2006/relationships/notesSlide" Target="../notesSlides/notesSlide11.xml"/><Relationship Id="rId1" Type="http://schemas.openxmlformats.org/officeDocument/2006/relationships/slideLayout" Target="../slideLayouts/slideLayout11.xml"/><Relationship Id="rId6" Type="http://schemas.openxmlformats.org/officeDocument/2006/relationships/image" Target="../media/image35.png"/><Relationship Id="rId5" Type="http://schemas.openxmlformats.org/officeDocument/2006/relationships/image" Target="../media/image34.png"/><Relationship Id="rId4" Type="http://schemas.openxmlformats.org/officeDocument/2006/relationships/image" Target="../media/image33.png"/></Relationships>
</file>

<file path=ppt/slides/_rels/slide13.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12.xml"/><Relationship Id="rId1" Type="http://schemas.openxmlformats.org/officeDocument/2006/relationships/slideLayout" Target="../slideLayouts/slideLayout11.xml"/><Relationship Id="rId4" Type="http://schemas.openxmlformats.org/officeDocument/2006/relationships/image" Target="../media/image39.png"/></Relationships>
</file>

<file path=ppt/slides/_rels/slide14.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13.xml"/><Relationship Id="rId1" Type="http://schemas.openxmlformats.org/officeDocument/2006/relationships/slideLayout" Target="../slideLayouts/slideLayout11.xml"/><Relationship Id="rId4" Type="http://schemas.openxmlformats.org/officeDocument/2006/relationships/image" Target="../media/image41.png"/></Relationships>
</file>

<file path=ppt/slides/_rels/slide15.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14.xml"/><Relationship Id="rId1" Type="http://schemas.openxmlformats.org/officeDocument/2006/relationships/slideLayout" Target="../slideLayouts/slideLayout1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8.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16.xml"/><Relationship Id="rId1" Type="http://schemas.openxmlformats.org/officeDocument/2006/relationships/slideLayout" Target="../slideLayouts/slideLayout17.xml"/><Relationship Id="rId6" Type="http://schemas.openxmlformats.org/officeDocument/2006/relationships/image" Target="../media/image46.jpg"/><Relationship Id="rId5" Type="http://schemas.openxmlformats.org/officeDocument/2006/relationships/image" Target="../media/image45.png"/><Relationship Id="rId4" Type="http://schemas.openxmlformats.org/officeDocument/2006/relationships/image" Target="../media/image44.jpg"/></Relationships>
</file>

<file path=ppt/slides/_rels/slide19.xml.rels><?xml version="1.0" encoding="UTF-8" standalone="yes"?>
<Relationships xmlns="http://schemas.openxmlformats.org/package/2006/relationships"><Relationship Id="rId3" Type="http://schemas.openxmlformats.org/officeDocument/2006/relationships/image" Target="../media/image47.jpg"/><Relationship Id="rId2" Type="http://schemas.openxmlformats.org/officeDocument/2006/relationships/notesSlide" Target="../notesSlides/notesSlide17.xml"/><Relationship Id="rId1" Type="http://schemas.openxmlformats.org/officeDocument/2006/relationships/slideLayout" Target="../slideLayouts/slideLayout15.xml"/><Relationship Id="rId4" Type="http://schemas.openxmlformats.org/officeDocument/2006/relationships/image" Target="../media/image11.png"/></Relationships>
</file>

<file path=ppt/slides/_rels/slide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xml"/><Relationship Id="rId1" Type="http://schemas.openxmlformats.org/officeDocument/2006/relationships/slideLayout" Target="../slideLayouts/slideLayout6.xml"/><Relationship Id="rId4" Type="http://schemas.openxmlformats.org/officeDocument/2006/relationships/image" Target="../media/image11.png"/></Relationships>
</file>

<file path=ppt/slides/_rels/slide20.xml.rels><?xml version="1.0" encoding="UTF-8" standalone="yes"?>
<Relationships xmlns="http://schemas.openxmlformats.org/package/2006/relationships"><Relationship Id="rId3" Type="http://schemas.openxmlformats.org/officeDocument/2006/relationships/hyperlink" Target="https://pubmed.ncbi.nlm.nih.gov/37018474/" TargetMode="External"/><Relationship Id="rId2" Type="http://schemas.openxmlformats.org/officeDocument/2006/relationships/notesSlide" Target="../notesSlides/notesSlide18.xml"/><Relationship Id="rId1" Type="http://schemas.openxmlformats.org/officeDocument/2006/relationships/slideLayout" Target="../slideLayouts/slideLayout15.xml"/><Relationship Id="rId4" Type="http://schemas.openxmlformats.org/officeDocument/2006/relationships/hyperlink" Target="https://www.nejm.org/doi/full/10.1056/NEJMc2214773" TargetMode="Externa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23.xml.rels><?xml version="1.0" encoding="UTF-8" standalone="yes"?>
<Relationships xmlns="http://schemas.openxmlformats.org/package/2006/relationships"><Relationship Id="rId3" Type="http://schemas.openxmlformats.org/officeDocument/2006/relationships/hyperlink" Target="http://www.gavi.org/types-support/sustainability/eligibility" TargetMode="External"/><Relationship Id="rId2" Type="http://schemas.openxmlformats.org/officeDocument/2006/relationships/notesSlide" Target="../notesSlides/notesSlide20.xml"/><Relationship Id="rId1" Type="http://schemas.openxmlformats.org/officeDocument/2006/relationships/slideLayout" Target="../slideLayouts/slideLayout23.xml"/></Relationships>
</file>

<file path=ppt/slides/_rels/slide24.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21.xml"/><Relationship Id="rId1" Type="http://schemas.openxmlformats.org/officeDocument/2006/relationships/slideLayout" Target="../slideLayouts/slideLayout21.xml"/><Relationship Id="rId4" Type="http://schemas.openxmlformats.org/officeDocument/2006/relationships/image" Target="../media/image11.png"/></Relationships>
</file>

<file path=ppt/slides/_rels/slide2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2.xml"/><Relationship Id="rId1" Type="http://schemas.openxmlformats.org/officeDocument/2006/relationships/slideLayout" Target="../slideLayouts/slideLayout23.xml"/><Relationship Id="rId5" Type="http://schemas.openxmlformats.org/officeDocument/2006/relationships/image" Target="../media/image21.png"/><Relationship Id="rId4" Type="http://schemas.openxmlformats.org/officeDocument/2006/relationships/image" Target="../media/image49.png"/></Relationships>
</file>

<file path=ppt/slides/_rels/slide2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3.xml"/><Relationship Id="rId1" Type="http://schemas.openxmlformats.org/officeDocument/2006/relationships/slideLayout" Target="../slideLayouts/slideLayout23.xml"/><Relationship Id="rId5" Type="http://schemas.openxmlformats.org/officeDocument/2006/relationships/image" Target="../media/image21.png"/><Relationship Id="rId4" Type="http://schemas.openxmlformats.org/officeDocument/2006/relationships/image" Target="../media/image49.png"/></Relationships>
</file>

<file path=ppt/slides/_rels/slide27.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24.xml"/><Relationship Id="rId1" Type="http://schemas.openxmlformats.org/officeDocument/2006/relationships/slideLayout" Target="../slideLayouts/slideLayout23.xml"/><Relationship Id="rId5" Type="http://schemas.openxmlformats.org/officeDocument/2006/relationships/image" Target="../media/image11.png"/><Relationship Id="rId4" Type="http://schemas.openxmlformats.org/officeDocument/2006/relationships/image" Target="../media/image48.png"/></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3.xml"/></Relationships>
</file>

<file path=ppt/slides/_rels/slide29.xml.rels><?xml version="1.0" encoding="UTF-8" standalone="yes"?>
<Relationships xmlns="http://schemas.openxmlformats.org/package/2006/relationships"><Relationship Id="rId8" Type="http://schemas.openxmlformats.org/officeDocument/2006/relationships/image" Target="../media/image56.png"/><Relationship Id="rId3" Type="http://schemas.openxmlformats.org/officeDocument/2006/relationships/image" Target="../media/image51.png"/><Relationship Id="rId7" Type="http://schemas.openxmlformats.org/officeDocument/2006/relationships/image" Target="../media/image55.png"/><Relationship Id="rId2" Type="http://schemas.openxmlformats.org/officeDocument/2006/relationships/notesSlide" Target="../notesSlides/notesSlide26.xml"/><Relationship Id="rId1" Type="http://schemas.openxmlformats.org/officeDocument/2006/relationships/slideLayout" Target="../slideLayouts/slideLayout23.xml"/><Relationship Id="rId6" Type="http://schemas.openxmlformats.org/officeDocument/2006/relationships/image" Target="../media/image54.png"/><Relationship Id="rId5" Type="http://schemas.openxmlformats.org/officeDocument/2006/relationships/image" Target="../media/image53.png"/><Relationship Id="rId10" Type="http://schemas.openxmlformats.org/officeDocument/2006/relationships/image" Target="../media/image58.png"/><Relationship Id="rId4" Type="http://schemas.openxmlformats.org/officeDocument/2006/relationships/image" Target="../media/image52.png"/><Relationship Id="rId9" Type="http://schemas.openxmlformats.org/officeDocument/2006/relationships/image" Target="../media/image57.png"/></Relationships>
</file>

<file path=ppt/slides/_rels/slide3.xml.rels><?xml version="1.0" encoding="UTF-8" standalone="yes"?>
<Relationships xmlns="http://schemas.openxmlformats.org/package/2006/relationships"><Relationship Id="rId3" Type="http://schemas.openxmlformats.org/officeDocument/2006/relationships/image" Target="../media/image12.png"/><Relationship Id="rId7" Type="http://schemas.openxmlformats.org/officeDocument/2006/relationships/image" Target="../media/image16.png"/><Relationship Id="rId2" Type="http://schemas.openxmlformats.org/officeDocument/2006/relationships/notesSlide" Target="../notesSlides/notesSlide3.xml"/><Relationship Id="rId1" Type="http://schemas.openxmlformats.org/officeDocument/2006/relationships/slideLayout" Target="../slideLayouts/slideLayout19.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3.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1.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4.xml"/><Relationship Id="rId1" Type="http://schemas.openxmlformats.org/officeDocument/2006/relationships/slideLayout" Target="../slideLayouts/slideLayout11.xml"/></Relationships>
</file>

<file path=ppt/slides/_rels/slide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5.xml"/><Relationship Id="rId1" Type="http://schemas.openxmlformats.org/officeDocument/2006/relationships/slideLayout" Target="../slideLayouts/slideLayout11.xml"/><Relationship Id="rId5" Type="http://schemas.openxmlformats.org/officeDocument/2006/relationships/image" Target="../media/image20.png"/><Relationship Id="rId4" Type="http://schemas.openxmlformats.org/officeDocument/2006/relationships/image" Target="../media/image19.png"/></Relationships>
</file>

<file path=ppt/slides/_rels/slide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6.xml"/><Relationship Id="rId1" Type="http://schemas.openxmlformats.org/officeDocument/2006/relationships/slideLayout" Target="../slideLayouts/slideLayout11.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png"/></Relationships>
</file>

<file path=ppt/slides/_rels/slide8.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notesSlide" Target="../notesSlides/notesSlide7.xml"/><Relationship Id="rId1" Type="http://schemas.openxmlformats.org/officeDocument/2006/relationships/slideLayout" Target="../slideLayouts/slideLayout11.xml"/></Relationships>
</file>

<file path=ppt/slides/_rels/slide9.xml.rels><?xml version="1.0" encoding="UTF-8" standalone="yes"?>
<Relationships xmlns="http://schemas.openxmlformats.org/package/2006/relationships"><Relationship Id="rId3" Type="http://schemas.openxmlformats.org/officeDocument/2006/relationships/image" Target="../media/image26.png"/><Relationship Id="rId7" Type="http://schemas.openxmlformats.org/officeDocument/2006/relationships/image" Target="../media/image30.png"/><Relationship Id="rId2" Type="http://schemas.openxmlformats.org/officeDocument/2006/relationships/notesSlide" Target="../notesSlides/notesSlide8.xml"/><Relationship Id="rId1" Type="http://schemas.openxmlformats.org/officeDocument/2006/relationships/slideLayout" Target="../slideLayouts/slideLayout11.xml"/><Relationship Id="rId6" Type="http://schemas.openxmlformats.org/officeDocument/2006/relationships/image" Target="../media/image29.png"/><Relationship Id="rId5" Type="http://schemas.openxmlformats.org/officeDocument/2006/relationships/image" Target="../media/image28.png"/><Relationship Id="rId4" Type="http://schemas.openxmlformats.org/officeDocument/2006/relationships/image" Target="../media/image2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B86A12E0-0AEE-8DF9-D1E8-68FF4F266A04}"/>
              </a:ext>
            </a:extLst>
          </p:cNvPr>
          <p:cNvSpPr>
            <a:spLocks noGrp="1"/>
          </p:cNvSpPr>
          <p:nvPr>
            <p:ph type="ctrTitle"/>
          </p:nvPr>
        </p:nvSpPr>
        <p:spPr>
          <a:xfrm>
            <a:off x="296863" y="1155793"/>
            <a:ext cx="9144000" cy="2387600"/>
          </a:xfrm>
        </p:spPr>
        <p:txBody>
          <a:bodyPr/>
          <a:lstStyle/>
          <a:p>
            <a:pPr>
              <a:lnSpc>
                <a:spcPts val="5200"/>
              </a:lnSpc>
              <a:spcBef>
                <a:spcPts val="1200"/>
              </a:spcBef>
              <a:spcAft>
                <a:spcPts val="600"/>
              </a:spcAft>
            </a:pPr>
            <a:r>
              <a:rPr lang="en-US" dirty="0"/>
              <a:t>On the verge of </a:t>
            </a:r>
            <a:br>
              <a:rPr lang="en-US" dirty="0"/>
            </a:br>
            <a:r>
              <a:rPr lang="en-US" sz="4400" dirty="0"/>
              <a:t>RESPIRATORY SYNCYTIAL VIRUS </a:t>
            </a:r>
            <a:br>
              <a:rPr lang="en-US"/>
            </a:br>
            <a:r>
              <a:rPr lang="en-US"/>
              <a:t>disease prevention</a:t>
            </a:r>
            <a:endParaRPr lang="en-US" dirty="0"/>
          </a:p>
        </p:txBody>
      </p:sp>
      <p:sp>
        <p:nvSpPr>
          <p:cNvPr id="8" name="Subtitle 7">
            <a:extLst>
              <a:ext uri="{FF2B5EF4-FFF2-40B4-BE49-F238E27FC236}">
                <a16:creationId xmlns:a16="http://schemas.microsoft.com/office/drawing/2014/main" id="{80F049A6-4B38-F956-3988-93213D078193}"/>
              </a:ext>
            </a:extLst>
          </p:cNvPr>
          <p:cNvSpPr>
            <a:spLocks noGrp="1"/>
          </p:cNvSpPr>
          <p:nvPr>
            <p:ph type="subTitle" idx="1"/>
          </p:nvPr>
        </p:nvSpPr>
        <p:spPr>
          <a:xfrm>
            <a:off x="296863" y="3635468"/>
            <a:ext cx="9144000" cy="932384"/>
          </a:xfrm>
        </p:spPr>
        <p:txBody>
          <a:bodyPr/>
          <a:lstStyle/>
          <a:p>
            <a:r>
              <a:rPr lang="en-US" b="1" dirty="0"/>
              <a:t>New immunization tools to protect in early life</a:t>
            </a:r>
          </a:p>
        </p:txBody>
      </p:sp>
      <p:sp>
        <p:nvSpPr>
          <p:cNvPr id="9" name="Text Placeholder 8">
            <a:extLst>
              <a:ext uri="{FF2B5EF4-FFF2-40B4-BE49-F238E27FC236}">
                <a16:creationId xmlns:a16="http://schemas.microsoft.com/office/drawing/2014/main" id="{377CF1F2-3D2D-E1AC-BB50-BA3C8B28EFFE}"/>
              </a:ext>
            </a:extLst>
          </p:cNvPr>
          <p:cNvSpPr>
            <a:spLocks noGrp="1"/>
          </p:cNvSpPr>
          <p:nvPr>
            <p:ph type="body" sz="quarter" idx="10"/>
          </p:nvPr>
        </p:nvSpPr>
        <p:spPr/>
        <p:txBody>
          <a:bodyPr/>
          <a:lstStyle/>
          <a:p>
            <a:r>
              <a:rPr lang="en-US" dirty="0"/>
              <a:t>Presenter Names</a:t>
            </a:r>
          </a:p>
        </p:txBody>
      </p:sp>
      <p:sp>
        <p:nvSpPr>
          <p:cNvPr id="10" name="Text Placeholder 9">
            <a:extLst>
              <a:ext uri="{FF2B5EF4-FFF2-40B4-BE49-F238E27FC236}">
                <a16:creationId xmlns:a16="http://schemas.microsoft.com/office/drawing/2014/main" id="{26CC6111-EA19-DFCB-604F-B5B5FD94D1F8}"/>
              </a:ext>
            </a:extLst>
          </p:cNvPr>
          <p:cNvSpPr>
            <a:spLocks noGrp="1"/>
          </p:cNvSpPr>
          <p:nvPr>
            <p:ph type="body" sz="quarter" idx="11"/>
          </p:nvPr>
        </p:nvSpPr>
        <p:spPr/>
        <p:txBody>
          <a:bodyPr/>
          <a:lstStyle/>
          <a:p>
            <a:r>
              <a:rPr lang="en-US" dirty="0"/>
              <a:t>Presentation date/location details</a:t>
            </a:r>
          </a:p>
        </p:txBody>
      </p:sp>
      <p:sp>
        <p:nvSpPr>
          <p:cNvPr id="4" name="Text Placeholder 8">
            <a:extLst>
              <a:ext uri="{FF2B5EF4-FFF2-40B4-BE49-F238E27FC236}">
                <a16:creationId xmlns:a16="http://schemas.microsoft.com/office/drawing/2014/main" id="{3276DC2A-4D4A-E24A-7153-3D2C3649730D}"/>
              </a:ext>
            </a:extLst>
          </p:cNvPr>
          <p:cNvSpPr txBox="1">
            <a:spLocks/>
          </p:cNvSpPr>
          <p:nvPr/>
        </p:nvSpPr>
        <p:spPr>
          <a:xfrm>
            <a:off x="290767" y="5206859"/>
            <a:ext cx="3937000" cy="364885"/>
          </a:xfrm>
          <a:prstGeom prst="rect">
            <a:avLst/>
          </a:prstGeom>
        </p:spPr>
        <p:txBody>
          <a:bodyPr vert="horz" lIns="91440" tIns="45720" rIns="91440" bIns="45720" rtlCol="0">
            <a:noAutofit/>
          </a:bodyPr>
          <a:lstStyle>
            <a:lvl1pPr marL="11113" indent="0" algn="l" defTabSz="914400" rtl="0" eaLnBrk="1" latinLnBrk="0" hangingPunct="1">
              <a:lnSpc>
                <a:spcPts val="1300"/>
              </a:lnSpc>
              <a:spcBef>
                <a:spcPts val="0"/>
              </a:spcBef>
              <a:buClr>
                <a:schemeClr val="accent1"/>
              </a:buClr>
              <a:buFont typeface="Arial" panose="020B0604020202020204" pitchFamily="34" charset="0"/>
              <a:buNone/>
              <a:tabLst/>
              <a:defRPr sz="1000" kern="1200">
                <a:solidFill>
                  <a:schemeClr val="bg1"/>
                </a:solidFill>
                <a:latin typeface="Corbel" panose="020B0503020204020204" pitchFamily="34" charset="0"/>
                <a:ea typeface="+mn-ea"/>
                <a:cs typeface="+mn-cs"/>
              </a:defRPr>
            </a:lvl1pPr>
            <a:lvl2pPr marL="11113" indent="0" algn="l" defTabSz="914400" rtl="0" eaLnBrk="1" latinLnBrk="0" hangingPunct="1">
              <a:lnSpc>
                <a:spcPts val="1300"/>
              </a:lnSpc>
              <a:spcBef>
                <a:spcPts val="0"/>
              </a:spcBef>
              <a:buClr>
                <a:schemeClr val="accent3"/>
              </a:buClr>
              <a:buFont typeface="Arial" panose="020B0604020202020204" pitchFamily="34" charset="0"/>
              <a:buNone/>
              <a:tabLst/>
              <a:defRPr sz="1000" kern="1200">
                <a:solidFill>
                  <a:schemeClr val="bg1"/>
                </a:solidFill>
                <a:latin typeface="Corbel" panose="020B0503020204020204" pitchFamily="34" charset="0"/>
                <a:ea typeface="+mn-ea"/>
                <a:cs typeface="+mn-cs"/>
              </a:defRPr>
            </a:lvl2pPr>
            <a:lvl3pPr marL="11113" indent="0" algn="l" defTabSz="914400" rtl="0" eaLnBrk="1" latinLnBrk="0" hangingPunct="1">
              <a:lnSpc>
                <a:spcPts val="1300"/>
              </a:lnSpc>
              <a:spcBef>
                <a:spcPts val="0"/>
              </a:spcBef>
              <a:buClr>
                <a:schemeClr val="accent4"/>
              </a:buClr>
              <a:buFont typeface="Arial" panose="020B0604020202020204" pitchFamily="34" charset="0"/>
              <a:buNone/>
              <a:tabLst/>
              <a:defRPr sz="1000" kern="1200">
                <a:solidFill>
                  <a:schemeClr val="bg1"/>
                </a:solidFill>
                <a:latin typeface="Corbel" panose="020B0503020204020204" pitchFamily="34" charset="0"/>
                <a:ea typeface="+mn-ea"/>
                <a:cs typeface="+mn-cs"/>
              </a:defRPr>
            </a:lvl3pPr>
            <a:lvl4pPr marL="11113" indent="0" algn="l" defTabSz="914400" rtl="0" eaLnBrk="1" latinLnBrk="0" hangingPunct="1">
              <a:lnSpc>
                <a:spcPts val="1300"/>
              </a:lnSpc>
              <a:spcBef>
                <a:spcPts val="0"/>
              </a:spcBef>
              <a:buClr>
                <a:schemeClr val="accent5"/>
              </a:buClr>
              <a:buFont typeface="Arial" panose="020B0604020202020204" pitchFamily="34" charset="0"/>
              <a:buNone/>
              <a:tabLst/>
              <a:defRPr sz="1000" b="0" i="0" kern="1200">
                <a:solidFill>
                  <a:schemeClr val="bg1"/>
                </a:solidFill>
                <a:latin typeface="Corbel" panose="020B0503020204020204" pitchFamily="34" charset="0"/>
                <a:ea typeface="+mn-ea"/>
                <a:cs typeface="+mn-cs"/>
              </a:defRPr>
            </a:lvl4pPr>
            <a:lvl5pPr marL="11113" indent="0" algn="l" defTabSz="914400" rtl="0" eaLnBrk="1" latinLnBrk="0" hangingPunct="1">
              <a:lnSpc>
                <a:spcPts val="1300"/>
              </a:lnSpc>
              <a:spcBef>
                <a:spcPts val="0"/>
              </a:spcBef>
              <a:buClr>
                <a:schemeClr val="accent2"/>
              </a:buClr>
              <a:buFont typeface="Arial" panose="020B0604020202020204" pitchFamily="34" charset="0"/>
              <a:buNone/>
              <a:tabLst/>
              <a:defRPr sz="1000" kern="1200">
                <a:solidFill>
                  <a:schemeClr val="bg1"/>
                </a:solidFill>
                <a:latin typeface="Corbel" panose="020B0503020204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Last updated: February 2024</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 name="TextBox 49">
            <a:extLst>
              <a:ext uri="{FF2B5EF4-FFF2-40B4-BE49-F238E27FC236}">
                <a16:creationId xmlns:a16="http://schemas.microsoft.com/office/drawing/2014/main" id="{DC0B0217-A925-50E7-4C85-D00C6DBA2846}"/>
              </a:ext>
            </a:extLst>
          </p:cNvPr>
          <p:cNvSpPr txBox="1"/>
          <p:nvPr/>
        </p:nvSpPr>
        <p:spPr>
          <a:xfrm>
            <a:off x="7603822" y="1637866"/>
            <a:ext cx="3926326" cy="3531351"/>
          </a:xfrm>
          <a:prstGeom prst="rect">
            <a:avLst/>
          </a:prstGeom>
          <a:solidFill>
            <a:schemeClr val="tx1"/>
          </a:solidFill>
        </p:spPr>
        <p:txBody>
          <a:bodyPr wrap="square" tIns="91440" bIns="274320" rtlCol="0" anchor="ctr" anchorCtr="0">
            <a:noAutofit/>
          </a:bodyPr>
          <a:lstStyle/>
          <a:p>
            <a:pPr algn="ctr"/>
            <a:r>
              <a:rPr lang="en-US" dirty="0">
                <a:solidFill>
                  <a:schemeClr val="bg1"/>
                </a:solidFill>
                <a:latin typeface="Corbel" panose="020B0503020204020204" pitchFamily="34" charset="0"/>
                <a:cs typeface="Montserrat"/>
              </a:rPr>
              <a:t>Many children in low-income economies never make it to a hospital.</a:t>
            </a:r>
            <a:r>
              <a:rPr lang="en-US" baseline="30000" dirty="0">
                <a:solidFill>
                  <a:schemeClr val="bg1"/>
                </a:solidFill>
                <a:latin typeface="Corbel" panose="020B0503020204020204" pitchFamily="34" charset="0"/>
                <a:cs typeface="Montserrat"/>
              </a:rPr>
              <a:t>2</a:t>
            </a:r>
          </a:p>
          <a:p>
            <a:pPr algn="ctr"/>
            <a:r>
              <a:rPr lang="en-US" sz="4400" b="1" dirty="0">
                <a:solidFill>
                  <a:schemeClr val="accent5"/>
                </a:solidFill>
                <a:latin typeface="Corbel" panose="020B0503020204020204" pitchFamily="34" charset="0"/>
                <a:cs typeface="Montserrat"/>
              </a:rPr>
              <a:t>4x</a:t>
            </a:r>
          </a:p>
          <a:p>
            <a:pPr algn="ctr"/>
            <a:r>
              <a:rPr lang="en-US" sz="2400" b="1" dirty="0">
                <a:solidFill>
                  <a:srgbClr val="FFFFFF"/>
                </a:solidFill>
                <a:latin typeface="Corbel" panose="020B0503020204020204" pitchFamily="34" charset="0"/>
                <a:cs typeface="Montserrat"/>
              </a:rPr>
              <a:t>as many children </a:t>
            </a:r>
            <a:br>
              <a:rPr lang="en-US" sz="2400" b="1" dirty="0">
                <a:solidFill>
                  <a:srgbClr val="FFFFFF"/>
                </a:solidFill>
                <a:latin typeface="Corbel" panose="020B0503020204020204" pitchFamily="34" charset="0"/>
                <a:cs typeface="Montserrat"/>
              </a:rPr>
            </a:br>
            <a:r>
              <a:rPr lang="en-US" sz="2400" b="1" dirty="0">
                <a:solidFill>
                  <a:srgbClr val="FFFFFF"/>
                </a:solidFill>
                <a:latin typeface="Corbel" panose="020B0503020204020204" pitchFamily="34" charset="0"/>
                <a:cs typeface="Montserrat"/>
              </a:rPr>
              <a:t>die from RSV</a:t>
            </a:r>
          </a:p>
          <a:p>
            <a:pPr algn="ctr"/>
            <a:r>
              <a:rPr lang="en-US" sz="2400" b="1" dirty="0">
                <a:solidFill>
                  <a:srgbClr val="FFFFFF"/>
                </a:solidFill>
                <a:latin typeface="Corbel" panose="020B0503020204020204" pitchFamily="34" charset="0"/>
                <a:cs typeface="Montserrat"/>
              </a:rPr>
              <a:t>in the </a:t>
            </a:r>
            <a:r>
              <a:rPr lang="en-US" sz="2400" b="1" dirty="0">
                <a:solidFill>
                  <a:schemeClr val="accent5"/>
                </a:solidFill>
                <a:latin typeface="Corbel" panose="020B0503020204020204" pitchFamily="34" charset="0"/>
                <a:cs typeface="Montserrat"/>
              </a:rPr>
              <a:t>community</a:t>
            </a:r>
            <a:r>
              <a:rPr lang="en-US" sz="2400" b="1" dirty="0">
                <a:solidFill>
                  <a:srgbClr val="FFFFFF"/>
                </a:solidFill>
                <a:latin typeface="Corbel" panose="020B0503020204020204" pitchFamily="34" charset="0"/>
                <a:cs typeface="Montserrat"/>
              </a:rPr>
              <a:t> than </a:t>
            </a:r>
            <a:br>
              <a:rPr lang="en-US" sz="2400" b="1" dirty="0">
                <a:solidFill>
                  <a:srgbClr val="FFFFFF"/>
                </a:solidFill>
                <a:latin typeface="Corbel" panose="020B0503020204020204" pitchFamily="34" charset="0"/>
                <a:cs typeface="Montserrat"/>
              </a:rPr>
            </a:br>
            <a:r>
              <a:rPr lang="en-US" sz="2400" b="1" dirty="0">
                <a:solidFill>
                  <a:srgbClr val="FFFFFF"/>
                </a:solidFill>
                <a:latin typeface="Corbel" panose="020B0503020204020204" pitchFamily="34" charset="0"/>
                <a:cs typeface="Montserrat"/>
              </a:rPr>
              <a:t>in the </a:t>
            </a:r>
            <a:r>
              <a:rPr lang="en-US" sz="2400" b="1" dirty="0">
                <a:solidFill>
                  <a:schemeClr val="accent3">
                    <a:lumMod val="60000"/>
                    <a:lumOff val="40000"/>
                  </a:schemeClr>
                </a:solidFill>
                <a:latin typeface="Corbel" panose="020B0503020204020204" pitchFamily="34" charset="0"/>
                <a:cs typeface="Montserrat"/>
              </a:rPr>
              <a:t>hospital</a:t>
            </a:r>
          </a:p>
        </p:txBody>
      </p:sp>
      <p:sp>
        <p:nvSpPr>
          <p:cNvPr id="3" name="object 3"/>
          <p:cNvSpPr/>
          <p:nvPr/>
        </p:nvSpPr>
        <p:spPr>
          <a:xfrm>
            <a:off x="1250726" y="1510252"/>
            <a:ext cx="2716742" cy="4211309"/>
          </a:xfrm>
          <a:custGeom>
            <a:avLst/>
            <a:gdLst/>
            <a:ahLst/>
            <a:cxnLst/>
            <a:rect l="l" t="t" r="r" b="b"/>
            <a:pathLst>
              <a:path w="3260090" h="5741034">
                <a:moveTo>
                  <a:pt x="3259836" y="212115"/>
                </a:moveTo>
                <a:lnTo>
                  <a:pt x="0" y="212115"/>
                </a:lnTo>
                <a:lnTo>
                  <a:pt x="0" y="5740641"/>
                </a:lnTo>
                <a:lnTo>
                  <a:pt x="3259836" y="5740641"/>
                </a:lnTo>
                <a:lnTo>
                  <a:pt x="3259836" y="212115"/>
                </a:lnTo>
                <a:close/>
              </a:path>
              <a:path w="3260090" h="5741034">
                <a:moveTo>
                  <a:pt x="3259836" y="0"/>
                </a:moveTo>
                <a:lnTo>
                  <a:pt x="0" y="0"/>
                </a:lnTo>
                <a:lnTo>
                  <a:pt x="0" y="212102"/>
                </a:lnTo>
                <a:lnTo>
                  <a:pt x="3259836" y="212102"/>
                </a:lnTo>
                <a:lnTo>
                  <a:pt x="3259836" y="0"/>
                </a:lnTo>
                <a:close/>
              </a:path>
            </a:pathLst>
          </a:custGeom>
          <a:solidFill>
            <a:srgbClr val="E5DDE7"/>
          </a:solidFill>
        </p:spPr>
        <p:txBody>
          <a:bodyPr wrap="square" lIns="0" tIns="0" rIns="0" bIns="0" rtlCol="0"/>
          <a:lstStyle/>
          <a:p>
            <a:endParaRPr sz="1500">
              <a:latin typeface="Corbel" panose="020B0503020204020204" pitchFamily="34" charset="0"/>
            </a:endParaRPr>
          </a:p>
        </p:txBody>
      </p:sp>
      <p:sp>
        <p:nvSpPr>
          <p:cNvPr id="4" name="object 4"/>
          <p:cNvSpPr/>
          <p:nvPr/>
        </p:nvSpPr>
        <p:spPr>
          <a:xfrm>
            <a:off x="1369363" y="5524224"/>
            <a:ext cx="2479675" cy="0"/>
          </a:xfrm>
          <a:custGeom>
            <a:avLst/>
            <a:gdLst/>
            <a:ahLst/>
            <a:cxnLst/>
            <a:rect l="l" t="t" r="r" b="b"/>
            <a:pathLst>
              <a:path w="2975609">
                <a:moveTo>
                  <a:pt x="0" y="0"/>
                </a:moveTo>
                <a:lnTo>
                  <a:pt x="2975102" y="0"/>
                </a:lnTo>
              </a:path>
            </a:pathLst>
          </a:custGeom>
          <a:ln w="12700">
            <a:solidFill>
              <a:srgbClr val="231F20"/>
            </a:solidFill>
          </a:ln>
        </p:spPr>
        <p:txBody>
          <a:bodyPr wrap="square" lIns="0" tIns="0" rIns="0" bIns="0" rtlCol="0"/>
          <a:lstStyle/>
          <a:p>
            <a:endParaRPr sz="1500">
              <a:latin typeface="Corbel" panose="020B0503020204020204" pitchFamily="34" charset="0"/>
            </a:endParaRPr>
          </a:p>
        </p:txBody>
      </p:sp>
      <p:sp>
        <p:nvSpPr>
          <p:cNvPr id="6" name="object 6"/>
          <p:cNvSpPr/>
          <p:nvPr/>
        </p:nvSpPr>
        <p:spPr>
          <a:xfrm>
            <a:off x="4409880" y="1510252"/>
            <a:ext cx="2716742" cy="4211309"/>
          </a:xfrm>
          <a:custGeom>
            <a:avLst/>
            <a:gdLst/>
            <a:ahLst/>
            <a:cxnLst/>
            <a:rect l="l" t="t" r="r" b="b"/>
            <a:pathLst>
              <a:path w="3260090" h="5741034">
                <a:moveTo>
                  <a:pt x="3259836" y="212115"/>
                </a:moveTo>
                <a:lnTo>
                  <a:pt x="0" y="212115"/>
                </a:lnTo>
                <a:lnTo>
                  <a:pt x="0" y="5740641"/>
                </a:lnTo>
                <a:lnTo>
                  <a:pt x="3259836" y="5740641"/>
                </a:lnTo>
                <a:lnTo>
                  <a:pt x="3259836" y="212115"/>
                </a:lnTo>
                <a:close/>
              </a:path>
              <a:path w="3260090" h="5741034">
                <a:moveTo>
                  <a:pt x="3259836" y="0"/>
                </a:moveTo>
                <a:lnTo>
                  <a:pt x="0" y="0"/>
                </a:lnTo>
                <a:lnTo>
                  <a:pt x="0" y="212102"/>
                </a:lnTo>
                <a:lnTo>
                  <a:pt x="3259836" y="212102"/>
                </a:lnTo>
                <a:lnTo>
                  <a:pt x="3259836" y="0"/>
                </a:lnTo>
                <a:close/>
              </a:path>
            </a:pathLst>
          </a:custGeom>
          <a:solidFill>
            <a:srgbClr val="E5DDE7"/>
          </a:solidFill>
        </p:spPr>
        <p:txBody>
          <a:bodyPr wrap="square" lIns="0" tIns="0" rIns="0" bIns="0" rtlCol="0"/>
          <a:lstStyle/>
          <a:p>
            <a:endParaRPr sz="1500">
              <a:latin typeface="Corbel" panose="020B0503020204020204" pitchFamily="34" charset="0"/>
            </a:endParaRPr>
          </a:p>
        </p:txBody>
      </p:sp>
      <p:sp>
        <p:nvSpPr>
          <p:cNvPr id="7" name="object 7"/>
          <p:cNvSpPr/>
          <p:nvPr/>
        </p:nvSpPr>
        <p:spPr>
          <a:xfrm>
            <a:off x="4625145" y="1443990"/>
            <a:ext cx="2286000" cy="243417"/>
          </a:xfrm>
          <a:custGeom>
            <a:avLst/>
            <a:gdLst/>
            <a:ahLst/>
            <a:cxnLst/>
            <a:rect l="l" t="t" r="r" b="b"/>
            <a:pathLst>
              <a:path w="2743200" h="292100">
                <a:moveTo>
                  <a:pt x="2743199" y="0"/>
                </a:moveTo>
                <a:lnTo>
                  <a:pt x="0" y="0"/>
                </a:lnTo>
                <a:lnTo>
                  <a:pt x="0" y="291617"/>
                </a:lnTo>
                <a:lnTo>
                  <a:pt x="2743199" y="291617"/>
                </a:lnTo>
                <a:lnTo>
                  <a:pt x="2743199" y="0"/>
                </a:lnTo>
                <a:close/>
              </a:path>
            </a:pathLst>
          </a:custGeom>
          <a:solidFill>
            <a:srgbClr val="231F20"/>
          </a:solidFill>
        </p:spPr>
        <p:txBody>
          <a:bodyPr wrap="square" lIns="0" tIns="0" rIns="0" bIns="0" rtlCol="0"/>
          <a:lstStyle/>
          <a:p>
            <a:endParaRPr sz="1500">
              <a:latin typeface="Corbel" panose="020B0503020204020204" pitchFamily="34" charset="0"/>
            </a:endParaRPr>
          </a:p>
        </p:txBody>
      </p:sp>
      <p:sp>
        <p:nvSpPr>
          <p:cNvPr id="8" name="object 8"/>
          <p:cNvSpPr txBox="1">
            <a:spLocks noGrp="1"/>
          </p:cNvSpPr>
          <p:nvPr>
            <p:ph type="title"/>
          </p:nvPr>
        </p:nvSpPr>
        <p:spPr>
          <a:xfrm>
            <a:off x="1224280" y="365125"/>
            <a:ext cx="10906760" cy="457412"/>
          </a:xfrm>
          <a:prstGeom prst="rect">
            <a:avLst/>
          </a:prstGeom>
        </p:spPr>
        <p:txBody>
          <a:bodyPr vert="horz" wrap="square" lIns="0" tIns="86783" rIns="0" bIns="0" rtlCol="0" anchor="t" anchorCtr="0">
            <a:spAutoFit/>
          </a:bodyPr>
          <a:lstStyle/>
          <a:p>
            <a:pPr marL="31749" marR="25399">
              <a:lnSpc>
                <a:spcPts val="3000"/>
              </a:lnSpc>
              <a:spcBef>
                <a:spcPts val="682"/>
              </a:spcBef>
            </a:pPr>
            <a:r>
              <a:rPr dirty="0">
                <a:solidFill>
                  <a:srgbClr val="672672"/>
                </a:solidFill>
              </a:rPr>
              <a:t>98%</a:t>
            </a:r>
            <a:r>
              <a:rPr spc="-21" dirty="0">
                <a:solidFill>
                  <a:srgbClr val="672672"/>
                </a:solidFill>
              </a:rPr>
              <a:t> </a:t>
            </a:r>
            <a:r>
              <a:rPr dirty="0">
                <a:solidFill>
                  <a:srgbClr val="672672"/>
                </a:solidFill>
              </a:rPr>
              <a:t>of</a:t>
            </a:r>
            <a:r>
              <a:rPr spc="-21" dirty="0">
                <a:solidFill>
                  <a:srgbClr val="672672"/>
                </a:solidFill>
              </a:rPr>
              <a:t> </a:t>
            </a:r>
            <a:r>
              <a:rPr dirty="0">
                <a:solidFill>
                  <a:srgbClr val="672672"/>
                </a:solidFill>
              </a:rPr>
              <a:t>pediatric</a:t>
            </a:r>
            <a:r>
              <a:rPr spc="-21" dirty="0">
                <a:solidFill>
                  <a:srgbClr val="672672"/>
                </a:solidFill>
              </a:rPr>
              <a:t> </a:t>
            </a:r>
            <a:r>
              <a:rPr dirty="0">
                <a:solidFill>
                  <a:srgbClr val="672672"/>
                </a:solidFill>
              </a:rPr>
              <a:t>RSV</a:t>
            </a:r>
            <a:r>
              <a:rPr spc="-17" dirty="0">
                <a:solidFill>
                  <a:srgbClr val="672672"/>
                </a:solidFill>
              </a:rPr>
              <a:t> </a:t>
            </a:r>
            <a:r>
              <a:rPr dirty="0">
                <a:solidFill>
                  <a:srgbClr val="672672"/>
                </a:solidFill>
              </a:rPr>
              <a:t>mortality</a:t>
            </a:r>
            <a:r>
              <a:rPr spc="-21" dirty="0">
                <a:solidFill>
                  <a:srgbClr val="672672"/>
                </a:solidFill>
              </a:rPr>
              <a:t> </a:t>
            </a:r>
            <a:r>
              <a:rPr dirty="0">
                <a:solidFill>
                  <a:srgbClr val="672672"/>
                </a:solidFill>
              </a:rPr>
              <a:t>occurs</a:t>
            </a:r>
            <a:r>
              <a:rPr spc="-21" dirty="0">
                <a:solidFill>
                  <a:srgbClr val="672672"/>
                </a:solidFill>
              </a:rPr>
              <a:t> </a:t>
            </a:r>
            <a:r>
              <a:rPr dirty="0">
                <a:solidFill>
                  <a:srgbClr val="672672"/>
                </a:solidFill>
              </a:rPr>
              <a:t>in</a:t>
            </a:r>
            <a:r>
              <a:rPr spc="-21" dirty="0">
                <a:solidFill>
                  <a:srgbClr val="672672"/>
                </a:solidFill>
              </a:rPr>
              <a:t> </a:t>
            </a:r>
            <a:r>
              <a:rPr dirty="0">
                <a:solidFill>
                  <a:srgbClr val="672672"/>
                </a:solidFill>
              </a:rPr>
              <a:t>low-</a:t>
            </a:r>
            <a:r>
              <a:rPr spc="-17" dirty="0">
                <a:solidFill>
                  <a:srgbClr val="672672"/>
                </a:solidFill>
              </a:rPr>
              <a:t> </a:t>
            </a:r>
            <a:r>
              <a:rPr spc="-21" dirty="0">
                <a:solidFill>
                  <a:srgbClr val="672672"/>
                </a:solidFill>
              </a:rPr>
              <a:t>and </a:t>
            </a:r>
            <a:r>
              <a:rPr dirty="0">
                <a:solidFill>
                  <a:srgbClr val="672672"/>
                </a:solidFill>
              </a:rPr>
              <a:t>middle-income</a:t>
            </a:r>
            <a:r>
              <a:rPr spc="-21" dirty="0">
                <a:solidFill>
                  <a:srgbClr val="672672"/>
                </a:solidFill>
              </a:rPr>
              <a:t> </a:t>
            </a:r>
            <a:r>
              <a:rPr lang="en-US" dirty="0">
                <a:solidFill>
                  <a:srgbClr val="672672"/>
                </a:solidFill>
              </a:rPr>
              <a:t>economies</a:t>
            </a:r>
            <a:r>
              <a:rPr sz="2625" spc="-12" baseline="31746" dirty="0">
                <a:solidFill>
                  <a:srgbClr val="672672"/>
                </a:solidFill>
              </a:rPr>
              <a:t>1</a:t>
            </a:r>
            <a:endParaRPr sz="2625" baseline="31746" dirty="0"/>
          </a:p>
        </p:txBody>
      </p:sp>
      <p:sp>
        <p:nvSpPr>
          <p:cNvPr id="9" name="object 9"/>
          <p:cNvSpPr txBox="1"/>
          <p:nvPr/>
        </p:nvSpPr>
        <p:spPr>
          <a:xfrm>
            <a:off x="5249592" y="1463609"/>
            <a:ext cx="1040871" cy="174257"/>
          </a:xfrm>
          <a:prstGeom prst="rect">
            <a:avLst/>
          </a:prstGeom>
        </p:spPr>
        <p:txBody>
          <a:bodyPr vert="horz" wrap="square" lIns="0" tIns="13758" rIns="0" bIns="0" rtlCol="0">
            <a:spAutoFit/>
          </a:bodyPr>
          <a:lstStyle/>
          <a:p>
            <a:pPr marL="10583" algn="ctr">
              <a:spcBef>
                <a:spcPts val="108"/>
              </a:spcBef>
            </a:pPr>
            <a:r>
              <a:rPr sz="1042" b="1" dirty="0">
                <a:solidFill>
                  <a:srgbClr val="FFFFFF"/>
                </a:solidFill>
                <a:latin typeface="Corbel" panose="020B0503020204020204" pitchFamily="34" charset="0"/>
                <a:cs typeface="Montserrat"/>
              </a:rPr>
              <a:t>LOW-</a:t>
            </a:r>
            <a:r>
              <a:rPr sz="1042" b="1" spc="-8" dirty="0">
                <a:solidFill>
                  <a:srgbClr val="FFFFFF"/>
                </a:solidFill>
                <a:latin typeface="Corbel" panose="020B0503020204020204" pitchFamily="34" charset="0"/>
                <a:cs typeface="Montserrat"/>
              </a:rPr>
              <a:t>INCOME</a:t>
            </a:r>
            <a:endParaRPr sz="1042" dirty="0">
              <a:latin typeface="Corbel" panose="020B0503020204020204" pitchFamily="34" charset="0"/>
              <a:cs typeface="Montserrat"/>
            </a:endParaRPr>
          </a:p>
        </p:txBody>
      </p:sp>
      <p:sp>
        <p:nvSpPr>
          <p:cNvPr id="10" name="object 10"/>
          <p:cNvSpPr/>
          <p:nvPr/>
        </p:nvSpPr>
        <p:spPr>
          <a:xfrm>
            <a:off x="1465991" y="1443990"/>
            <a:ext cx="2286000" cy="243417"/>
          </a:xfrm>
          <a:custGeom>
            <a:avLst/>
            <a:gdLst/>
            <a:ahLst/>
            <a:cxnLst/>
            <a:rect l="l" t="t" r="r" b="b"/>
            <a:pathLst>
              <a:path w="2743200" h="292100">
                <a:moveTo>
                  <a:pt x="2743200" y="0"/>
                </a:moveTo>
                <a:lnTo>
                  <a:pt x="0" y="0"/>
                </a:lnTo>
                <a:lnTo>
                  <a:pt x="0" y="291617"/>
                </a:lnTo>
                <a:lnTo>
                  <a:pt x="2743200" y="291617"/>
                </a:lnTo>
                <a:lnTo>
                  <a:pt x="2743200" y="0"/>
                </a:lnTo>
                <a:close/>
              </a:path>
            </a:pathLst>
          </a:custGeom>
          <a:solidFill>
            <a:srgbClr val="231F20"/>
          </a:solidFill>
        </p:spPr>
        <p:txBody>
          <a:bodyPr wrap="square" lIns="0" tIns="0" rIns="0" bIns="0" rtlCol="0"/>
          <a:lstStyle/>
          <a:p>
            <a:endParaRPr sz="1500">
              <a:latin typeface="Corbel" panose="020B0503020204020204" pitchFamily="34" charset="0"/>
            </a:endParaRPr>
          </a:p>
        </p:txBody>
      </p:sp>
      <p:sp>
        <p:nvSpPr>
          <p:cNvPr id="11" name="object 11"/>
          <p:cNvSpPr txBox="1"/>
          <p:nvPr/>
        </p:nvSpPr>
        <p:spPr>
          <a:xfrm>
            <a:off x="2076186" y="1463609"/>
            <a:ext cx="1069446" cy="174257"/>
          </a:xfrm>
          <a:prstGeom prst="rect">
            <a:avLst/>
          </a:prstGeom>
        </p:spPr>
        <p:txBody>
          <a:bodyPr vert="horz" wrap="square" lIns="0" tIns="13758" rIns="0" bIns="0" rtlCol="0">
            <a:spAutoFit/>
          </a:bodyPr>
          <a:lstStyle/>
          <a:p>
            <a:pPr marL="10583" algn="ctr">
              <a:spcBef>
                <a:spcPts val="108"/>
              </a:spcBef>
            </a:pPr>
            <a:r>
              <a:rPr sz="1042" b="1" spc="42" dirty="0">
                <a:solidFill>
                  <a:srgbClr val="FFFFFF"/>
                </a:solidFill>
                <a:latin typeface="Corbel" panose="020B0503020204020204" pitchFamily="34" charset="0"/>
                <a:cs typeface="Montserrat"/>
              </a:rPr>
              <a:t>HIGH-</a:t>
            </a:r>
            <a:r>
              <a:rPr sz="1042" b="1" spc="-8" dirty="0">
                <a:solidFill>
                  <a:srgbClr val="FFFFFF"/>
                </a:solidFill>
                <a:latin typeface="Corbel" panose="020B0503020204020204" pitchFamily="34" charset="0"/>
                <a:cs typeface="Montserrat"/>
              </a:rPr>
              <a:t>INCOME</a:t>
            </a:r>
            <a:endParaRPr sz="1042" dirty="0">
              <a:latin typeface="Corbel" panose="020B0503020204020204" pitchFamily="34" charset="0"/>
              <a:cs typeface="Montserrat"/>
            </a:endParaRPr>
          </a:p>
        </p:txBody>
      </p:sp>
      <p:sp>
        <p:nvSpPr>
          <p:cNvPr id="12" name="object 12"/>
          <p:cNvSpPr txBox="1"/>
          <p:nvPr/>
        </p:nvSpPr>
        <p:spPr>
          <a:xfrm>
            <a:off x="1284817" y="6459008"/>
            <a:ext cx="3257550" cy="138863"/>
          </a:xfrm>
          <a:prstGeom prst="rect">
            <a:avLst/>
          </a:prstGeom>
        </p:spPr>
        <p:txBody>
          <a:bodyPr vert="horz" wrap="square" lIns="0" tIns="10583" rIns="0" bIns="0" rtlCol="0">
            <a:spAutoFit/>
          </a:bodyPr>
          <a:lstStyle/>
          <a:p>
            <a:pPr marL="10583">
              <a:spcBef>
                <a:spcPts val="83"/>
              </a:spcBef>
            </a:pPr>
            <a:r>
              <a:rPr sz="833" baseline="30000" dirty="0">
                <a:solidFill>
                  <a:srgbClr val="231F20"/>
                </a:solidFill>
                <a:latin typeface="Corbel" panose="020B0503020204020204" pitchFamily="34" charset="0"/>
                <a:cs typeface="WorkSans-Light"/>
              </a:rPr>
              <a:t>1</a:t>
            </a:r>
            <a:r>
              <a:rPr sz="833" spc="-12" dirty="0">
                <a:solidFill>
                  <a:srgbClr val="231F20"/>
                </a:solidFill>
                <a:latin typeface="Corbel" panose="020B0503020204020204" pitchFamily="34" charset="0"/>
                <a:cs typeface="WorkSans-Light"/>
              </a:rPr>
              <a:t> </a:t>
            </a:r>
            <a:r>
              <a:rPr sz="833" dirty="0">
                <a:solidFill>
                  <a:srgbClr val="231F20"/>
                </a:solidFill>
                <a:latin typeface="Corbel" panose="020B0503020204020204" pitchFamily="34" charset="0"/>
                <a:cs typeface="WorkSans-Light"/>
              </a:rPr>
              <a:t>Li</a:t>
            </a:r>
            <a:r>
              <a:rPr sz="833" spc="-46" dirty="0">
                <a:solidFill>
                  <a:srgbClr val="231F20"/>
                </a:solidFill>
                <a:latin typeface="Corbel" panose="020B0503020204020204" pitchFamily="34" charset="0"/>
                <a:cs typeface="WorkSans-Light"/>
              </a:rPr>
              <a:t> </a:t>
            </a:r>
            <a:r>
              <a:rPr sz="833" spc="-29" dirty="0">
                <a:solidFill>
                  <a:srgbClr val="231F20"/>
                </a:solidFill>
                <a:latin typeface="Corbel" panose="020B0503020204020204" pitchFamily="34" charset="0"/>
                <a:cs typeface="WorkSans-Light"/>
              </a:rPr>
              <a:t>Y,</a:t>
            </a:r>
            <a:r>
              <a:rPr sz="833" spc="-8" dirty="0">
                <a:solidFill>
                  <a:srgbClr val="231F20"/>
                </a:solidFill>
                <a:latin typeface="Corbel" panose="020B0503020204020204" pitchFamily="34" charset="0"/>
                <a:cs typeface="WorkSans-Light"/>
              </a:rPr>
              <a:t> </a:t>
            </a:r>
            <a:r>
              <a:rPr sz="833" dirty="0">
                <a:solidFill>
                  <a:srgbClr val="231F20"/>
                </a:solidFill>
                <a:latin typeface="Corbel" panose="020B0503020204020204" pitchFamily="34" charset="0"/>
                <a:cs typeface="WorkSans-Light"/>
              </a:rPr>
              <a:t>et</a:t>
            </a:r>
            <a:r>
              <a:rPr sz="833" spc="-17" dirty="0">
                <a:solidFill>
                  <a:srgbClr val="231F20"/>
                </a:solidFill>
                <a:latin typeface="Corbel" panose="020B0503020204020204" pitchFamily="34" charset="0"/>
                <a:cs typeface="WorkSans-Light"/>
              </a:rPr>
              <a:t> </a:t>
            </a:r>
            <a:r>
              <a:rPr sz="833" dirty="0">
                <a:solidFill>
                  <a:srgbClr val="231F20"/>
                </a:solidFill>
                <a:latin typeface="Corbel" panose="020B0503020204020204" pitchFamily="34" charset="0"/>
                <a:cs typeface="WorkSans-Light"/>
              </a:rPr>
              <a:t>al.</a:t>
            </a:r>
            <a:r>
              <a:rPr sz="833" spc="-12" dirty="0">
                <a:solidFill>
                  <a:srgbClr val="231F20"/>
                </a:solidFill>
                <a:latin typeface="Corbel" panose="020B0503020204020204" pitchFamily="34" charset="0"/>
                <a:cs typeface="WorkSans-Light"/>
              </a:rPr>
              <a:t> </a:t>
            </a:r>
            <a:r>
              <a:rPr sz="833" i="1" dirty="0">
                <a:solidFill>
                  <a:srgbClr val="231F20"/>
                </a:solidFill>
                <a:latin typeface="Corbel" panose="020B0503020204020204" pitchFamily="34" charset="0"/>
                <a:cs typeface="WorkSans-Light"/>
              </a:rPr>
              <a:t>Lancet</a:t>
            </a:r>
            <a:r>
              <a:rPr sz="833" dirty="0">
                <a:solidFill>
                  <a:srgbClr val="231F20"/>
                </a:solidFill>
                <a:latin typeface="Corbel" panose="020B0503020204020204" pitchFamily="34" charset="0"/>
                <a:cs typeface="WorkSans-Light"/>
              </a:rPr>
              <a:t>.</a:t>
            </a:r>
            <a:r>
              <a:rPr sz="833" spc="-8" dirty="0">
                <a:solidFill>
                  <a:srgbClr val="231F20"/>
                </a:solidFill>
                <a:latin typeface="Corbel" panose="020B0503020204020204" pitchFamily="34" charset="0"/>
                <a:cs typeface="WorkSans-Light"/>
              </a:rPr>
              <a:t> </a:t>
            </a:r>
            <a:r>
              <a:rPr sz="833" dirty="0">
                <a:solidFill>
                  <a:srgbClr val="231F20"/>
                </a:solidFill>
                <a:latin typeface="Corbel" panose="020B0503020204020204" pitchFamily="34" charset="0"/>
                <a:cs typeface="WorkSans-Light"/>
              </a:rPr>
              <a:t>2022;</a:t>
            </a:r>
            <a:r>
              <a:rPr sz="833" spc="-12" dirty="0">
                <a:solidFill>
                  <a:srgbClr val="231F20"/>
                </a:solidFill>
                <a:latin typeface="Corbel" panose="020B0503020204020204" pitchFamily="34" charset="0"/>
                <a:cs typeface="WorkSans-Light"/>
              </a:rPr>
              <a:t> </a:t>
            </a:r>
            <a:r>
              <a:rPr sz="833" baseline="30000" dirty="0">
                <a:solidFill>
                  <a:srgbClr val="231F20"/>
                </a:solidFill>
                <a:latin typeface="Corbel" panose="020B0503020204020204" pitchFamily="34" charset="0"/>
                <a:cs typeface="WorkSans-Light"/>
              </a:rPr>
              <a:t>2</a:t>
            </a:r>
            <a:r>
              <a:rPr sz="833" spc="-12" dirty="0">
                <a:solidFill>
                  <a:srgbClr val="231F20"/>
                </a:solidFill>
                <a:latin typeface="Corbel" panose="020B0503020204020204" pitchFamily="34" charset="0"/>
                <a:cs typeface="WorkSans-Light"/>
              </a:rPr>
              <a:t> </a:t>
            </a:r>
            <a:r>
              <a:rPr sz="833" dirty="0">
                <a:solidFill>
                  <a:srgbClr val="231F20"/>
                </a:solidFill>
                <a:latin typeface="Corbel" panose="020B0503020204020204" pitchFamily="34" charset="0"/>
                <a:cs typeface="WorkSans-Light"/>
              </a:rPr>
              <a:t>Srikantiah</a:t>
            </a:r>
            <a:r>
              <a:rPr sz="833" spc="-8" dirty="0">
                <a:solidFill>
                  <a:srgbClr val="231F20"/>
                </a:solidFill>
                <a:latin typeface="Corbel" panose="020B0503020204020204" pitchFamily="34" charset="0"/>
                <a:cs typeface="WorkSans-Light"/>
              </a:rPr>
              <a:t> </a:t>
            </a:r>
            <a:r>
              <a:rPr sz="833" spc="-25" dirty="0">
                <a:solidFill>
                  <a:srgbClr val="231F20"/>
                </a:solidFill>
                <a:latin typeface="Corbel" panose="020B0503020204020204" pitchFamily="34" charset="0"/>
                <a:cs typeface="WorkSans-Light"/>
              </a:rPr>
              <a:t>P,</a:t>
            </a:r>
            <a:r>
              <a:rPr sz="833" spc="-12" dirty="0">
                <a:solidFill>
                  <a:srgbClr val="231F20"/>
                </a:solidFill>
                <a:latin typeface="Corbel" panose="020B0503020204020204" pitchFamily="34" charset="0"/>
                <a:cs typeface="WorkSans-Light"/>
              </a:rPr>
              <a:t> </a:t>
            </a:r>
            <a:r>
              <a:rPr sz="833" dirty="0">
                <a:solidFill>
                  <a:srgbClr val="231F20"/>
                </a:solidFill>
                <a:latin typeface="Corbel" panose="020B0503020204020204" pitchFamily="34" charset="0"/>
                <a:cs typeface="WorkSans-Light"/>
              </a:rPr>
              <a:t>et</a:t>
            </a:r>
            <a:r>
              <a:rPr sz="833" spc="-17" dirty="0">
                <a:solidFill>
                  <a:srgbClr val="231F20"/>
                </a:solidFill>
                <a:latin typeface="Corbel" panose="020B0503020204020204" pitchFamily="34" charset="0"/>
                <a:cs typeface="WorkSans-Light"/>
              </a:rPr>
              <a:t> </a:t>
            </a:r>
            <a:r>
              <a:rPr sz="833" dirty="0">
                <a:solidFill>
                  <a:srgbClr val="231F20"/>
                </a:solidFill>
                <a:latin typeface="Corbel" panose="020B0503020204020204" pitchFamily="34" charset="0"/>
                <a:cs typeface="WorkSans-Light"/>
              </a:rPr>
              <a:t>al.</a:t>
            </a:r>
            <a:r>
              <a:rPr sz="833" spc="-8" dirty="0">
                <a:solidFill>
                  <a:srgbClr val="231F20"/>
                </a:solidFill>
                <a:latin typeface="Corbel" panose="020B0503020204020204" pitchFamily="34" charset="0"/>
                <a:cs typeface="WorkSans-Light"/>
              </a:rPr>
              <a:t> </a:t>
            </a:r>
            <a:r>
              <a:rPr sz="833" i="1" dirty="0">
                <a:solidFill>
                  <a:srgbClr val="231F20"/>
                </a:solidFill>
                <a:latin typeface="Corbel" panose="020B0503020204020204" pitchFamily="34" charset="0"/>
                <a:cs typeface="WorkSans-Light"/>
              </a:rPr>
              <a:t>Clin</a:t>
            </a:r>
            <a:r>
              <a:rPr sz="833" i="1" spc="-12" dirty="0">
                <a:solidFill>
                  <a:srgbClr val="231F20"/>
                </a:solidFill>
                <a:latin typeface="Corbel" panose="020B0503020204020204" pitchFamily="34" charset="0"/>
                <a:cs typeface="WorkSans-Light"/>
              </a:rPr>
              <a:t> </a:t>
            </a:r>
            <a:r>
              <a:rPr sz="833" i="1" dirty="0">
                <a:solidFill>
                  <a:srgbClr val="231F20"/>
                </a:solidFill>
                <a:latin typeface="Corbel" panose="020B0503020204020204" pitchFamily="34" charset="0"/>
                <a:cs typeface="WorkSans-Light"/>
              </a:rPr>
              <a:t>Infect</a:t>
            </a:r>
            <a:r>
              <a:rPr sz="833" i="1" spc="-17" dirty="0">
                <a:solidFill>
                  <a:srgbClr val="231F20"/>
                </a:solidFill>
                <a:latin typeface="Corbel" panose="020B0503020204020204" pitchFamily="34" charset="0"/>
                <a:cs typeface="WorkSans-Light"/>
              </a:rPr>
              <a:t> </a:t>
            </a:r>
            <a:r>
              <a:rPr sz="833" i="1" dirty="0">
                <a:solidFill>
                  <a:srgbClr val="231F20"/>
                </a:solidFill>
                <a:latin typeface="Corbel" panose="020B0503020204020204" pitchFamily="34" charset="0"/>
                <a:cs typeface="WorkSans-Light"/>
              </a:rPr>
              <a:t>Dis</a:t>
            </a:r>
            <a:r>
              <a:rPr sz="833" dirty="0">
                <a:solidFill>
                  <a:srgbClr val="231F20"/>
                </a:solidFill>
                <a:latin typeface="Corbel" panose="020B0503020204020204" pitchFamily="34" charset="0"/>
                <a:cs typeface="WorkSans-Light"/>
              </a:rPr>
              <a:t>.</a:t>
            </a:r>
            <a:r>
              <a:rPr sz="833" spc="-8" dirty="0">
                <a:solidFill>
                  <a:srgbClr val="231F20"/>
                </a:solidFill>
                <a:latin typeface="Corbel" panose="020B0503020204020204" pitchFamily="34" charset="0"/>
                <a:cs typeface="WorkSans-Light"/>
              </a:rPr>
              <a:t> 2021.</a:t>
            </a:r>
            <a:endParaRPr sz="833" dirty="0">
              <a:latin typeface="Corbel" panose="020B0503020204020204" pitchFamily="34" charset="0"/>
              <a:cs typeface="WorkSans-Light"/>
            </a:endParaRPr>
          </a:p>
        </p:txBody>
      </p:sp>
      <p:grpSp>
        <p:nvGrpSpPr>
          <p:cNvPr id="13" name="object 13"/>
          <p:cNvGrpSpPr/>
          <p:nvPr/>
        </p:nvGrpSpPr>
        <p:grpSpPr>
          <a:xfrm>
            <a:off x="4625145" y="1803421"/>
            <a:ext cx="2286000" cy="3710898"/>
            <a:chOff x="1702054" y="2164105"/>
            <a:chExt cx="2743200" cy="5144770"/>
          </a:xfrm>
        </p:grpSpPr>
        <p:sp>
          <p:nvSpPr>
            <p:cNvPr id="14" name="object 14"/>
            <p:cNvSpPr/>
            <p:nvPr/>
          </p:nvSpPr>
          <p:spPr>
            <a:xfrm>
              <a:off x="1702054" y="3090075"/>
              <a:ext cx="2743200" cy="4218305"/>
            </a:xfrm>
            <a:custGeom>
              <a:avLst/>
              <a:gdLst/>
              <a:ahLst/>
              <a:cxnLst/>
              <a:rect l="l" t="t" r="r" b="b"/>
              <a:pathLst>
                <a:path w="2743200" h="4218305">
                  <a:moveTo>
                    <a:pt x="2743199" y="0"/>
                  </a:moveTo>
                  <a:lnTo>
                    <a:pt x="0" y="0"/>
                  </a:lnTo>
                  <a:lnTo>
                    <a:pt x="0" y="4218266"/>
                  </a:lnTo>
                  <a:lnTo>
                    <a:pt x="2743199" y="4218266"/>
                  </a:lnTo>
                  <a:lnTo>
                    <a:pt x="2743199" y="0"/>
                  </a:lnTo>
                  <a:close/>
                </a:path>
              </a:pathLst>
            </a:custGeom>
            <a:solidFill>
              <a:srgbClr val="D71E62"/>
            </a:solidFill>
          </p:spPr>
          <p:txBody>
            <a:bodyPr wrap="square" lIns="0" tIns="0" rIns="0" bIns="0" rtlCol="0"/>
            <a:lstStyle/>
            <a:p>
              <a:endParaRPr sz="1500">
                <a:latin typeface="Corbel" panose="020B0503020204020204" pitchFamily="34" charset="0"/>
              </a:endParaRPr>
            </a:p>
          </p:txBody>
        </p:sp>
        <p:sp>
          <p:nvSpPr>
            <p:cNvPr id="15" name="object 15"/>
            <p:cNvSpPr/>
            <p:nvPr/>
          </p:nvSpPr>
          <p:spPr>
            <a:xfrm>
              <a:off x="1702054" y="2164105"/>
              <a:ext cx="2743200" cy="926465"/>
            </a:xfrm>
            <a:custGeom>
              <a:avLst/>
              <a:gdLst/>
              <a:ahLst/>
              <a:cxnLst/>
              <a:rect l="l" t="t" r="r" b="b"/>
              <a:pathLst>
                <a:path w="2743200" h="926464">
                  <a:moveTo>
                    <a:pt x="2743199" y="0"/>
                  </a:moveTo>
                  <a:lnTo>
                    <a:pt x="0" y="0"/>
                  </a:lnTo>
                  <a:lnTo>
                    <a:pt x="0" y="925956"/>
                  </a:lnTo>
                  <a:lnTo>
                    <a:pt x="2743199" y="925956"/>
                  </a:lnTo>
                  <a:lnTo>
                    <a:pt x="2743199" y="0"/>
                  </a:lnTo>
                  <a:close/>
                </a:path>
              </a:pathLst>
            </a:custGeom>
            <a:solidFill>
              <a:srgbClr val="672672"/>
            </a:solidFill>
          </p:spPr>
          <p:txBody>
            <a:bodyPr wrap="square" lIns="0" tIns="0" rIns="0" bIns="0" rtlCol="0"/>
            <a:lstStyle/>
            <a:p>
              <a:endParaRPr sz="1500">
                <a:latin typeface="Corbel" panose="020B0503020204020204" pitchFamily="34" charset="0"/>
              </a:endParaRPr>
            </a:p>
          </p:txBody>
        </p:sp>
      </p:grpSp>
      <p:grpSp>
        <p:nvGrpSpPr>
          <p:cNvPr id="16" name="object 16"/>
          <p:cNvGrpSpPr/>
          <p:nvPr/>
        </p:nvGrpSpPr>
        <p:grpSpPr>
          <a:xfrm>
            <a:off x="1465991" y="5505173"/>
            <a:ext cx="2286000" cy="19050"/>
            <a:chOff x="5279034" y="7285481"/>
            <a:chExt cx="2743200" cy="22860"/>
          </a:xfrm>
        </p:grpSpPr>
        <p:sp>
          <p:nvSpPr>
            <p:cNvPr id="17" name="object 17"/>
            <p:cNvSpPr/>
            <p:nvPr/>
          </p:nvSpPr>
          <p:spPr>
            <a:xfrm>
              <a:off x="5279034" y="7285481"/>
              <a:ext cx="2743200" cy="22860"/>
            </a:xfrm>
            <a:custGeom>
              <a:avLst/>
              <a:gdLst/>
              <a:ahLst/>
              <a:cxnLst/>
              <a:rect l="l" t="t" r="r" b="b"/>
              <a:pathLst>
                <a:path w="2743200" h="22859">
                  <a:moveTo>
                    <a:pt x="2743200" y="0"/>
                  </a:moveTo>
                  <a:lnTo>
                    <a:pt x="0" y="0"/>
                  </a:lnTo>
                  <a:lnTo>
                    <a:pt x="0" y="22860"/>
                  </a:lnTo>
                  <a:lnTo>
                    <a:pt x="2743200" y="22860"/>
                  </a:lnTo>
                  <a:lnTo>
                    <a:pt x="2743200" y="0"/>
                  </a:lnTo>
                  <a:close/>
                </a:path>
              </a:pathLst>
            </a:custGeom>
            <a:solidFill>
              <a:srgbClr val="D71E62"/>
            </a:solidFill>
          </p:spPr>
          <p:txBody>
            <a:bodyPr wrap="square" lIns="0" tIns="0" rIns="0" bIns="0" rtlCol="0"/>
            <a:lstStyle/>
            <a:p>
              <a:endParaRPr sz="1500">
                <a:latin typeface="Corbel" panose="020B0503020204020204" pitchFamily="34" charset="0"/>
              </a:endParaRPr>
            </a:p>
          </p:txBody>
        </p:sp>
        <p:sp>
          <p:nvSpPr>
            <p:cNvPr id="18" name="object 18"/>
            <p:cNvSpPr/>
            <p:nvPr/>
          </p:nvSpPr>
          <p:spPr>
            <a:xfrm>
              <a:off x="5279034" y="7285481"/>
              <a:ext cx="2743200" cy="12065"/>
            </a:xfrm>
            <a:custGeom>
              <a:avLst/>
              <a:gdLst/>
              <a:ahLst/>
              <a:cxnLst/>
              <a:rect l="l" t="t" r="r" b="b"/>
              <a:pathLst>
                <a:path w="2743200" h="12065">
                  <a:moveTo>
                    <a:pt x="2743200" y="0"/>
                  </a:moveTo>
                  <a:lnTo>
                    <a:pt x="0" y="0"/>
                  </a:lnTo>
                  <a:lnTo>
                    <a:pt x="0" y="11938"/>
                  </a:lnTo>
                  <a:lnTo>
                    <a:pt x="2743200" y="11938"/>
                  </a:lnTo>
                  <a:lnTo>
                    <a:pt x="2743200" y="0"/>
                  </a:lnTo>
                  <a:close/>
                </a:path>
              </a:pathLst>
            </a:custGeom>
            <a:solidFill>
              <a:srgbClr val="672672"/>
            </a:solidFill>
          </p:spPr>
          <p:txBody>
            <a:bodyPr wrap="square" lIns="0" tIns="0" rIns="0" bIns="0" rtlCol="0"/>
            <a:lstStyle/>
            <a:p>
              <a:endParaRPr sz="1500">
                <a:latin typeface="Corbel" panose="020B0503020204020204" pitchFamily="34" charset="0"/>
              </a:endParaRPr>
            </a:p>
          </p:txBody>
        </p:sp>
      </p:grpSp>
      <p:sp>
        <p:nvSpPr>
          <p:cNvPr id="19" name="object 19"/>
          <p:cNvSpPr txBox="1"/>
          <p:nvPr/>
        </p:nvSpPr>
        <p:spPr>
          <a:xfrm>
            <a:off x="5676281" y="1965789"/>
            <a:ext cx="1234861" cy="480943"/>
          </a:xfrm>
          <a:prstGeom prst="rect">
            <a:avLst/>
          </a:prstGeom>
        </p:spPr>
        <p:txBody>
          <a:bodyPr vert="horz" wrap="square" lIns="0" tIns="10583" rIns="0" bIns="0" rtlCol="0">
            <a:spAutoFit/>
          </a:bodyPr>
          <a:lstStyle/>
          <a:p>
            <a:pPr marL="10583">
              <a:lnSpc>
                <a:spcPts val="1729"/>
              </a:lnSpc>
              <a:spcBef>
                <a:spcPts val="83"/>
              </a:spcBef>
            </a:pPr>
            <a:r>
              <a:rPr sz="2400" spc="-21" dirty="0">
                <a:solidFill>
                  <a:srgbClr val="FFFFFF"/>
                </a:solidFill>
                <a:latin typeface="Corbel" panose="020B0503020204020204" pitchFamily="34" charset="0"/>
                <a:cs typeface="Montserrat"/>
              </a:rPr>
              <a:t>24</a:t>
            </a:r>
            <a:endParaRPr sz="2400" dirty="0">
              <a:latin typeface="Corbel" panose="020B0503020204020204" pitchFamily="34" charset="0"/>
              <a:cs typeface="Montserrat"/>
            </a:endParaRPr>
          </a:p>
          <a:p>
            <a:pPr marL="10583">
              <a:lnSpc>
                <a:spcPts val="929"/>
              </a:lnSpc>
            </a:pPr>
            <a:r>
              <a:rPr sz="1200" dirty="0">
                <a:solidFill>
                  <a:srgbClr val="FFFFFF"/>
                </a:solidFill>
                <a:latin typeface="Corbel" panose="020B0503020204020204" pitchFamily="34" charset="0"/>
                <a:cs typeface="Montserrat-Medium"/>
              </a:rPr>
              <a:t>hospital </a:t>
            </a:r>
            <a:r>
              <a:rPr sz="1200" spc="-8" dirty="0">
                <a:solidFill>
                  <a:srgbClr val="FFFFFF"/>
                </a:solidFill>
                <a:latin typeface="Corbel" panose="020B0503020204020204" pitchFamily="34" charset="0"/>
                <a:cs typeface="Montserrat-Medium"/>
              </a:rPr>
              <a:t>deaths</a:t>
            </a:r>
            <a:endParaRPr sz="1200" dirty="0">
              <a:latin typeface="Corbel" panose="020B0503020204020204" pitchFamily="34" charset="0"/>
              <a:cs typeface="Montserrat-Medium"/>
            </a:endParaRPr>
          </a:p>
          <a:p>
            <a:pPr marL="10583">
              <a:lnSpc>
                <a:spcPts val="996"/>
              </a:lnSpc>
            </a:pPr>
            <a:r>
              <a:rPr sz="1200" dirty="0">
                <a:solidFill>
                  <a:srgbClr val="FFFFFF"/>
                </a:solidFill>
                <a:latin typeface="Corbel" panose="020B0503020204020204" pitchFamily="34" charset="0"/>
                <a:cs typeface="Montserrat"/>
              </a:rPr>
              <a:t>/</a:t>
            </a:r>
            <a:r>
              <a:rPr sz="1200" spc="-37" dirty="0">
                <a:solidFill>
                  <a:srgbClr val="FFFFFF"/>
                </a:solidFill>
                <a:latin typeface="Corbel" panose="020B0503020204020204" pitchFamily="34" charset="0"/>
                <a:cs typeface="Montserrat"/>
              </a:rPr>
              <a:t> </a:t>
            </a:r>
            <a:r>
              <a:rPr sz="1200" dirty="0">
                <a:solidFill>
                  <a:srgbClr val="FFFFFF"/>
                </a:solidFill>
                <a:latin typeface="Corbel" panose="020B0503020204020204" pitchFamily="34" charset="0"/>
                <a:cs typeface="Montserrat"/>
              </a:rPr>
              <a:t>1</a:t>
            </a:r>
            <a:r>
              <a:rPr lang="en-US" sz="1200" dirty="0">
                <a:solidFill>
                  <a:srgbClr val="FFFFFF"/>
                </a:solidFill>
                <a:latin typeface="Corbel" panose="020B0503020204020204" pitchFamily="34" charset="0"/>
                <a:cs typeface="Montserrat"/>
              </a:rPr>
              <a:t>,</a:t>
            </a:r>
            <a:r>
              <a:rPr sz="1200" dirty="0">
                <a:solidFill>
                  <a:srgbClr val="FFFFFF"/>
                </a:solidFill>
                <a:latin typeface="Corbel" panose="020B0503020204020204" pitchFamily="34" charset="0"/>
                <a:cs typeface="Montserrat"/>
              </a:rPr>
              <a:t>000</a:t>
            </a:r>
            <a:r>
              <a:rPr sz="1200" spc="83" dirty="0">
                <a:solidFill>
                  <a:srgbClr val="FFFFFF"/>
                </a:solidFill>
                <a:latin typeface="Corbel" panose="020B0503020204020204" pitchFamily="34" charset="0"/>
                <a:cs typeface="Montserrat"/>
              </a:rPr>
              <a:t> </a:t>
            </a:r>
            <a:r>
              <a:rPr sz="1200" dirty="0">
                <a:solidFill>
                  <a:srgbClr val="FFFFFF"/>
                </a:solidFill>
                <a:latin typeface="Corbel" panose="020B0503020204020204" pitchFamily="34" charset="0"/>
                <a:cs typeface="Montserrat"/>
              </a:rPr>
              <a:t>RSV</a:t>
            </a:r>
            <a:r>
              <a:rPr sz="1200" spc="83" dirty="0">
                <a:solidFill>
                  <a:srgbClr val="FFFFFF"/>
                </a:solidFill>
                <a:latin typeface="Corbel" panose="020B0503020204020204" pitchFamily="34" charset="0"/>
                <a:cs typeface="Montserrat"/>
              </a:rPr>
              <a:t> </a:t>
            </a:r>
            <a:r>
              <a:rPr sz="1200" spc="-8" dirty="0">
                <a:solidFill>
                  <a:srgbClr val="FFFFFF"/>
                </a:solidFill>
                <a:latin typeface="Corbel" panose="020B0503020204020204" pitchFamily="34" charset="0"/>
                <a:cs typeface="Montserrat"/>
              </a:rPr>
              <a:t>cases</a:t>
            </a:r>
            <a:endParaRPr sz="1200" dirty="0">
              <a:latin typeface="Corbel" panose="020B0503020204020204" pitchFamily="34" charset="0"/>
              <a:cs typeface="Montserrat"/>
            </a:endParaRPr>
          </a:p>
        </p:txBody>
      </p:sp>
      <p:sp>
        <p:nvSpPr>
          <p:cNvPr id="20" name="object 20"/>
          <p:cNvSpPr txBox="1"/>
          <p:nvPr/>
        </p:nvSpPr>
        <p:spPr>
          <a:xfrm>
            <a:off x="1622151" y="4819468"/>
            <a:ext cx="1070618" cy="471325"/>
          </a:xfrm>
          <a:prstGeom prst="rect">
            <a:avLst/>
          </a:prstGeom>
        </p:spPr>
        <p:txBody>
          <a:bodyPr vert="horz" wrap="square" lIns="0" tIns="10583" rIns="0" bIns="0" rtlCol="0">
            <a:spAutoFit/>
          </a:bodyPr>
          <a:lstStyle/>
          <a:p>
            <a:pPr marL="10583">
              <a:lnSpc>
                <a:spcPts val="1729"/>
              </a:lnSpc>
              <a:spcBef>
                <a:spcPts val="83"/>
              </a:spcBef>
            </a:pPr>
            <a:r>
              <a:rPr sz="2400" spc="-21" dirty="0">
                <a:solidFill>
                  <a:srgbClr val="672672"/>
                </a:solidFill>
                <a:latin typeface="Corbel" panose="020B0503020204020204" pitchFamily="34" charset="0"/>
                <a:cs typeface="Montserrat"/>
              </a:rPr>
              <a:t>&lt;1</a:t>
            </a:r>
            <a:endParaRPr sz="2400" dirty="0">
              <a:latin typeface="Corbel" panose="020B0503020204020204" pitchFamily="34" charset="0"/>
              <a:cs typeface="Montserrat"/>
            </a:endParaRPr>
          </a:p>
          <a:p>
            <a:pPr marL="10583">
              <a:lnSpc>
                <a:spcPts val="929"/>
              </a:lnSpc>
            </a:pPr>
            <a:r>
              <a:rPr sz="1200" dirty="0">
                <a:solidFill>
                  <a:srgbClr val="672672"/>
                </a:solidFill>
                <a:latin typeface="Corbel" panose="020B0503020204020204" pitchFamily="34" charset="0"/>
                <a:cs typeface="Montserrat-Medium"/>
              </a:rPr>
              <a:t>hospital </a:t>
            </a:r>
            <a:r>
              <a:rPr sz="1200" spc="-8" dirty="0">
                <a:solidFill>
                  <a:srgbClr val="672672"/>
                </a:solidFill>
                <a:latin typeface="Corbel" panose="020B0503020204020204" pitchFamily="34" charset="0"/>
                <a:cs typeface="Montserrat-Medium"/>
              </a:rPr>
              <a:t>deaths</a:t>
            </a:r>
            <a:r>
              <a:rPr lang="en-US" sz="1200" spc="-8" dirty="0">
                <a:latin typeface="Corbel" panose="020B0503020204020204" pitchFamily="34" charset="0"/>
                <a:cs typeface="Montserrat-Medium"/>
              </a:rPr>
              <a:t> </a:t>
            </a:r>
            <a:r>
              <a:rPr sz="1200" dirty="0">
                <a:solidFill>
                  <a:srgbClr val="672672"/>
                </a:solidFill>
                <a:latin typeface="Corbel" panose="020B0503020204020204" pitchFamily="34" charset="0"/>
                <a:cs typeface="Montserrat"/>
              </a:rPr>
              <a:t>/</a:t>
            </a:r>
            <a:r>
              <a:rPr sz="1200" spc="-37" dirty="0">
                <a:solidFill>
                  <a:srgbClr val="672672"/>
                </a:solidFill>
                <a:latin typeface="Corbel" panose="020B0503020204020204" pitchFamily="34" charset="0"/>
                <a:cs typeface="Montserrat"/>
              </a:rPr>
              <a:t> </a:t>
            </a:r>
            <a:r>
              <a:rPr sz="1200" dirty="0">
                <a:solidFill>
                  <a:srgbClr val="672672"/>
                </a:solidFill>
                <a:latin typeface="Corbel" panose="020B0503020204020204" pitchFamily="34" charset="0"/>
                <a:cs typeface="Montserrat"/>
              </a:rPr>
              <a:t>1</a:t>
            </a:r>
            <a:r>
              <a:rPr lang="en-US" sz="1200" dirty="0">
                <a:solidFill>
                  <a:srgbClr val="672672"/>
                </a:solidFill>
                <a:latin typeface="Corbel" panose="020B0503020204020204" pitchFamily="34" charset="0"/>
                <a:cs typeface="Montserrat"/>
              </a:rPr>
              <a:t>,</a:t>
            </a:r>
            <a:r>
              <a:rPr sz="1200" dirty="0">
                <a:solidFill>
                  <a:srgbClr val="672672"/>
                </a:solidFill>
                <a:latin typeface="Corbel" panose="020B0503020204020204" pitchFamily="34" charset="0"/>
                <a:cs typeface="Montserrat"/>
              </a:rPr>
              <a:t>000</a:t>
            </a:r>
            <a:r>
              <a:rPr sz="1200" spc="83" dirty="0">
                <a:solidFill>
                  <a:srgbClr val="672672"/>
                </a:solidFill>
                <a:latin typeface="Corbel" panose="020B0503020204020204" pitchFamily="34" charset="0"/>
                <a:cs typeface="Montserrat"/>
              </a:rPr>
              <a:t> </a:t>
            </a:r>
            <a:r>
              <a:rPr sz="1200" dirty="0">
                <a:solidFill>
                  <a:srgbClr val="672672"/>
                </a:solidFill>
                <a:latin typeface="Corbel" panose="020B0503020204020204" pitchFamily="34" charset="0"/>
                <a:cs typeface="Montserrat"/>
              </a:rPr>
              <a:t>RSV</a:t>
            </a:r>
            <a:r>
              <a:rPr sz="1200" spc="83" dirty="0">
                <a:solidFill>
                  <a:srgbClr val="672672"/>
                </a:solidFill>
                <a:latin typeface="Corbel" panose="020B0503020204020204" pitchFamily="34" charset="0"/>
                <a:cs typeface="Montserrat"/>
              </a:rPr>
              <a:t> </a:t>
            </a:r>
            <a:r>
              <a:rPr sz="1200" spc="-8" dirty="0">
                <a:solidFill>
                  <a:srgbClr val="672672"/>
                </a:solidFill>
                <a:latin typeface="Corbel" panose="020B0503020204020204" pitchFamily="34" charset="0"/>
                <a:cs typeface="Montserrat"/>
              </a:rPr>
              <a:t>cases</a:t>
            </a:r>
            <a:endParaRPr sz="1200" dirty="0">
              <a:latin typeface="Corbel" panose="020B0503020204020204" pitchFamily="34" charset="0"/>
              <a:cs typeface="Montserrat"/>
            </a:endParaRPr>
          </a:p>
        </p:txBody>
      </p:sp>
      <p:sp>
        <p:nvSpPr>
          <p:cNvPr id="21" name="object 21"/>
          <p:cNvSpPr txBox="1"/>
          <p:nvPr/>
        </p:nvSpPr>
        <p:spPr>
          <a:xfrm>
            <a:off x="4625145" y="4125066"/>
            <a:ext cx="2286000" cy="477545"/>
          </a:xfrm>
          <a:prstGeom prst="rect">
            <a:avLst/>
          </a:prstGeom>
        </p:spPr>
        <p:txBody>
          <a:bodyPr vert="horz" wrap="square" lIns="0" tIns="10583" rIns="0" bIns="0" rtlCol="0">
            <a:spAutoFit/>
          </a:bodyPr>
          <a:lstStyle/>
          <a:p>
            <a:pPr marL="1061466">
              <a:lnSpc>
                <a:spcPts val="1729"/>
              </a:lnSpc>
              <a:spcBef>
                <a:spcPts val="83"/>
              </a:spcBef>
            </a:pPr>
            <a:r>
              <a:rPr sz="2400" spc="-21" dirty="0">
                <a:solidFill>
                  <a:srgbClr val="FFFFFF"/>
                </a:solidFill>
                <a:latin typeface="Corbel" panose="020B0503020204020204" pitchFamily="34" charset="0"/>
                <a:cs typeface="Montserrat"/>
              </a:rPr>
              <a:t>109</a:t>
            </a:r>
            <a:endParaRPr sz="1500" dirty="0">
              <a:latin typeface="Corbel" panose="020B0503020204020204" pitchFamily="34" charset="0"/>
              <a:cs typeface="Montserrat"/>
            </a:endParaRPr>
          </a:p>
          <a:p>
            <a:pPr marL="1061466">
              <a:lnSpc>
                <a:spcPts val="929"/>
              </a:lnSpc>
            </a:pPr>
            <a:r>
              <a:rPr sz="1200" dirty="0">
                <a:solidFill>
                  <a:srgbClr val="FFFFFF"/>
                </a:solidFill>
                <a:latin typeface="Corbel" panose="020B0503020204020204" pitchFamily="34" charset="0"/>
                <a:cs typeface="Montserrat-Medium"/>
              </a:rPr>
              <a:t>community</a:t>
            </a:r>
            <a:r>
              <a:rPr sz="1200" spc="-21" dirty="0">
                <a:solidFill>
                  <a:srgbClr val="FFFFFF"/>
                </a:solidFill>
                <a:latin typeface="Corbel" panose="020B0503020204020204" pitchFamily="34" charset="0"/>
                <a:cs typeface="Montserrat-Medium"/>
              </a:rPr>
              <a:t> </a:t>
            </a:r>
            <a:r>
              <a:rPr sz="1200" spc="-8" dirty="0">
                <a:solidFill>
                  <a:srgbClr val="FFFFFF"/>
                </a:solidFill>
                <a:latin typeface="Corbel" panose="020B0503020204020204" pitchFamily="34" charset="0"/>
                <a:cs typeface="Montserrat-Medium"/>
              </a:rPr>
              <a:t>deaths</a:t>
            </a:r>
            <a:endParaRPr sz="1200" dirty="0">
              <a:latin typeface="Corbel" panose="020B0503020204020204" pitchFamily="34" charset="0"/>
              <a:cs typeface="Montserrat-Medium"/>
            </a:endParaRPr>
          </a:p>
          <a:p>
            <a:pPr marL="1061466">
              <a:lnSpc>
                <a:spcPts val="996"/>
              </a:lnSpc>
            </a:pPr>
            <a:r>
              <a:rPr sz="1200" dirty="0">
                <a:solidFill>
                  <a:srgbClr val="FFFFFF"/>
                </a:solidFill>
                <a:latin typeface="Corbel" panose="020B0503020204020204" pitchFamily="34" charset="0"/>
                <a:cs typeface="Montserrat"/>
              </a:rPr>
              <a:t>/</a:t>
            </a:r>
            <a:r>
              <a:rPr sz="1200" spc="-37" dirty="0">
                <a:solidFill>
                  <a:srgbClr val="FFFFFF"/>
                </a:solidFill>
                <a:latin typeface="Corbel" panose="020B0503020204020204" pitchFamily="34" charset="0"/>
                <a:cs typeface="Montserrat"/>
              </a:rPr>
              <a:t> </a:t>
            </a:r>
            <a:r>
              <a:rPr sz="1200" dirty="0">
                <a:solidFill>
                  <a:srgbClr val="FFFFFF"/>
                </a:solidFill>
                <a:latin typeface="Corbel" panose="020B0503020204020204" pitchFamily="34" charset="0"/>
                <a:cs typeface="Montserrat"/>
              </a:rPr>
              <a:t>1</a:t>
            </a:r>
            <a:r>
              <a:rPr lang="en-US" sz="1200" dirty="0">
                <a:solidFill>
                  <a:srgbClr val="FFFFFF"/>
                </a:solidFill>
                <a:latin typeface="Corbel" panose="020B0503020204020204" pitchFamily="34" charset="0"/>
                <a:cs typeface="Montserrat"/>
              </a:rPr>
              <a:t>,</a:t>
            </a:r>
            <a:r>
              <a:rPr sz="1200" dirty="0">
                <a:solidFill>
                  <a:srgbClr val="FFFFFF"/>
                </a:solidFill>
                <a:latin typeface="Corbel" panose="020B0503020204020204" pitchFamily="34" charset="0"/>
                <a:cs typeface="Montserrat"/>
              </a:rPr>
              <a:t>000</a:t>
            </a:r>
            <a:r>
              <a:rPr sz="1200" spc="83" dirty="0">
                <a:solidFill>
                  <a:srgbClr val="FFFFFF"/>
                </a:solidFill>
                <a:latin typeface="Corbel" panose="020B0503020204020204" pitchFamily="34" charset="0"/>
                <a:cs typeface="Montserrat"/>
              </a:rPr>
              <a:t> </a:t>
            </a:r>
            <a:r>
              <a:rPr sz="1200" dirty="0">
                <a:solidFill>
                  <a:srgbClr val="FFFFFF"/>
                </a:solidFill>
                <a:latin typeface="Corbel" panose="020B0503020204020204" pitchFamily="34" charset="0"/>
                <a:cs typeface="Montserrat"/>
              </a:rPr>
              <a:t>RSV</a:t>
            </a:r>
            <a:r>
              <a:rPr sz="1200" spc="83" dirty="0">
                <a:solidFill>
                  <a:srgbClr val="FFFFFF"/>
                </a:solidFill>
                <a:latin typeface="Corbel" panose="020B0503020204020204" pitchFamily="34" charset="0"/>
                <a:cs typeface="Montserrat"/>
              </a:rPr>
              <a:t> </a:t>
            </a:r>
            <a:r>
              <a:rPr sz="1200" spc="-8" dirty="0">
                <a:solidFill>
                  <a:srgbClr val="FFFFFF"/>
                </a:solidFill>
                <a:latin typeface="Corbel" panose="020B0503020204020204" pitchFamily="34" charset="0"/>
                <a:cs typeface="Montserrat"/>
              </a:rPr>
              <a:t>cases</a:t>
            </a:r>
            <a:endParaRPr sz="1200" dirty="0">
              <a:latin typeface="Corbel" panose="020B0503020204020204" pitchFamily="34" charset="0"/>
              <a:cs typeface="Montserrat"/>
            </a:endParaRPr>
          </a:p>
        </p:txBody>
      </p:sp>
      <p:sp>
        <p:nvSpPr>
          <p:cNvPr id="22" name="object 22"/>
          <p:cNvSpPr txBox="1"/>
          <p:nvPr/>
        </p:nvSpPr>
        <p:spPr>
          <a:xfrm>
            <a:off x="2877415" y="4788220"/>
            <a:ext cx="1123486" cy="596360"/>
          </a:xfrm>
          <a:prstGeom prst="rect">
            <a:avLst/>
          </a:prstGeom>
        </p:spPr>
        <p:txBody>
          <a:bodyPr vert="horz" wrap="square" lIns="0" tIns="10583" rIns="0" bIns="0" rtlCol="0">
            <a:spAutoFit/>
          </a:bodyPr>
          <a:lstStyle/>
          <a:p>
            <a:pPr marL="10583">
              <a:lnSpc>
                <a:spcPts val="1729"/>
              </a:lnSpc>
              <a:spcBef>
                <a:spcPts val="83"/>
              </a:spcBef>
            </a:pPr>
            <a:r>
              <a:rPr sz="2400" spc="-21" dirty="0">
                <a:solidFill>
                  <a:srgbClr val="D71E62"/>
                </a:solidFill>
                <a:latin typeface="Corbel" panose="020B0503020204020204" pitchFamily="34" charset="0"/>
                <a:cs typeface="Montserrat"/>
              </a:rPr>
              <a:t>&lt;1</a:t>
            </a:r>
            <a:endParaRPr sz="2400" dirty="0">
              <a:latin typeface="Corbel" panose="020B0503020204020204" pitchFamily="34" charset="0"/>
              <a:cs typeface="Montserrat"/>
            </a:endParaRPr>
          </a:p>
          <a:p>
            <a:pPr marL="10583">
              <a:lnSpc>
                <a:spcPts val="929"/>
              </a:lnSpc>
            </a:pPr>
            <a:r>
              <a:rPr sz="1200" dirty="0">
                <a:solidFill>
                  <a:srgbClr val="D71E62"/>
                </a:solidFill>
                <a:latin typeface="Corbel" panose="020B0503020204020204" pitchFamily="34" charset="0"/>
                <a:cs typeface="Montserrat-Medium"/>
              </a:rPr>
              <a:t>community</a:t>
            </a:r>
            <a:r>
              <a:rPr sz="1200" spc="-21" dirty="0">
                <a:solidFill>
                  <a:srgbClr val="D71E62"/>
                </a:solidFill>
                <a:latin typeface="Corbel" panose="020B0503020204020204" pitchFamily="34" charset="0"/>
                <a:cs typeface="Montserrat-Medium"/>
              </a:rPr>
              <a:t> </a:t>
            </a:r>
            <a:r>
              <a:rPr sz="1200" spc="-8" dirty="0">
                <a:solidFill>
                  <a:srgbClr val="D71E62"/>
                </a:solidFill>
                <a:latin typeface="Corbel" panose="020B0503020204020204" pitchFamily="34" charset="0"/>
                <a:cs typeface="Montserrat-Medium"/>
              </a:rPr>
              <a:t>deaths</a:t>
            </a:r>
            <a:r>
              <a:rPr lang="en-US" sz="1200" spc="-8" dirty="0">
                <a:latin typeface="Corbel" panose="020B0503020204020204" pitchFamily="34" charset="0"/>
                <a:cs typeface="Montserrat-Medium"/>
              </a:rPr>
              <a:t> </a:t>
            </a:r>
            <a:r>
              <a:rPr sz="1200" dirty="0">
                <a:solidFill>
                  <a:srgbClr val="D71E62"/>
                </a:solidFill>
                <a:latin typeface="Corbel" panose="020B0503020204020204" pitchFamily="34" charset="0"/>
                <a:cs typeface="Montserrat"/>
              </a:rPr>
              <a:t>/</a:t>
            </a:r>
            <a:r>
              <a:rPr sz="1200" spc="-37" dirty="0">
                <a:solidFill>
                  <a:srgbClr val="D71E62"/>
                </a:solidFill>
                <a:latin typeface="Corbel" panose="020B0503020204020204" pitchFamily="34" charset="0"/>
                <a:cs typeface="Montserrat"/>
              </a:rPr>
              <a:t> </a:t>
            </a:r>
            <a:r>
              <a:rPr sz="1200" dirty="0">
                <a:solidFill>
                  <a:srgbClr val="D71E62"/>
                </a:solidFill>
                <a:latin typeface="Corbel" panose="020B0503020204020204" pitchFamily="34" charset="0"/>
                <a:cs typeface="Montserrat"/>
              </a:rPr>
              <a:t>1</a:t>
            </a:r>
            <a:r>
              <a:rPr lang="en-US" sz="1200" dirty="0">
                <a:solidFill>
                  <a:srgbClr val="D71E62"/>
                </a:solidFill>
                <a:latin typeface="Corbel" panose="020B0503020204020204" pitchFamily="34" charset="0"/>
                <a:cs typeface="Montserrat"/>
              </a:rPr>
              <a:t>,</a:t>
            </a:r>
            <a:r>
              <a:rPr sz="1200" dirty="0">
                <a:solidFill>
                  <a:srgbClr val="D71E62"/>
                </a:solidFill>
                <a:latin typeface="Corbel" panose="020B0503020204020204" pitchFamily="34" charset="0"/>
                <a:cs typeface="Montserrat"/>
              </a:rPr>
              <a:t>000</a:t>
            </a:r>
            <a:r>
              <a:rPr sz="1200" spc="83" dirty="0">
                <a:solidFill>
                  <a:srgbClr val="D71E62"/>
                </a:solidFill>
                <a:latin typeface="Corbel" panose="020B0503020204020204" pitchFamily="34" charset="0"/>
                <a:cs typeface="Montserrat"/>
              </a:rPr>
              <a:t> </a:t>
            </a:r>
            <a:r>
              <a:rPr sz="1200" dirty="0">
                <a:solidFill>
                  <a:srgbClr val="D71E62"/>
                </a:solidFill>
                <a:latin typeface="Corbel" panose="020B0503020204020204" pitchFamily="34" charset="0"/>
                <a:cs typeface="Montserrat"/>
              </a:rPr>
              <a:t>RSV</a:t>
            </a:r>
            <a:r>
              <a:rPr sz="1200" spc="83" dirty="0">
                <a:solidFill>
                  <a:srgbClr val="D71E62"/>
                </a:solidFill>
                <a:latin typeface="Corbel" panose="020B0503020204020204" pitchFamily="34" charset="0"/>
                <a:cs typeface="Montserrat"/>
              </a:rPr>
              <a:t> </a:t>
            </a:r>
            <a:r>
              <a:rPr sz="1200" spc="-8" dirty="0">
                <a:solidFill>
                  <a:srgbClr val="D71E62"/>
                </a:solidFill>
                <a:latin typeface="Corbel" panose="020B0503020204020204" pitchFamily="34" charset="0"/>
                <a:cs typeface="Montserrat"/>
              </a:rPr>
              <a:t>cases</a:t>
            </a:r>
            <a:endParaRPr sz="1200" dirty="0">
              <a:latin typeface="Corbel" panose="020B0503020204020204" pitchFamily="34" charset="0"/>
              <a:cs typeface="Montserrat"/>
            </a:endParaRPr>
          </a:p>
        </p:txBody>
      </p:sp>
      <p:grpSp>
        <p:nvGrpSpPr>
          <p:cNvPr id="23" name="object 23"/>
          <p:cNvGrpSpPr/>
          <p:nvPr/>
        </p:nvGrpSpPr>
        <p:grpSpPr>
          <a:xfrm>
            <a:off x="4552755" y="1888499"/>
            <a:ext cx="2479675" cy="3641709"/>
            <a:chOff x="1615186" y="2266198"/>
            <a:chExt cx="2975610" cy="5048885"/>
          </a:xfrm>
        </p:grpSpPr>
        <p:sp>
          <p:nvSpPr>
            <p:cNvPr id="24" name="object 24"/>
            <p:cNvSpPr/>
            <p:nvPr/>
          </p:nvSpPr>
          <p:spPr>
            <a:xfrm>
              <a:off x="2037040" y="4866794"/>
              <a:ext cx="675005" cy="664845"/>
            </a:xfrm>
            <a:custGeom>
              <a:avLst/>
              <a:gdLst/>
              <a:ahLst/>
              <a:cxnLst/>
              <a:rect l="l" t="t" r="r" b="b"/>
              <a:pathLst>
                <a:path w="675005" h="664845">
                  <a:moveTo>
                    <a:pt x="656678" y="628910"/>
                  </a:moveTo>
                  <a:lnTo>
                    <a:pt x="18122" y="628910"/>
                  </a:lnTo>
                  <a:lnTo>
                    <a:pt x="11125" y="630319"/>
                  </a:lnTo>
                  <a:lnTo>
                    <a:pt x="5413" y="634166"/>
                  </a:lnTo>
                  <a:lnTo>
                    <a:pt x="1563" y="639877"/>
                  </a:lnTo>
                  <a:lnTo>
                    <a:pt x="152" y="646880"/>
                  </a:lnTo>
                  <a:lnTo>
                    <a:pt x="152" y="656799"/>
                  </a:lnTo>
                  <a:lnTo>
                    <a:pt x="8191" y="664825"/>
                  </a:lnTo>
                  <a:lnTo>
                    <a:pt x="666610" y="664825"/>
                  </a:lnTo>
                  <a:lnTo>
                    <a:pt x="674636" y="656799"/>
                  </a:lnTo>
                  <a:lnTo>
                    <a:pt x="674636" y="646880"/>
                  </a:lnTo>
                  <a:lnTo>
                    <a:pt x="673227" y="639877"/>
                  </a:lnTo>
                  <a:lnTo>
                    <a:pt x="669382" y="634166"/>
                  </a:lnTo>
                  <a:lnTo>
                    <a:pt x="663674" y="630319"/>
                  </a:lnTo>
                  <a:lnTo>
                    <a:pt x="656678" y="628910"/>
                  </a:lnTo>
                  <a:close/>
                </a:path>
                <a:path w="675005" h="664845">
                  <a:moveTo>
                    <a:pt x="336186" y="0"/>
                  </a:moveTo>
                  <a:lnTo>
                    <a:pt x="329413" y="1075"/>
                  </a:lnTo>
                  <a:lnTo>
                    <a:pt x="323367" y="4794"/>
                  </a:lnTo>
                  <a:lnTo>
                    <a:pt x="6591" y="300920"/>
                  </a:lnTo>
                  <a:lnTo>
                    <a:pt x="2578" y="304234"/>
                  </a:lnTo>
                  <a:lnTo>
                    <a:pt x="0" y="309213"/>
                  </a:lnTo>
                  <a:lnTo>
                    <a:pt x="0" y="353612"/>
                  </a:lnTo>
                  <a:lnTo>
                    <a:pt x="1411" y="360599"/>
                  </a:lnTo>
                  <a:lnTo>
                    <a:pt x="5259" y="366312"/>
                  </a:lnTo>
                  <a:lnTo>
                    <a:pt x="10967" y="370168"/>
                  </a:lnTo>
                  <a:lnTo>
                    <a:pt x="17957" y="371582"/>
                  </a:lnTo>
                  <a:lnTo>
                    <a:pt x="67767" y="371582"/>
                  </a:lnTo>
                  <a:lnTo>
                    <a:pt x="67767" y="628910"/>
                  </a:lnTo>
                  <a:lnTo>
                    <a:pt x="103695" y="628910"/>
                  </a:lnTo>
                  <a:lnTo>
                    <a:pt x="103695" y="353612"/>
                  </a:lnTo>
                  <a:lnTo>
                    <a:pt x="102280" y="346625"/>
                  </a:lnTo>
                  <a:lnTo>
                    <a:pt x="98426" y="340912"/>
                  </a:lnTo>
                  <a:lnTo>
                    <a:pt x="92717" y="337056"/>
                  </a:lnTo>
                  <a:lnTo>
                    <a:pt x="85737" y="335641"/>
                  </a:lnTo>
                  <a:lnTo>
                    <a:pt x="35928" y="335641"/>
                  </a:lnTo>
                  <a:lnTo>
                    <a:pt x="35928" y="322548"/>
                  </a:lnTo>
                  <a:lnTo>
                    <a:pt x="335648" y="42373"/>
                  </a:lnTo>
                  <a:lnTo>
                    <a:pt x="388254" y="42373"/>
                  </a:lnTo>
                  <a:lnTo>
                    <a:pt x="348653" y="5683"/>
                  </a:lnTo>
                  <a:lnTo>
                    <a:pt x="342871" y="1543"/>
                  </a:lnTo>
                  <a:lnTo>
                    <a:pt x="336186" y="0"/>
                  </a:lnTo>
                  <a:close/>
                </a:path>
                <a:path w="675005" h="664845">
                  <a:moveTo>
                    <a:pt x="388254" y="42373"/>
                  </a:moveTo>
                  <a:lnTo>
                    <a:pt x="335648" y="42373"/>
                  </a:lnTo>
                  <a:lnTo>
                    <a:pt x="638568" y="323005"/>
                  </a:lnTo>
                  <a:lnTo>
                    <a:pt x="638568" y="335641"/>
                  </a:lnTo>
                  <a:lnTo>
                    <a:pt x="589076" y="335641"/>
                  </a:lnTo>
                  <a:lnTo>
                    <a:pt x="582079" y="337056"/>
                  </a:lnTo>
                  <a:lnTo>
                    <a:pt x="576367" y="340912"/>
                  </a:lnTo>
                  <a:lnTo>
                    <a:pt x="572517" y="346625"/>
                  </a:lnTo>
                  <a:lnTo>
                    <a:pt x="571106" y="353612"/>
                  </a:lnTo>
                  <a:lnTo>
                    <a:pt x="571106" y="628910"/>
                  </a:lnTo>
                  <a:lnTo>
                    <a:pt x="607034" y="628910"/>
                  </a:lnTo>
                  <a:lnTo>
                    <a:pt x="607034" y="371582"/>
                  </a:lnTo>
                  <a:lnTo>
                    <a:pt x="656526" y="371582"/>
                  </a:lnTo>
                  <a:lnTo>
                    <a:pt x="663522" y="370168"/>
                  </a:lnTo>
                  <a:lnTo>
                    <a:pt x="669229" y="366312"/>
                  </a:lnTo>
                  <a:lnTo>
                    <a:pt x="673074" y="360599"/>
                  </a:lnTo>
                  <a:lnTo>
                    <a:pt x="674484" y="353612"/>
                  </a:lnTo>
                  <a:lnTo>
                    <a:pt x="674382" y="315283"/>
                  </a:lnTo>
                  <a:lnTo>
                    <a:pt x="674382" y="310470"/>
                  </a:lnTo>
                  <a:lnTo>
                    <a:pt x="672465" y="305695"/>
                  </a:lnTo>
                  <a:lnTo>
                    <a:pt x="388254" y="42373"/>
                  </a:lnTo>
                  <a:close/>
                </a:path>
              </a:pathLst>
            </a:custGeom>
            <a:solidFill>
              <a:srgbClr val="FFFFFF"/>
            </a:solidFill>
          </p:spPr>
          <p:txBody>
            <a:bodyPr wrap="square" lIns="0" tIns="0" rIns="0" bIns="0" rtlCol="0"/>
            <a:lstStyle/>
            <a:p>
              <a:endParaRPr sz="1500">
                <a:latin typeface="Corbel" panose="020B0503020204020204" pitchFamily="34" charset="0"/>
              </a:endParaRPr>
            </a:p>
          </p:txBody>
        </p:sp>
        <p:sp>
          <p:nvSpPr>
            <p:cNvPr id="25" name="object 25"/>
            <p:cNvSpPr/>
            <p:nvPr/>
          </p:nvSpPr>
          <p:spPr>
            <a:xfrm>
              <a:off x="2688783" y="2573112"/>
              <a:ext cx="0" cy="347980"/>
            </a:xfrm>
            <a:custGeom>
              <a:avLst/>
              <a:gdLst/>
              <a:ahLst/>
              <a:cxnLst/>
              <a:rect l="l" t="t" r="r" b="b"/>
              <a:pathLst>
                <a:path h="347980">
                  <a:moveTo>
                    <a:pt x="0" y="0"/>
                  </a:moveTo>
                  <a:lnTo>
                    <a:pt x="0" y="347853"/>
                  </a:lnTo>
                </a:path>
              </a:pathLst>
            </a:custGeom>
            <a:ln w="19050">
              <a:solidFill>
                <a:srgbClr val="FFFFFF"/>
              </a:solidFill>
            </a:ln>
          </p:spPr>
          <p:txBody>
            <a:bodyPr wrap="square" lIns="0" tIns="0" rIns="0" bIns="0" rtlCol="0"/>
            <a:lstStyle/>
            <a:p>
              <a:endParaRPr sz="1500">
                <a:latin typeface="Corbel" panose="020B0503020204020204" pitchFamily="34" charset="0"/>
              </a:endParaRPr>
            </a:p>
          </p:txBody>
        </p:sp>
        <p:sp>
          <p:nvSpPr>
            <p:cNvPr id="26" name="object 26"/>
            <p:cNvSpPr/>
            <p:nvPr/>
          </p:nvSpPr>
          <p:spPr>
            <a:xfrm>
              <a:off x="2059929" y="2573113"/>
              <a:ext cx="0" cy="347980"/>
            </a:xfrm>
            <a:custGeom>
              <a:avLst/>
              <a:gdLst/>
              <a:ahLst/>
              <a:cxnLst/>
              <a:rect l="l" t="t" r="r" b="b"/>
              <a:pathLst>
                <a:path h="347980">
                  <a:moveTo>
                    <a:pt x="0" y="347852"/>
                  </a:moveTo>
                  <a:lnTo>
                    <a:pt x="0" y="0"/>
                  </a:lnTo>
                </a:path>
              </a:pathLst>
            </a:custGeom>
            <a:ln w="19050">
              <a:solidFill>
                <a:srgbClr val="FFFFFF"/>
              </a:solidFill>
            </a:ln>
          </p:spPr>
          <p:txBody>
            <a:bodyPr wrap="square" lIns="0" tIns="0" rIns="0" bIns="0" rtlCol="0"/>
            <a:lstStyle/>
            <a:p>
              <a:endParaRPr sz="1500">
                <a:latin typeface="Corbel" panose="020B0503020204020204" pitchFamily="34" charset="0"/>
              </a:endParaRPr>
            </a:p>
          </p:txBody>
        </p:sp>
        <p:sp>
          <p:nvSpPr>
            <p:cNvPr id="27" name="object 27"/>
            <p:cNvSpPr/>
            <p:nvPr/>
          </p:nvSpPr>
          <p:spPr>
            <a:xfrm>
              <a:off x="1996536" y="2920965"/>
              <a:ext cx="250190" cy="0"/>
            </a:xfrm>
            <a:custGeom>
              <a:avLst/>
              <a:gdLst/>
              <a:ahLst/>
              <a:cxnLst/>
              <a:rect l="l" t="t" r="r" b="b"/>
              <a:pathLst>
                <a:path w="250189">
                  <a:moveTo>
                    <a:pt x="250024" y="0"/>
                  </a:moveTo>
                  <a:lnTo>
                    <a:pt x="0" y="0"/>
                  </a:lnTo>
                </a:path>
              </a:pathLst>
            </a:custGeom>
            <a:ln w="19050">
              <a:solidFill>
                <a:srgbClr val="FFFFFF"/>
              </a:solidFill>
            </a:ln>
          </p:spPr>
          <p:txBody>
            <a:bodyPr wrap="square" lIns="0" tIns="0" rIns="0" bIns="0" rtlCol="0"/>
            <a:lstStyle/>
            <a:p>
              <a:endParaRPr sz="1500">
                <a:latin typeface="Corbel" panose="020B0503020204020204" pitchFamily="34" charset="0"/>
              </a:endParaRPr>
            </a:p>
          </p:txBody>
        </p:sp>
        <p:sp>
          <p:nvSpPr>
            <p:cNvPr id="28" name="object 28"/>
            <p:cNvSpPr/>
            <p:nvPr/>
          </p:nvSpPr>
          <p:spPr>
            <a:xfrm>
              <a:off x="2291012" y="2920960"/>
              <a:ext cx="167005" cy="57785"/>
            </a:xfrm>
            <a:custGeom>
              <a:avLst/>
              <a:gdLst/>
              <a:ahLst/>
              <a:cxnLst/>
              <a:rect l="l" t="t" r="r" b="b"/>
              <a:pathLst>
                <a:path w="167005" h="57785">
                  <a:moveTo>
                    <a:pt x="0" y="57492"/>
                  </a:moveTo>
                  <a:lnTo>
                    <a:pt x="0" y="0"/>
                  </a:lnTo>
                  <a:lnTo>
                    <a:pt x="166687" y="0"/>
                  </a:lnTo>
                  <a:lnTo>
                    <a:pt x="166687" y="57492"/>
                  </a:lnTo>
                </a:path>
              </a:pathLst>
            </a:custGeom>
            <a:ln w="19050">
              <a:solidFill>
                <a:srgbClr val="FFFFFF"/>
              </a:solidFill>
            </a:ln>
          </p:spPr>
          <p:txBody>
            <a:bodyPr wrap="square" lIns="0" tIns="0" rIns="0" bIns="0" rtlCol="0"/>
            <a:lstStyle/>
            <a:p>
              <a:endParaRPr sz="1500">
                <a:latin typeface="Corbel" panose="020B0503020204020204" pitchFamily="34" charset="0"/>
              </a:endParaRPr>
            </a:p>
          </p:txBody>
        </p:sp>
        <p:sp>
          <p:nvSpPr>
            <p:cNvPr id="29" name="object 29"/>
            <p:cNvSpPr/>
            <p:nvPr/>
          </p:nvSpPr>
          <p:spPr>
            <a:xfrm>
              <a:off x="2291011" y="2686879"/>
              <a:ext cx="167005" cy="234315"/>
            </a:xfrm>
            <a:custGeom>
              <a:avLst/>
              <a:gdLst/>
              <a:ahLst/>
              <a:cxnLst/>
              <a:rect l="l" t="t" r="r" b="b"/>
              <a:pathLst>
                <a:path w="167005" h="234314">
                  <a:moveTo>
                    <a:pt x="166687" y="234086"/>
                  </a:moveTo>
                  <a:lnTo>
                    <a:pt x="166687" y="0"/>
                  </a:lnTo>
                  <a:lnTo>
                    <a:pt x="0" y="0"/>
                  </a:lnTo>
                  <a:lnTo>
                    <a:pt x="0" y="234086"/>
                  </a:lnTo>
                </a:path>
              </a:pathLst>
            </a:custGeom>
            <a:ln w="19050">
              <a:solidFill>
                <a:srgbClr val="FFFFFF"/>
              </a:solidFill>
            </a:ln>
          </p:spPr>
          <p:txBody>
            <a:bodyPr wrap="square" lIns="0" tIns="0" rIns="0" bIns="0" rtlCol="0"/>
            <a:lstStyle/>
            <a:p>
              <a:endParaRPr sz="1500">
                <a:latin typeface="Corbel" panose="020B0503020204020204" pitchFamily="34" charset="0"/>
              </a:endParaRPr>
            </a:p>
          </p:txBody>
        </p:sp>
        <p:sp>
          <p:nvSpPr>
            <p:cNvPr id="30" name="object 30"/>
            <p:cNvSpPr/>
            <p:nvPr/>
          </p:nvSpPr>
          <p:spPr>
            <a:xfrm>
              <a:off x="2755785" y="2412885"/>
              <a:ext cx="62865" cy="101600"/>
            </a:xfrm>
            <a:custGeom>
              <a:avLst/>
              <a:gdLst/>
              <a:ahLst/>
              <a:cxnLst/>
              <a:rect l="l" t="t" r="r" b="b"/>
              <a:pathLst>
                <a:path w="62864" h="101600">
                  <a:moveTo>
                    <a:pt x="62344" y="101142"/>
                  </a:moveTo>
                  <a:lnTo>
                    <a:pt x="0" y="0"/>
                  </a:lnTo>
                </a:path>
              </a:pathLst>
            </a:custGeom>
            <a:ln w="19050">
              <a:solidFill>
                <a:srgbClr val="FFFFFF"/>
              </a:solidFill>
            </a:ln>
          </p:spPr>
          <p:txBody>
            <a:bodyPr wrap="square" lIns="0" tIns="0" rIns="0" bIns="0" rtlCol="0"/>
            <a:lstStyle/>
            <a:p>
              <a:endParaRPr sz="1500">
                <a:latin typeface="Corbel" panose="020B0503020204020204" pitchFamily="34" charset="0"/>
              </a:endParaRPr>
            </a:p>
          </p:txBody>
        </p:sp>
        <p:sp>
          <p:nvSpPr>
            <p:cNvPr id="31" name="object 31"/>
            <p:cNvSpPr/>
            <p:nvPr/>
          </p:nvSpPr>
          <p:spPr>
            <a:xfrm>
              <a:off x="1926894" y="2412879"/>
              <a:ext cx="62865" cy="101600"/>
            </a:xfrm>
            <a:custGeom>
              <a:avLst/>
              <a:gdLst/>
              <a:ahLst/>
              <a:cxnLst/>
              <a:rect l="l" t="t" r="r" b="b"/>
              <a:pathLst>
                <a:path w="62864" h="101600">
                  <a:moveTo>
                    <a:pt x="62344" y="0"/>
                  </a:moveTo>
                  <a:lnTo>
                    <a:pt x="0" y="101142"/>
                  </a:lnTo>
                </a:path>
              </a:pathLst>
            </a:custGeom>
            <a:ln w="19050">
              <a:solidFill>
                <a:srgbClr val="FFFFFF"/>
              </a:solidFill>
            </a:ln>
          </p:spPr>
          <p:txBody>
            <a:bodyPr wrap="square" lIns="0" tIns="0" rIns="0" bIns="0" rtlCol="0"/>
            <a:lstStyle/>
            <a:p>
              <a:endParaRPr sz="1500">
                <a:latin typeface="Corbel" panose="020B0503020204020204" pitchFamily="34" charset="0"/>
              </a:endParaRPr>
            </a:p>
          </p:txBody>
        </p:sp>
        <p:sp>
          <p:nvSpPr>
            <p:cNvPr id="32" name="object 32"/>
            <p:cNvSpPr/>
            <p:nvPr/>
          </p:nvSpPr>
          <p:spPr>
            <a:xfrm>
              <a:off x="2219808" y="2275723"/>
              <a:ext cx="309245" cy="206375"/>
            </a:xfrm>
            <a:custGeom>
              <a:avLst/>
              <a:gdLst/>
              <a:ahLst/>
              <a:cxnLst/>
              <a:rect l="l" t="t" r="r" b="b"/>
              <a:pathLst>
                <a:path w="309244" h="206375">
                  <a:moveTo>
                    <a:pt x="0" y="205955"/>
                  </a:moveTo>
                  <a:lnTo>
                    <a:pt x="0" y="0"/>
                  </a:lnTo>
                  <a:lnTo>
                    <a:pt x="309092" y="0"/>
                  </a:lnTo>
                  <a:lnTo>
                    <a:pt x="309092" y="205955"/>
                  </a:lnTo>
                </a:path>
              </a:pathLst>
            </a:custGeom>
            <a:ln w="19050">
              <a:solidFill>
                <a:srgbClr val="FFFFFF"/>
              </a:solidFill>
            </a:ln>
          </p:spPr>
          <p:txBody>
            <a:bodyPr wrap="square" lIns="0" tIns="0" rIns="0" bIns="0" rtlCol="0"/>
            <a:lstStyle/>
            <a:p>
              <a:endParaRPr sz="1500">
                <a:latin typeface="Corbel" panose="020B0503020204020204" pitchFamily="34" charset="0"/>
              </a:endParaRPr>
            </a:p>
          </p:txBody>
        </p:sp>
        <p:sp>
          <p:nvSpPr>
            <p:cNvPr id="33" name="object 33"/>
            <p:cNvSpPr/>
            <p:nvPr/>
          </p:nvSpPr>
          <p:spPr>
            <a:xfrm>
              <a:off x="1926463" y="2507805"/>
              <a:ext cx="895985" cy="23495"/>
            </a:xfrm>
            <a:custGeom>
              <a:avLst/>
              <a:gdLst/>
              <a:ahLst/>
              <a:cxnLst/>
              <a:rect l="l" t="t" r="r" b="b"/>
              <a:pathLst>
                <a:path w="895985" h="23494">
                  <a:moveTo>
                    <a:pt x="0" y="11639"/>
                  </a:moveTo>
                  <a:lnTo>
                    <a:pt x="15608" y="2909"/>
                  </a:lnTo>
                  <a:lnTo>
                    <a:pt x="34448" y="0"/>
                  </a:lnTo>
                  <a:lnTo>
                    <a:pt x="53288" y="2909"/>
                  </a:lnTo>
                  <a:lnTo>
                    <a:pt x="68897" y="11639"/>
                  </a:lnTo>
                  <a:lnTo>
                    <a:pt x="84513" y="20369"/>
                  </a:lnTo>
                  <a:lnTo>
                    <a:pt x="103357" y="23279"/>
                  </a:lnTo>
                  <a:lnTo>
                    <a:pt x="122198" y="20369"/>
                  </a:lnTo>
                  <a:lnTo>
                    <a:pt x="137807" y="11639"/>
                  </a:lnTo>
                  <a:lnTo>
                    <a:pt x="153423" y="2909"/>
                  </a:lnTo>
                  <a:lnTo>
                    <a:pt x="172267" y="0"/>
                  </a:lnTo>
                  <a:lnTo>
                    <a:pt x="191109" y="2909"/>
                  </a:lnTo>
                  <a:lnTo>
                    <a:pt x="206717" y="11639"/>
                  </a:lnTo>
                  <a:lnTo>
                    <a:pt x="222326" y="20369"/>
                  </a:lnTo>
                  <a:lnTo>
                    <a:pt x="241168" y="23279"/>
                  </a:lnTo>
                  <a:lnTo>
                    <a:pt x="260012" y="20369"/>
                  </a:lnTo>
                  <a:lnTo>
                    <a:pt x="275628" y="11639"/>
                  </a:lnTo>
                  <a:lnTo>
                    <a:pt x="291236" y="2909"/>
                  </a:lnTo>
                  <a:lnTo>
                    <a:pt x="310076" y="0"/>
                  </a:lnTo>
                  <a:lnTo>
                    <a:pt x="328916" y="2909"/>
                  </a:lnTo>
                  <a:lnTo>
                    <a:pt x="344525" y="11639"/>
                  </a:lnTo>
                  <a:lnTo>
                    <a:pt x="360141" y="20369"/>
                  </a:lnTo>
                  <a:lnTo>
                    <a:pt x="378985" y="23279"/>
                  </a:lnTo>
                  <a:lnTo>
                    <a:pt x="397826" y="20369"/>
                  </a:lnTo>
                  <a:lnTo>
                    <a:pt x="413435" y="11639"/>
                  </a:lnTo>
                  <a:lnTo>
                    <a:pt x="429051" y="2909"/>
                  </a:lnTo>
                  <a:lnTo>
                    <a:pt x="447895" y="0"/>
                  </a:lnTo>
                  <a:lnTo>
                    <a:pt x="466737" y="2909"/>
                  </a:lnTo>
                  <a:lnTo>
                    <a:pt x="482345" y="11639"/>
                  </a:lnTo>
                  <a:lnTo>
                    <a:pt x="497954" y="20369"/>
                  </a:lnTo>
                  <a:lnTo>
                    <a:pt x="516796" y="23279"/>
                  </a:lnTo>
                  <a:lnTo>
                    <a:pt x="535640" y="20369"/>
                  </a:lnTo>
                  <a:lnTo>
                    <a:pt x="551256" y="11639"/>
                  </a:lnTo>
                  <a:lnTo>
                    <a:pt x="566864" y="2909"/>
                  </a:lnTo>
                  <a:lnTo>
                    <a:pt x="585704" y="0"/>
                  </a:lnTo>
                  <a:lnTo>
                    <a:pt x="604545" y="2909"/>
                  </a:lnTo>
                  <a:lnTo>
                    <a:pt x="620153" y="11639"/>
                  </a:lnTo>
                  <a:lnTo>
                    <a:pt x="635769" y="20369"/>
                  </a:lnTo>
                  <a:lnTo>
                    <a:pt x="654613" y="23279"/>
                  </a:lnTo>
                  <a:lnTo>
                    <a:pt x="673455" y="20369"/>
                  </a:lnTo>
                  <a:lnTo>
                    <a:pt x="689063" y="11639"/>
                  </a:lnTo>
                  <a:lnTo>
                    <a:pt x="704678" y="2909"/>
                  </a:lnTo>
                  <a:lnTo>
                    <a:pt x="723519" y="0"/>
                  </a:lnTo>
                  <a:lnTo>
                    <a:pt x="742359" y="2909"/>
                  </a:lnTo>
                  <a:lnTo>
                    <a:pt x="757974" y="11639"/>
                  </a:lnTo>
                  <a:lnTo>
                    <a:pt x="773582" y="20369"/>
                  </a:lnTo>
                  <a:lnTo>
                    <a:pt x="792424" y="23279"/>
                  </a:lnTo>
                  <a:lnTo>
                    <a:pt x="811268" y="20369"/>
                  </a:lnTo>
                  <a:lnTo>
                    <a:pt x="826884" y="11639"/>
                  </a:lnTo>
                  <a:lnTo>
                    <a:pt x="842492" y="2909"/>
                  </a:lnTo>
                  <a:lnTo>
                    <a:pt x="861333" y="0"/>
                  </a:lnTo>
                  <a:lnTo>
                    <a:pt x="880173" y="2909"/>
                  </a:lnTo>
                  <a:lnTo>
                    <a:pt x="895781" y="11639"/>
                  </a:lnTo>
                </a:path>
              </a:pathLst>
            </a:custGeom>
            <a:ln w="19049">
              <a:solidFill>
                <a:srgbClr val="FFFFFF"/>
              </a:solidFill>
            </a:ln>
          </p:spPr>
          <p:txBody>
            <a:bodyPr wrap="square" lIns="0" tIns="0" rIns="0" bIns="0" rtlCol="0"/>
            <a:lstStyle/>
            <a:p>
              <a:endParaRPr sz="1500">
                <a:latin typeface="Corbel" panose="020B0503020204020204" pitchFamily="34" charset="0"/>
              </a:endParaRPr>
            </a:p>
          </p:txBody>
        </p:sp>
        <p:sp>
          <p:nvSpPr>
            <p:cNvPr id="34" name="object 34"/>
            <p:cNvSpPr/>
            <p:nvPr/>
          </p:nvSpPr>
          <p:spPr>
            <a:xfrm>
              <a:off x="1991360" y="2398655"/>
              <a:ext cx="207010" cy="23495"/>
            </a:xfrm>
            <a:custGeom>
              <a:avLst/>
              <a:gdLst/>
              <a:ahLst/>
              <a:cxnLst/>
              <a:rect l="l" t="t" r="r" b="b"/>
              <a:pathLst>
                <a:path w="207010" h="23494">
                  <a:moveTo>
                    <a:pt x="0" y="11639"/>
                  </a:moveTo>
                  <a:lnTo>
                    <a:pt x="15608" y="2909"/>
                  </a:lnTo>
                  <a:lnTo>
                    <a:pt x="34448" y="0"/>
                  </a:lnTo>
                  <a:lnTo>
                    <a:pt x="53288" y="2909"/>
                  </a:lnTo>
                  <a:lnTo>
                    <a:pt x="68897" y="11639"/>
                  </a:lnTo>
                  <a:lnTo>
                    <a:pt x="84513" y="20369"/>
                  </a:lnTo>
                  <a:lnTo>
                    <a:pt x="103357" y="23279"/>
                  </a:lnTo>
                  <a:lnTo>
                    <a:pt x="122198" y="20369"/>
                  </a:lnTo>
                  <a:lnTo>
                    <a:pt x="137807" y="11639"/>
                  </a:lnTo>
                  <a:lnTo>
                    <a:pt x="153423" y="2909"/>
                  </a:lnTo>
                  <a:lnTo>
                    <a:pt x="172267" y="0"/>
                  </a:lnTo>
                  <a:lnTo>
                    <a:pt x="191109" y="2909"/>
                  </a:lnTo>
                  <a:lnTo>
                    <a:pt x="206717" y="11639"/>
                  </a:lnTo>
                </a:path>
              </a:pathLst>
            </a:custGeom>
            <a:ln w="19050">
              <a:solidFill>
                <a:srgbClr val="FFFFFF"/>
              </a:solidFill>
            </a:ln>
          </p:spPr>
          <p:txBody>
            <a:bodyPr wrap="square" lIns="0" tIns="0" rIns="0" bIns="0" rtlCol="0"/>
            <a:lstStyle/>
            <a:p>
              <a:endParaRPr sz="1500">
                <a:latin typeface="Corbel" panose="020B0503020204020204" pitchFamily="34" charset="0"/>
              </a:endParaRPr>
            </a:p>
          </p:txBody>
        </p:sp>
        <p:sp>
          <p:nvSpPr>
            <p:cNvPr id="35" name="object 35"/>
            <p:cNvSpPr/>
            <p:nvPr/>
          </p:nvSpPr>
          <p:spPr>
            <a:xfrm>
              <a:off x="2546858" y="2398655"/>
              <a:ext cx="207010" cy="23495"/>
            </a:xfrm>
            <a:custGeom>
              <a:avLst/>
              <a:gdLst/>
              <a:ahLst/>
              <a:cxnLst/>
              <a:rect l="l" t="t" r="r" b="b"/>
              <a:pathLst>
                <a:path w="207010" h="23494">
                  <a:moveTo>
                    <a:pt x="0" y="11639"/>
                  </a:moveTo>
                  <a:lnTo>
                    <a:pt x="15608" y="2909"/>
                  </a:lnTo>
                  <a:lnTo>
                    <a:pt x="34448" y="0"/>
                  </a:lnTo>
                  <a:lnTo>
                    <a:pt x="53288" y="2909"/>
                  </a:lnTo>
                  <a:lnTo>
                    <a:pt x="68897" y="11639"/>
                  </a:lnTo>
                  <a:lnTo>
                    <a:pt x="84513" y="20369"/>
                  </a:lnTo>
                  <a:lnTo>
                    <a:pt x="103357" y="23279"/>
                  </a:lnTo>
                  <a:lnTo>
                    <a:pt x="122198" y="20369"/>
                  </a:lnTo>
                  <a:lnTo>
                    <a:pt x="137807" y="11639"/>
                  </a:lnTo>
                  <a:lnTo>
                    <a:pt x="153423" y="2909"/>
                  </a:lnTo>
                  <a:lnTo>
                    <a:pt x="172267" y="0"/>
                  </a:lnTo>
                  <a:lnTo>
                    <a:pt x="191109" y="2909"/>
                  </a:lnTo>
                  <a:lnTo>
                    <a:pt x="206717" y="11639"/>
                  </a:lnTo>
                </a:path>
              </a:pathLst>
            </a:custGeom>
            <a:ln w="19050">
              <a:solidFill>
                <a:srgbClr val="FFFFFF"/>
              </a:solidFill>
            </a:ln>
          </p:spPr>
          <p:txBody>
            <a:bodyPr wrap="square" lIns="0" tIns="0" rIns="0" bIns="0" rtlCol="0"/>
            <a:lstStyle/>
            <a:p>
              <a:endParaRPr sz="1500">
                <a:latin typeface="Corbel" panose="020B0503020204020204" pitchFamily="34" charset="0"/>
              </a:endParaRPr>
            </a:p>
          </p:txBody>
        </p:sp>
        <p:sp>
          <p:nvSpPr>
            <p:cNvPr id="36" name="object 36"/>
            <p:cNvSpPr/>
            <p:nvPr/>
          </p:nvSpPr>
          <p:spPr>
            <a:xfrm>
              <a:off x="2497126" y="2920965"/>
              <a:ext cx="255270" cy="0"/>
            </a:xfrm>
            <a:custGeom>
              <a:avLst/>
              <a:gdLst/>
              <a:ahLst/>
              <a:cxnLst/>
              <a:rect l="l" t="t" r="r" b="b"/>
              <a:pathLst>
                <a:path w="255269">
                  <a:moveTo>
                    <a:pt x="255054" y="0"/>
                  </a:moveTo>
                  <a:lnTo>
                    <a:pt x="0" y="0"/>
                  </a:lnTo>
                </a:path>
              </a:pathLst>
            </a:custGeom>
            <a:ln w="19050">
              <a:solidFill>
                <a:srgbClr val="FFFFFF"/>
              </a:solidFill>
            </a:ln>
          </p:spPr>
          <p:txBody>
            <a:bodyPr wrap="square" lIns="0" tIns="0" rIns="0" bIns="0" rtlCol="0"/>
            <a:lstStyle/>
            <a:p>
              <a:endParaRPr sz="1500">
                <a:latin typeface="Corbel" panose="020B0503020204020204" pitchFamily="34" charset="0"/>
              </a:endParaRPr>
            </a:p>
          </p:txBody>
        </p:sp>
        <p:sp>
          <p:nvSpPr>
            <p:cNvPr id="37" name="object 37"/>
            <p:cNvSpPr/>
            <p:nvPr/>
          </p:nvSpPr>
          <p:spPr>
            <a:xfrm>
              <a:off x="2311323" y="2333446"/>
              <a:ext cx="116205" cy="115570"/>
            </a:xfrm>
            <a:custGeom>
              <a:avLst/>
              <a:gdLst/>
              <a:ahLst/>
              <a:cxnLst/>
              <a:rect l="l" t="t" r="r" b="b"/>
              <a:pathLst>
                <a:path w="116205" h="115569">
                  <a:moveTo>
                    <a:pt x="115951" y="39370"/>
                  </a:moveTo>
                  <a:lnTo>
                    <a:pt x="76517" y="39370"/>
                  </a:lnTo>
                  <a:lnTo>
                    <a:pt x="76517" y="0"/>
                  </a:lnTo>
                  <a:lnTo>
                    <a:pt x="39433" y="0"/>
                  </a:lnTo>
                  <a:lnTo>
                    <a:pt x="39433" y="39370"/>
                  </a:lnTo>
                  <a:lnTo>
                    <a:pt x="0" y="39370"/>
                  </a:lnTo>
                  <a:lnTo>
                    <a:pt x="0" y="76200"/>
                  </a:lnTo>
                  <a:lnTo>
                    <a:pt x="39433" y="76200"/>
                  </a:lnTo>
                  <a:lnTo>
                    <a:pt x="39433" y="115570"/>
                  </a:lnTo>
                  <a:lnTo>
                    <a:pt x="76517" y="115570"/>
                  </a:lnTo>
                  <a:lnTo>
                    <a:pt x="76517" y="76200"/>
                  </a:lnTo>
                  <a:lnTo>
                    <a:pt x="115951" y="76200"/>
                  </a:lnTo>
                  <a:lnTo>
                    <a:pt x="115951" y="39370"/>
                  </a:lnTo>
                  <a:close/>
                </a:path>
              </a:pathLst>
            </a:custGeom>
            <a:solidFill>
              <a:srgbClr val="FFFFFF"/>
            </a:solidFill>
          </p:spPr>
          <p:txBody>
            <a:bodyPr wrap="square" lIns="0" tIns="0" rIns="0" bIns="0" rtlCol="0"/>
            <a:lstStyle/>
            <a:p>
              <a:endParaRPr sz="1500">
                <a:latin typeface="Corbel" panose="020B0503020204020204" pitchFamily="34" charset="0"/>
              </a:endParaRPr>
            </a:p>
          </p:txBody>
        </p:sp>
        <p:sp>
          <p:nvSpPr>
            <p:cNvPr id="38" name="object 38"/>
            <p:cNvSpPr/>
            <p:nvPr/>
          </p:nvSpPr>
          <p:spPr>
            <a:xfrm>
              <a:off x="1615186" y="7308341"/>
              <a:ext cx="2975610" cy="0"/>
            </a:xfrm>
            <a:custGeom>
              <a:avLst/>
              <a:gdLst/>
              <a:ahLst/>
              <a:cxnLst/>
              <a:rect l="l" t="t" r="r" b="b"/>
              <a:pathLst>
                <a:path w="2975610">
                  <a:moveTo>
                    <a:pt x="0" y="0"/>
                  </a:moveTo>
                  <a:lnTo>
                    <a:pt x="2975102" y="0"/>
                  </a:lnTo>
                </a:path>
              </a:pathLst>
            </a:custGeom>
            <a:ln w="12700">
              <a:solidFill>
                <a:srgbClr val="231F20"/>
              </a:solidFill>
            </a:ln>
          </p:spPr>
          <p:txBody>
            <a:bodyPr wrap="square" lIns="0" tIns="0" rIns="0" bIns="0" rtlCol="0"/>
            <a:lstStyle/>
            <a:p>
              <a:endParaRPr sz="1500">
                <a:latin typeface="Corbel" panose="020B0503020204020204" pitchFamily="34" charset="0"/>
              </a:endParaRPr>
            </a:p>
          </p:txBody>
        </p:sp>
      </p:grpSp>
      <p:grpSp>
        <p:nvGrpSpPr>
          <p:cNvPr id="41" name="object 41"/>
          <p:cNvGrpSpPr/>
          <p:nvPr/>
        </p:nvGrpSpPr>
        <p:grpSpPr>
          <a:xfrm>
            <a:off x="1499432" y="4948249"/>
            <a:ext cx="1316567" cy="562504"/>
            <a:chOff x="5319163" y="6617171"/>
            <a:chExt cx="1579880" cy="675005"/>
          </a:xfrm>
        </p:grpSpPr>
        <p:sp>
          <p:nvSpPr>
            <p:cNvPr id="42" name="object 42"/>
            <p:cNvSpPr/>
            <p:nvPr/>
          </p:nvSpPr>
          <p:spPr>
            <a:xfrm>
              <a:off x="5325513" y="6636249"/>
              <a:ext cx="0" cy="624205"/>
            </a:xfrm>
            <a:custGeom>
              <a:avLst/>
              <a:gdLst/>
              <a:ahLst/>
              <a:cxnLst/>
              <a:rect l="l" t="t" r="r" b="b"/>
              <a:pathLst>
                <a:path h="624204">
                  <a:moveTo>
                    <a:pt x="0" y="623773"/>
                  </a:moveTo>
                  <a:lnTo>
                    <a:pt x="0" y="0"/>
                  </a:lnTo>
                </a:path>
              </a:pathLst>
            </a:custGeom>
            <a:ln w="12700">
              <a:solidFill>
                <a:srgbClr val="D71E62"/>
              </a:solidFill>
              <a:prstDash val="dot"/>
            </a:ln>
          </p:spPr>
          <p:txBody>
            <a:bodyPr wrap="square" lIns="0" tIns="0" rIns="0" bIns="0" rtlCol="0"/>
            <a:lstStyle/>
            <a:p>
              <a:endParaRPr sz="1500">
                <a:latin typeface="Corbel" panose="020B0503020204020204" pitchFamily="34" charset="0"/>
              </a:endParaRPr>
            </a:p>
          </p:txBody>
        </p:sp>
        <p:sp>
          <p:nvSpPr>
            <p:cNvPr id="43" name="object 43"/>
            <p:cNvSpPr/>
            <p:nvPr/>
          </p:nvSpPr>
          <p:spPr>
            <a:xfrm>
              <a:off x="5350507" y="6623521"/>
              <a:ext cx="87630" cy="0"/>
            </a:xfrm>
            <a:custGeom>
              <a:avLst/>
              <a:gdLst/>
              <a:ahLst/>
              <a:cxnLst/>
              <a:rect l="l" t="t" r="r" b="b"/>
              <a:pathLst>
                <a:path w="87629">
                  <a:moveTo>
                    <a:pt x="0" y="0"/>
                  </a:moveTo>
                  <a:lnTo>
                    <a:pt x="87477" y="0"/>
                  </a:lnTo>
                </a:path>
              </a:pathLst>
            </a:custGeom>
            <a:ln w="12700">
              <a:solidFill>
                <a:srgbClr val="D71E62"/>
              </a:solidFill>
              <a:prstDash val="dot"/>
            </a:ln>
          </p:spPr>
          <p:txBody>
            <a:bodyPr wrap="square" lIns="0" tIns="0" rIns="0" bIns="0" rtlCol="0"/>
            <a:lstStyle/>
            <a:p>
              <a:endParaRPr sz="1500">
                <a:latin typeface="Corbel" panose="020B0503020204020204" pitchFamily="34" charset="0"/>
              </a:endParaRPr>
            </a:p>
          </p:txBody>
        </p:sp>
        <p:sp>
          <p:nvSpPr>
            <p:cNvPr id="44" name="object 44"/>
            <p:cNvSpPr/>
            <p:nvPr/>
          </p:nvSpPr>
          <p:spPr>
            <a:xfrm>
              <a:off x="5319153" y="6617182"/>
              <a:ext cx="137795" cy="675005"/>
            </a:xfrm>
            <a:custGeom>
              <a:avLst/>
              <a:gdLst/>
              <a:ahLst/>
              <a:cxnLst/>
              <a:rect l="l" t="t" r="r" b="b"/>
              <a:pathLst>
                <a:path w="137795" h="675004">
                  <a:moveTo>
                    <a:pt x="12700" y="668312"/>
                  </a:moveTo>
                  <a:lnTo>
                    <a:pt x="10845" y="663816"/>
                  </a:lnTo>
                  <a:lnTo>
                    <a:pt x="6350" y="661962"/>
                  </a:lnTo>
                  <a:lnTo>
                    <a:pt x="1866" y="663816"/>
                  </a:lnTo>
                  <a:lnTo>
                    <a:pt x="0" y="668312"/>
                  </a:lnTo>
                  <a:lnTo>
                    <a:pt x="1866" y="672795"/>
                  </a:lnTo>
                  <a:lnTo>
                    <a:pt x="6350" y="674662"/>
                  </a:lnTo>
                  <a:lnTo>
                    <a:pt x="10845" y="672795"/>
                  </a:lnTo>
                  <a:lnTo>
                    <a:pt x="12700" y="668312"/>
                  </a:lnTo>
                  <a:close/>
                </a:path>
                <a:path w="137795" h="675004">
                  <a:moveTo>
                    <a:pt x="12700" y="6350"/>
                  </a:moveTo>
                  <a:lnTo>
                    <a:pt x="10845" y="1854"/>
                  </a:lnTo>
                  <a:lnTo>
                    <a:pt x="6350" y="0"/>
                  </a:lnTo>
                  <a:lnTo>
                    <a:pt x="1866" y="1854"/>
                  </a:lnTo>
                  <a:lnTo>
                    <a:pt x="0" y="6350"/>
                  </a:lnTo>
                  <a:lnTo>
                    <a:pt x="1866" y="10833"/>
                  </a:lnTo>
                  <a:lnTo>
                    <a:pt x="6350" y="12700"/>
                  </a:lnTo>
                  <a:lnTo>
                    <a:pt x="10845" y="10833"/>
                  </a:lnTo>
                  <a:lnTo>
                    <a:pt x="12700" y="6350"/>
                  </a:lnTo>
                  <a:close/>
                </a:path>
                <a:path w="137795" h="675004">
                  <a:moveTo>
                    <a:pt x="137668" y="6350"/>
                  </a:moveTo>
                  <a:lnTo>
                    <a:pt x="135813" y="1854"/>
                  </a:lnTo>
                  <a:lnTo>
                    <a:pt x="131318" y="0"/>
                  </a:lnTo>
                  <a:lnTo>
                    <a:pt x="126834" y="1854"/>
                  </a:lnTo>
                  <a:lnTo>
                    <a:pt x="124968" y="6350"/>
                  </a:lnTo>
                  <a:lnTo>
                    <a:pt x="126834" y="10833"/>
                  </a:lnTo>
                  <a:lnTo>
                    <a:pt x="131318" y="12700"/>
                  </a:lnTo>
                  <a:lnTo>
                    <a:pt x="135813" y="10833"/>
                  </a:lnTo>
                  <a:lnTo>
                    <a:pt x="137668" y="6350"/>
                  </a:lnTo>
                  <a:close/>
                </a:path>
              </a:pathLst>
            </a:custGeom>
            <a:solidFill>
              <a:srgbClr val="D71E62"/>
            </a:solidFill>
          </p:spPr>
          <p:txBody>
            <a:bodyPr wrap="square" lIns="0" tIns="0" rIns="0" bIns="0" rtlCol="0"/>
            <a:lstStyle/>
            <a:p>
              <a:endParaRPr sz="1500">
                <a:latin typeface="Corbel" panose="020B0503020204020204" pitchFamily="34" charset="0"/>
              </a:endParaRPr>
            </a:p>
          </p:txBody>
        </p:sp>
        <p:sp>
          <p:nvSpPr>
            <p:cNvPr id="45" name="object 45"/>
            <p:cNvSpPr/>
            <p:nvPr/>
          </p:nvSpPr>
          <p:spPr>
            <a:xfrm>
              <a:off x="6767321" y="6636249"/>
              <a:ext cx="0" cy="624205"/>
            </a:xfrm>
            <a:custGeom>
              <a:avLst/>
              <a:gdLst/>
              <a:ahLst/>
              <a:cxnLst/>
              <a:rect l="l" t="t" r="r" b="b"/>
              <a:pathLst>
                <a:path h="624204">
                  <a:moveTo>
                    <a:pt x="0" y="623773"/>
                  </a:moveTo>
                  <a:lnTo>
                    <a:pt x="0" y="0"/>
                  </a:lnTo>
                </a:path>
              </a:pathLst>
            </a:custGeom>
            <a:ln w="12700">
              <a:solidFill>
                <a:srgbClr val="672672"/>
              </a:solidFill>
              <a:prstDash val="dot"/>
            </a:ln>
          </p:spPr>
          <p:txBody>
            <a:bodyPr wrap="square" lIns="0" tIns="0" rIns="0" bIns="0" rtlCol="0"/>
            <a:lstStyle/>
            <a:p>
              <a:endParaRPr sz="1500">
                <a:latin typeface="Corbel" panose="020B0503020204020204" pitchFamily="34" charset="0"/>
              </a:endParaRPr>
            </a:p>
          </p:txBody>
        </p:sp>
        <p:sp>
          <p:nvSpPr>
            <p:cNvPr id="46" name="object 46"/>
            <p:cNvSpPr/>
            <p:nvPr/>
          </p:nvSpPr>
          <p:spPr>
            <a:xfrm>
              <a:off x="6792315" y="6623521"/>
              <a:ext cx="87630" cy="0"/>
            </a:xfrm>
            <a:custGeom>
              <a:avLst/>
              <a:gdLst/>
              <a:ahLst/>
              <a:cxnLst/>
              <a:rect l="l" t="t" r="r" b="b"/>
              <a:pathLst>
                <a:path w="87629">
                  <a:moveTo>
                    <a:pt x="0" y="0"/>
                  </a:moveTo>
                  <a:lnTo>
                    <a:pt x="87477" y="0"/>
                  </a:lnTo>
                </a:path>
              </a:pathLst>
            </a:custGeom>
            <a:ln w="12700">
              <a:solidFill>
                <a:srgbClr val="672672"/>
              </a:solidFill>
              <a:prstDash val="dot"/>
            </a:ln>
          </p:spPr>
          <p:txBody>
            <a:bodyPr wrap="square" lIns="0" tIns="0" rIns="0" bIns="0" rtlCol="0"/>
            <a:lstStyle/>
            <a:p>
              <a:endParaRPr sz="1500">
                <a:latin typeface="Corbel" panose="020B0503020204020204" pitchFamily="34" charset="0"/>
              </a:endParaRPr>
            </a:p>
          </p:txBody>
        </p:sp>
        <p:sp>
          <p:nvSpPr>
            <p:cNvPr id="47" name="object 47"/>
            <p:cNvSpPr/>
            <p:nvPr/>
          </p:nvSpPr>
          <p:spPr>
            <a:xfrm>
              <a:off x="6760972" y="6617182"/>
              <a:ext cx="137795" cy="675005"/>
            </a:xfrm>
            <a:custGeom>
              <a:avLst/>
              <a:gdLst/>
              <a:ahLst/>
              <a:cxnLst/>
              <a:rect l="l" t="t" r="r" b="b"/>
              <a:pathLst>
                <a:path w="137795" h="675004">
                  <a:moveTo>
                    <a:pt x="12700" y="668312"/>
                  </a:moveTo>
                  <a:lnTo>
                    <a:pt x="10833" y="663816"/>
                  </a:lnTo>
                  <a:lnTo>
                    <a:pt x="6350" y="661962"/>
                  </a:lnTo>
                  <a:lnTo>
                    <a:pt x="1854" y="663816"/>
                  </a:lnTo>
                  <a:lnTo>
                    <a:pt x="0" y="668312"/>
                  </a:lnTo>
                  <a:lnTo>
                    <a:pt x="1854" y="672795"/>
                  </a:lnTo>
                  <a:lnTo>
                    <a:pt x="6350" y="674662"/>
                  </a:lnTo>
                  <a:lnTo>
                    <a:pt x="10833" y="672795"/>
                  </a:lnTo>
                  <a:lnTo>
                    <a:pt x="12700" y="668312"/>
                  </a:lnTo>
                  <a:close/>
                </a:path>
                <a:path w="137795" h="675004">
                  <a:moveTo>
                    <a:pt x="12700" y="6350"/>
                  </a:moveTo>
                  <a:lnTo>
                    <a:pt x="10833" y="1854"/>
                  </a:lnTo>
                  <a:lnTo>
                    <a:pt x="6350" y="0"/>
                  </a:lnTo>
                  <a:lnTo>
                    <a:pt x="1854" y="1854"/>
                  </a:lnTo>
                  <a:lnTo>
                    <a:pt x="0" y="6350"/>
                  </a:lnTo>
                  <a:lnTo>
                    <a:pt x="1854" y="10833"/>
                  </a:lnTo>
                  <a:lnTo>
                    <a:pt x="6350" y="12700"/>
                  </a:lnTo>
                  <a:lnTo>
                    <a:pt x="10833" y="10833"/>
                  </a:lnTo>
                  <a:lnTo>
                    <a:pt x="12700" y="6350"/>
                  </a:lnTo>
                  <a:close/>
                </a:path>
                <a:path w="137795" h="675004">
                  <a:moveTo>
                    <a:pt x="137668" y="6350"/>
                  </a:moveTo>
                  <a:lnTo>
                    <a:pt x="135801" y="1854"/>
                  </a:lnTo>
                  <a:lnTo>
                    <a:pt x="131318" y="0"/>
                  </a:lnTo>
                  <a:lnTo>
                    <a:pt x="126822" y="1854"/>
                  </a:lnTo>
                  <a:lnTo>
                    <a:pt x="124968" y="6350"/>
                  </a:lnTo>
                  <a:lnTo>
                    <a:pt x="126822" y="10833"/>
                  </a:lnTo>
                  <a:lnTo>
                    <a:pt x="131318" y="12700"/>
                  </a:lnTo>
                  <a:lnTo>
                    <a:pt x="135801" y="10833"/>
                  </a:lnTo>
                  <a:lnTo>
                    <a:pt x="137668" y="6350"/>
                  </a:lnTo>
                  <a:close/>
                </a:path>
              </a:pathLst>
            </a:custGeom>
            <a:solidFill>
              <a:srgbClr val="672672"/>
            </a:solidFill>
          </p:spPr>
          <p:txBody>
            <a:bodyPr wrap="square" lIns="0" tIns="0" rIns="0" bIns="0" rtlCol="0"/>
            <a:lstStyle/>
            <a:p>
              <a:endParaRPr sz="1500">
                <a:latin typeface="Corbel" panose="020B0503020204020204" pitchFamily="34" charset="0"/>
              </a:endParaRPr>
            </a:p>
          </p:txBody>
        </p:sp>
      </p:grpSp>
      <p:sp>
        <p:nvSpPr>
          <p:cNvPr id="2" name="TextBox 1">
            <a:extLst>
              <a:ext uri="{FF2B5EF4-FFF2-40B4-BE49-F238E27FC236}">
                <a16:creationId xmlns:a16="http://schemas.microsoft.com/office/drawing/2014/main" id="{C198E6A0-A83E-6682-85EA-D5703E36222E}"/>
              </a:ext>
            </a:extLst>
          </p:cNvPr>
          <p:cNvSpPr txBox="1"/>
          <p:nvPr/>
        </p:nvSpPr>
        <p:spPr>
          <a:xfrm>
            <a:off x="1104900" y="5882163"/>
            <a:ext cx="5981699" cy="629124"/>
          </a:xfrm>
          <a:prstGeom prst="rect">
            <a:avLst/>
          </a:prstGeom>
          <a:noFill/>
        </p:spPr>
        <p:txBody>
          <a:bodyPr wrap="square" tIns="91440" bIns="274320" rtlCol="0" anchor="ctr" anchorCtr="0">
            <a:noAutofit/>
          </a:bodyPr>
          <a:lstStyle/>
          <a:p>
            <a:pPr algn="ctr"/>
            <a:r>
              <a:rPr lang="en-US" b="1" dirty="0">
                <a:latin typeface="Corbel" panose="020B0503020204020204" pitchFamily="34" charset="0"/>
                <a:ea typeface="+mj-ea"/>
                <a:cs typeface="+mj-cs"/>
              </a:rPr>
              <a:t>The disparity in RSV mortality between </a:t>
            </a:r>
            <a:br>
              <a:rPr lang="en-US" b="1" dirty="0">
                <a:latin typeface="Corbel" panose="020B0503020204020204" pitchFamily="34" charset="0"/>
                <a:ea typeface="+mj-ea"/>
                <a:cs typeface="+mj-cs"/>
              </a:rPr>
            </a:br>
            <a:r>
              <a:rPr lang="en-US" b="1" dirty="0">
                <a:latin typeface="Corbel" panose="020B0503020204020204" pitchFamily="34" charset="0"/>
                <a:ea typeface="+mj-ea"/>
                <a:cs typeface="+mj-cs"/>
              </a:rPr>
              <a:t>low- and high-income contexts is substantial.</a:t>
            </a:r>
          </a:p>
        </p:txBody>
      </p:sp>
      <p:sp>
        <p:nvSpPr>
          <p:cNvPr id="5" name="TextBox 4">
            <a:extLst>
              <a:ext uri="{FF2B5EF4-FFF2-40B4-BE49-F238E27FC236}">
                <a16:creationId xmlns:a16="http://schemas.microsoft.com/office/drawing/2014/main" id="{144CA1D8-24B5-C520-E013-4274FA4700B3}"/>
              </a:ext>
            </a:extLst>
          </p:cNvPr>
          <p:cNvSpPr txBox="1"/>
          <p:nvPr/>
        </p:nvSpPr>
        <p:spPr>
          <a:xfrm>
            <a:off x="1254510" y="997882"/>
            <a:ext cx="5169150" cy="369332"/>
          </a:xfrm>
          <a:prstGeom prst="rect">
            <a:avLst/>
          </a:prstGeom>
          <a:noFill/>
        </p:spPr>
        <p:txBody>
          <a:bodyPr wrap="square" lIns="0" rIns="0">
            <a:spAutoFit/>
          </a:bodyPr>
          <a:lstStyle/>
          <a:p>
            <a:r>
              <a:rPr lang="en-US" b="1" dirty="0">
                <a:latin typeface="Corbel" panose="020B0503020204020204" pitchFamily="34" charset="0"/>
              </a:rPr>
              <a:t>In children &lt; 6 months of age, RSV is responsible for:</a:t>
            </a:r>
          </a:p>
        </p:txBody>
      </p:sp>
      <p:sp>
        <p:nvSpPr>
          <p:cNvPr id="48" name="Footer Placeholder 57">
            <a:extLst>
              <a:ext uri="{FF2B5EF4-FFF2-40B4-BE49-F238E27FC236}">
                <a16:creationId xmlns:a16="http://schemas.microsoft.com/office/drawing/2014/main" id="{9669F9A1-B9AA-1C75-D812-8638D5F86030}"/>
              </a:ext>
            </a:extLst>
          </p:cNvPr>
          <p:cNvSpPr>
            <a:spLocks noGrp="1"/>
          </p:cNvSpPr>
          <p:nvPr>
            <p:ph type="ftr" sz="quarter" idx="3"/>
          </p:nvPr>
        </p:nvSpPr>
        <p:spPr>
          <a:xfrm>
            <a:off x="6866666" y="6548086"/>
            <a:ext cx="4873214" cy="173389"/>
          </a:xfrm>
        </p:spPr>
        <p:txBody>
          <a:bodyPr/>
          <a:lstStyle/>
          <a:p>
            <a:r>
              <a:rPr lang="en-US" dirty="0"/>
              <a:t>Original slide developed by the World Health Organization and PATH. Last updated: February 2024</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Map&#10;&#10;Description automatically generated">
            <a:extLst>
              <a:ext uri="{FF2B5EF4-FFF2-40B4-BE49-F238E27FC236}">
                <a16:creationId xmlns:a16="http://schemas.microsoft.com/office/drawing/2014/main" id="{2A73885C-1B5A-75BE-8802-8E1F424CE311}"/>
              </a:ext>
            </a:extLst>
          </p:cNvPr>
          <p:cNvPicPr>
            <a:picLocks noChangeAspect="1"/>
          </p:cNvPicPr>
          <p:nvPr/>
        </p:nvPicPr>
        <p:blipFill rotWithShape="1">
          <a:blip r:embed="rId3"/>
          <a:srcRect t="10744"/>
          <a:stretch/>
        </p:blipFill>
        <p:spPr>
          <a:xfrm>
            <a:off x="1722134" y="2086910"/>
            <a:ext cx="9829822" cy="4538134"/>
          </a:xfrm>
          <a:prstGeom prst="rect">
            <a:avLst/>
          </a:prstGeom>
        </p:spPr>
      </p:pic>
      <p:sp>
        <p:nvSpPr>
          <p:cNvPr id="4" name="object 4"/>
          <p:cNvSpPr txBox="1">
            <a:spLocks noGrp="1"/>
          </p:cNvSpPr>
          <p:nvPr>
            <p:ph type="title"/>
          </p:nvPr>
        </p:nvSpPr>
        <p:spPr>
          <a:prstGeom prst="rect">
            <a:avLst/>
          </a:prstGeom>
        </p:spPr>
        <p:txBody>
          <a:bodyPr vert="horz" wrap="square" lIns="0" tIns="10583" rIns="0" bIns="0" rtlCol="0" anchor="t" anchorCtr="0">
            <a:spAutoFit/>
          </a:bodyPr>
          <a:lstStyle/>
          <a:p>
            <a:pPr marL="10583">
              <a:lnSpc>
                <a:spcPct val="100000"/>
              </a:lnSpc>
              <a:spcBef>
                <a:spcPts val="83"/>
              </a:spcBef>
            </a:pPr>
            <a:r>
              <a:rPr dirty="0">
                <a:solidFill>
                  <a:srgbClr val="672672"/>
                </a:solidFill>
                <a:latin typeface="Corbel" panose="020B0503020204020204" pitchFamily="34" charset="0"/>
              </a:rPr>
              <a:t>Testing</a:t>
            </a:r>
            <a:r>
              <a:rPr spc="-33" dirty="0">
                <a:solidFill>
                  <a:srgbClr val="672672"/>
                </a:solidFill>
                <a:latin typeface="Corbel" panose="020B0503020204020204" pitchFamily="34" charset="0"/>
              </a:rPr>
              <a:t> </a:t>
            </a:r>
            <a:r>
              <a:rPr dirty="0">
                <a:solidFill>
                  <a:srgbClr val="672672"/>
                </a:solidFill>
                <a:latin typeface="Corbel" panose="020B0503020204020204" pitchFamily="34" charset="0"/>
              </a:rPr>
              <a:t>and</a:t>
            </a:r>
            <a:r>
              <a:rPr spc="-33" dirty="0">
                <a:solidFill>
                  <a:srgbClr val="672672"/>
                </a:solidFill>
                <a:latin typeface="Corbel" panose="020B0503020204020204" pitchFamily="34" charset="0"/>
              </a:rPr>
              <a:t> </a:t>
            </a:r>
            <a:r>
              <a:rPr spc="-8" dirty="0">
                <a:solidFill>
                  <a:srgbClr val="672672"/>
                </a:solidFill>
                <a:latin typeface="Corbel" panose="020B0503020204020204" pitchFamily="34" charset="0"/>
              </a:rPr>
              <a:t>surveillance—</a:t>
            </a:r>
            <a:r>
              <a:rPr dirty="0">
                <a:solidFill>
                  <a:srgbClr val="672672"/>
                </a:solidFill>
                <a:latin typeface="Corbel" panose="020B0503020204020204" pitchFamily="34" charset="0"/>
              </a:rPr>
              <a:t>current</a:t>
            </a:r>
            <a:r>
              <a:rPr spc="-33" dirty="0">
                <a:solidFill>
                  <a:srgbClr val="672672"/>
                </a:solidFill>
                <a:latin typeface="Corbel" panose="020B0503020204020204" pitchFamily="34" charset="0"/>
              </a:rPr>
              <a:t> </a:t>
            </a:r>
            <a:r>
              <a:rPr spc="-8" dirty="0">
                <a:solidFill>
                  <a:srgbClr val="672672"/>
                </a:solidFill>
                <a:latin typeface="Corbel" panose="020B0503020204020204" pitchFamily="34" charset="0"/>
              </a:rPr>
              <a:t>status</a:t>
            </a:r>
          </a:p>
        </p:txBody>
      </p:sp>
      <p:graphicFrame>
        <p:nvGraphicFramePr>
          <p:cNvPr id="6" name="Table 7">
            <a:extLst>
              <a:ext uri="{FF2B5EF4-FFF2-40B4-BE49-F238E27FC236}">
                <a16:creationId xmlns:a16="http://schemas.microsoft.com/office/drawing/2014/main" id="{502513D6-31D0-71D1-FE54-98A4C98D85A8}"/>
              </a:ext>
            </a:extLst>
          </p:cNvPr>
          <p:cNvGraphicFramePr>
            <a:graphicFrameLocks noGrp="1"/>
          </p:cNvGraphicFramePr>
          <p:nvPr>
            <p:extLst>
              <p:ext uri="{D42A27DB-BD31-4B8C-83A1-F6EECF244321}">
                <p14:modId xmlns:p14="http://schemas.microsoft.com/office/powerpoint/2010/main" val="2438057168"/>
              </p:ext>
            </p:extLst>
          </p:nvPr>
        </p:nvGraphicFramePr>
        <p:xfrm>
          <a:off x="1117600" y="815459"/>
          <a:ext cx="10728960" cy="1280160"/>
        </p:xfrm>
        <a:graphic>
          <a:graphicData uri="http://schemas.openxmlformats.org/drawingml/2006/table">
            <a:tbl>
              <a:tblPr firstRow="1" bandRow="1">
                <a:tableStyleId>{5C22544A-7EE6-4342-B048-85BDC9FD1C3A}</a:tableStyleId>
              </a:tblPr>
              <a:tblGrid>
                <a:gridCol w="5364480">
                  <a:extLst>
                    <a:ext uri="{9D8B030D-6E8A-4147-A177-3AD203B41FA5}">
                      <a16:colId xmlns:a16="http://schemas.microsoft.com/office/drawing/2014/main" val="1983224846"/>
                    </a:ext>
                  </a:extLst>
                </a:gridCol>
                <a:gridCol w="5364480">
                  <a:extLst>
                    <a:ext uri="{9D8B030D-6E8A-4147-A177-3AD203B41FA5}">
                      <a16:colId xmlns:a16="http://schemas.microsoft.com/office/drawing/2014/main" val="2690017470"/>
                    </a:ext>
                  </a:extLst>
                </a:gridCol>
              </a:tblGrid>
              <a:tr h="370840">
                <a:tc>
                  <a:txBody>
                    <a:bodyPr/>
                    <a:lstStyle/>
                    <a:p>
                      <a:pPr marL="285750" indent="-285750">
                        <a:buFont typeface="Arial" panose="020B0604020202020204" pitchFamily="34" charset="0"/>
                        <a:buChar char="•"/>
                      </a:pPr>
                      <a:r>
                        <a:rPr lang="en-US" sz="1800" b="0" dirty="0">
                          <a:solidFill>
                            <a:schemeClr val="tx1"/>
                          </a:solidFill>
                          <a:latin typeface="Corbel" panose="020B0503020204020204" pitchFamily="34" charset="0"/>
                        </a:rPr>
                        <a:t>PCR and antigen tests can diagnose RSV infection.</a:t>
                      </a:r>
                    </a:p>
                    <a:p>
                      <a:pPr marL="285750" indent="-285750">
                        <a:buFont typeface="Arial" panose="020B0604020202020204" pitchFamily="34" charset="0"/>
                        <a:buChar char="•"/>
                      </a:pPr>
                      <a:r>
                        <a:rPr lang="en-US" sz="1800" b="0" dirty="0">
                          <a:solidFill>
                            <a:schemeClr val="tx1"/>
                          </a:solidFill>
                        </a:rPr>
                        <a:t>Most RSV data are from high-income areas, though data are available from all WHO regions.</a:t>
                      </a:r>
                    </a:p>
                    <a:p>
                      <a:pPr marL="628650" lvl="1" indent="-171450">
                        <a:buFont typeface="Arial" panose="020B0604020202020204" pitchFamily="34" charset="0"/>
                        <a:buChar char="•"/>
                      </a:pPr>
                      <a:r>
                        <a:rPr lang="en-US" sz="1200" b="0" dirty="0">
                          <a:solidFill>
                            <a:schemeClr val="tx1"/>
                          </a:solidFill>
                          <a:latin typeface="Segoe UI" panose="020B0502040204020203" pitchFamily="34" charset="0"/>
                        </a:rPr>
                        <a:t>RSV as common in low- and middle-income areas as high.</a:t>
                      </a:r>
                    </a:p>
                    <a:p>
                      <a:pPr marL="628650" lvl="1" indent="-171450">
                        <a:buFont typeface="Arial" panose="020B0604020202020204" pitchFamily="34" charset="0"/>
                        <a:buChar char="•"/>
                      </a:pPr>
                      <a:r>
                        <a:rPr lang="en-US" sz="1200" b="0" dirty="0">
                          <a:solidFill>
                            <a:schemeClr val="tx1"/>
                          </a:solidFill>
                          <a:latin typeface="Segoe UI" panose="020B0502040204020203" pitchFamily="34" charset="0"/>
                        </a:rPr>
                        <a:t>More data needed on disease burden nuances at country levels.</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800" b="0" dirty="0">
                          <a:solidFill>
                            <a:schemeClr val="tx1"/>
                          </a:solidFill>
                        </a:rPr>
                        <a:t>Many places don’t test for RSV in clinical care. </a:t>
                      </a:r>
                    </a:p>
                    <a:p>
                      <a:pPr marL="285750" indent="-285750">
                        <a:buFont typeface="Arial" panose="020B0604020202020204" pitchFamily="34" charset="0"/>
                        <a:buChar char="•"/>
                      </a:pPr>
                      <a:r>
                        <a:rPr lang="en-US" sz="1600" b="0" dirty="0">
                          <a:solidFill>
                            <a:schemeClr val="tx1"/>
                          </a:solidFill>
                          <a:latin typeface="Corbel" panose="020B0503020204020204" pitchFamily="34" charset="0"/>
                        </a:rPr>
                        <a:t>More RSV testing an</a:t>
                      </a:r>
                      <a:r>
                        <a:rPr lang="en-US" sz="1800" b="0" dirty="0">
                          <a:solidFill>
                            <a:schemeClr val="tx1"/>
                          </a:solidFill>
                          <a:latin typeface="Corbel" panose="020B0503020204020204" pitchFamily="34" charset="0"/>
                        </a:rPr>
                        <a:t>d surveillance needed, including in low- and middle-income areas.</a:t>
                      </a:r>
                    </a:p>
                    <a:p>
                      <a:pPr marL="628650" lvl="1" indent="-171450">
                        <a:buFont typeface="Arial" panose="020B0604020202020204" pitchFamily="34" charset="0"/>
                        <a:buChar char="•"/>
                      </a:pPr>
                      <a:r>
                        <a:rPr lang="en-US" sz="1200" b="0" dirty="0">
                          <a:solidFill>
                            <a:schemeClr val="tx1"/>
                          </a:solidFill>
                          <a:latin typeface="Segoe UI" panose="020B0502040204020203" pitchFamily="34" charset="0"/>
                        </a:rPr>
                        <a:t>WHO is leveraging the Global Influenza Surveillance and Response System (GSIRS) to help, but additional </a:t>
                      </a:r>
                      <a:endParaRPr lang="en-US" b="0" dirty="0">
                        <a:solidFill>
                          <a:schemeClr val="tx1"/>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17311492"/>
                  </a:ext>
                </a:extLst>
              </a:tr>
            </a:tbl>
          </a:graphicData>
        </a:graphic>
      </p:graphicFrame>
      <p:sp>
        <p:nvSpPr>
          <p:cNvPr id="7" name="Footer Placeholder 57">
            <a:extLst>
              <a:ext uri="{FF2B5EF4-FFF2-40B4-BE49-F238E27FC236}">
                <a16:creationId xmlns:a16="http://schemas.microsoft.com/office/drawing/2014/main" id="{AA2BBD72-D951-A796-7B4B-D71D5AB0C4D1}"/>
              </a:ext>
            </a:extLst>
          </p:cNvPr>
          <p:cNvSpPr>
            <a:spLocks noGrp="1"/>
          </p:cNvSpPr>
          <p:nvPr>
            <p:ph type="ftr" sz="quarter" idx="3"/>
          </p:nvPr>
        </p:nvSpPr>
        <p:spPr>
          <a:xfrm>
            <a:off x="6866666" y="6621238"/>
            <a:ext cx="4873214" cy="173389"/>
          </a:xfrm>
        </p:spPr>
        <p:txBody>
          <a:bodyPr/>
          <a:lstStyle/>
          <a:p>
            <a:r>
              <a:rPr lang="en-US" dirty="0"/>
              <a:t>Original slide developed by the World Health Organization and PATH. Last updated: February 2024</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object 6"/>
          <p:cNvGraphicFramePr>
            <a:graphicFrameLocks noGrp="1"/>
          </p:cNvGraphicFramePr>
          <p:nvPr>
            <p:extLst>
              <p:ext uri="{D42A27DB-BD31-4B8C-83A1-F6EECF244321}">
                <p14:modId xmlns:p14="http://schemas.microsoft.com/office/powerpoint/2010/main" val="1791740375"/>
              </p:ext>
            </p:extLst>
          </p:nvPr>
        </p:nvGraphicFramePr>
        <p:xfrm>
          <a:off x="1200468" y="971726"/>
          <a:ext cx="10604500" cy="4872123"/>
        </p:xfrm>
        <a:graphic>
          <a:graphicData uri="http://schemas.openxmlformats.org/drawingml/2006/table">
            <a:tbl>
              <a:tblPr firstRow="1" bandRow="1">
                <a:tableStyleId>{2D5ABB26-0587-4C30-8999-92F81FD0307C}</a:tableStyleId>
              </a:tblPr>
              <a:tblGrid>
                <a:gridCol w="2987675">
                  <a:extLst>
                    <a:ext uri="{9D8B030D-6E8A-4147-A177-3AD203B41FA5}">
                      <a16:colId xmlns:a16="http://schemas.microsoft.com/office/drawing/2014/main" val="20000"/>
                    </a:ext>
                  </a:extLst>
                </a:gridCol>
                <a:gridCol w="3102673">
                  <a:extLst>
                    <a:ext uri="{9D8B030D-6E8A-4147-A177-3AD203B41FA5}">
                      <a16:colId xmlns:a16="http://schemas.microsoft.com/office/drawing/2014/main" val="20001"/>
                    </a:ext>
                  </a:extLst>
                </a:gridCol>
                <a:gridCol w="4514152">
                  <a:extLst>
                    <a:ext uri="{9D8B030D-6E8A-4147-A177-3AD203B41FA5}">
                      <a16:colId xmlns:a16="http://schemas.microsoft.com/office/drawing/2014/main" val="20002"/>
                    </a:ext>
                  </a:extLst>
                </a:gridCol>
              </a:tblGrid>
              <a:tr h="1421342">
                <a:tc>
                  <a:txBody>
                    <a:bodyPr/>
                    <a:lstStyle/>
                    <a:p>
                      <a:pPr>
                        <a:lnSpc>
                          <a:spcPct val="100000"/>
                        </a:lnSpc>
                      </a:pPr>
                      <a:endParaRPr sz="1400" dirty="0">
                        <a:latin typeface="Corbel" panose="020B0503020204020204" pitchFamily="34" charset="0"/>
                        <a:cs typeface="Times New Roman"/>
                      </a:endParaRPr>
                    </a:p>
                    <a:p>
                      <a:pPr>
                        <a:lnSpc>
                          <a:spcPct val="100000"/>
                        </a:lnSpc>
                      </a:pPr>
                      <a:endParaRPr sz="1400" dirty="0">
                        <a:latin typeface="Corbel" panose="020B0503020204020204" pitchFamily="34" charset="0"/>
                        <a:cs typeface="Times New Roman"/>
                      </a:endParaRPr>
                    </a:p>
                    <a:p>
                      <a:pPr>
                        <a:lnSpc>
                          <a:spcPct val="100000"/>
                        </a:lnSpc>
                      </a:pPr>
                      <a:endParaRPr sz="1400" dirty="0">
                        <a:latin typeface="Corbel" panose="020B0503020204020204" pitchFamily="34" charset="0"/>
                        <a:cs typeface="Times New Roman"/>
                      </a:endParaRPr>
                    </a:p>
                    <a:p>
                      <a:pPr>
                        <a:lnSpc>
                          <a:spcPct val="100000"/>
                        </a:lnSpc>
                      </a:pPr>
                      <a:endParaRPr sz="1400" dirty="0">
                        <a:latin typeface="Corbel" panose="020B0503020204020204" pitchFamily="34" charset="0"/>
                        <a:cs typeface="Times New Roman"/>
                      </a:endParaRPr>
                    </a:p>
                    <a:p>
                      <a:pPr>
                        <a:lnSpc>
                          <a:spcPct val="100000"/>
                        </a:lnSpc>
                        <a:spcBef>
                          <a:spcPts val="20"/>
                        </a:spcBef>
                      </a:pPr>
                      <a:endParaRPr sz="1700" dirty="0">
                        <a:latin typeface="Corbel" panose="020B0503020204020204" pitchFamily="34" charset="0"/>
                        <a:cs typeface="Times New Roman"/>
                      </a:endParaRPr>
                    </a:p>
                  </a:txBody>
                  <a:tcPr marL="0" marR="0" marT="0" marB="0">
                    <a:lnR w="6350">
                      <a:solidFill>
                        <a:srgbClr val="0093D5"/>
                      </a:solidFill>
                      <a:prstDash val="solid"/>
                    </a:lnR>
                    <a:lnB w="6350">
                      <a:solidFill>
                        <a:srgbClr val="0093D5"/>
                      </a:solidFill>
                      <a:prstDash val="solid"/>
                    </a:lnB>
                  </a:tcPr>
                </a:tc>
                <a:tc>
                  <a:txBody>
                    <a:bodyPr/>
                    <a:lstStyle/>
                    <a:p>
                      <a:pPr>
                        <a:lnSpc>
                          <a:spcPct val="100000"/>
                        </a:lnSpc>
                      </a:pPr>
                      <a:endParaRPr sz="1400" dirty="0">
                        <a:latin typeface="Corbel" panose="020B0503020204020204" pitchFamily="34" charset="0"/>
                        <a:cs typeface="Times New Roman"/>
                      </a:endParaRPr>
                    </a:p>
                    <a:p>
                      <a:pPr>
                        <a:lnSpc>
                          <a:spcPct val="100000"/>
                        </a:lnSpc>
                      </a:pPr>
                      <a:endParaRPr sz="1400" dirty="0">
                        <a:latin typeface="Corbel" panose="020B0503020204020204" pitchFamily="34" charset="0"/>
                        <a:cs typeface="Times New Roman"/>
                      </a:endParaRPr>
                    </a:p>
                    <a:p>
                      <a:pPr>
                        <a:lnSpc>
                          <a:spcPct val="100000"/>
                        </a:lnSpc>
                      </a:pPr>
                      <a:endParaRPr sz="1400" dirty="0">
                        <a:latin typeface="Corbel" panose="020B0503020204020204" pitchFamily="34" charset="0"/>
                        <a:cs typeface="Times New Roman"/>
                      </a:endParaRPr>
                    </a:p>
                    <a:p>
                      <a:pPr>
                        <a:lnSpc>
                          <a:spcPct val="100000"/>
                        </a:lnSpc>
                      </a:pPr>
                      <a:endParaRPr sz="1400" dirty="0">
                        <a:latin typeface="Corbel" panose="020B0503020204020204" pitchFamily="34" charset="0"/>
                        <a:cs typeface="Times New Roman"/>
                      </a:endParaRPr>
                    </a:p>
                    <a:p>
                      <a:pPr>
                        <a:lnSpc>
                          <a:spcPct val="100000"/>
                        </a:lnSpc>
                        <a:spcBef>
                          <a:spcPts val="20"/>
                        </a:spcBef>
                      </a:pPr>
                      <a:endParaRPr sz="1700" dirty="0">
                        <a:latin typeface="Corbel" panose="020B0503020204020204" pitchFamily="34" charset="0"/>
                        <a:cs typeface="Times New Roman"/>
                      </a:endParaRPr>
                    </a:p>
                  </a:txBody>
                  <a:tcPr marL="0" marR="0" marT="0" marB="0">
                    <a:lnL w="6350">
                      <a:solidFill>
                        <a:srgbClr val="0093D5"/>
                      </a:solidFill>
                      <a:prstDash val="solid"/>
                    </a:lnL>
                    <a:lnR w="6350">
                      <a:solidFill>
                        <a:srgbClr val="0093D5"/>
                      </a:solidFill>
                      <a:prstDash val="solid"/>
                    </a:lnR>
                    <a:lnB w="6350">
                      <a:solidFill>
                        <a:srgbClr val="0093D5"/>
                      </a:solidFill>
                      <a:prstDash val="solid"/>
                    </a:lnB>
                  </a:tcPr>
                </a:tc>
                <a:tc>
                  <a:txBody>
                    <a:bodyPr/>
                    <a:lstStyle/>
                    <a:p>
                      <a:pPr>
                        <a:lnSpc>
                          <a:spcPct val="100000"/>
                        </a:lnSpc>
                      </a:pPr>
                      <a:endParaRPr sz="1400" dirty="0">
                        <a:latin typeface="Corbel" panose="020B0503020204020204" pitchFamily="34" charset="0"/>
                        <a:cs typeface="Times New Roman"/>
                      </a:endParaRPr>
                    </a:p>
                    <a:p>
                      <a:pPr>
                        <a:lnSpc>
                          <a:spcPct val="100000"/>
                        </a:lnSpc>
                      </a:pPr>
                      <a:endParaRPr sz="1400" dirty="0">
                        <a:latin typeface="Corbel" panose="020B0503020204020204" pitchFamily="34" charset="0"/>
                        <a:cs typeface="Times New Roman"/>
                      </a:endParaRPr>
                    </a:p>
                    <a:p>
                      <a:pPr>
                        <a:lnSpc>
                          <a:spcPct val="100000"/>
                        </a:lnSpc>
                      </a:pPr>
                      <a:endParaRPr sz="1400" dirty="0">
                        <a:latin typeface="Corbel" panose="020B0503020204020204" pitchFamily="34" charset="0"/>
                        <a:cs typeface="Times New Roman"/>
                      </a:endParaRPr>
                    </a:p>
                    <a:p>
                      <a:pPr>
                        <a:lnSpc>
                          <a:spcPct val="100000"/>
                        </a:lnSpc>
                      </a:pPr>
                      <a:endParaRPr sz="1400" dirty="0">
                        <a:latin typeface="Corbel" panose="020B0503020204020204" pitchFamily="34" charset="0"/>
                        <a:cs typeface="Times New Roman"/>
                      </a:endParaRPr>
                    </a:p>
                    <a:p>
                      <a:pPr>
                        <a:lnSpc>
                          <a:spcPct val="100000"/>
                        </a:lnSpc>
                        <a:spcBef>
                          <a:spcPts val="20"/>
                        </a:spcBef>
                      </a:pPr>
                      <a:endParaRPr sz="1700" dirty="0">
                        <a:latin typeface="Corbel" panose="020B0503020204020204" pitchFamily="34" charset="0"/>
                        <a:cs typeface="Times New Roman"/>
                      </a:endParaRPr>
                    </a:p>
                  </a:txBody>
                  <a:tcPr marL="0" marR="0" marT="0" marB="0">
                    <a:lnL w="6350">
                      <a:solidFill>
                        <a:srgbClr val="0093D5"/>
                      </a:solidFill>
                      <a:prstDash val="solid"/>
                    </a:lnL>
                    <a:lnR w="6350">
                      <a:noFill/>
                      <a:prstDash val="solid"/>
                    </a:lnR>
                    <a:lnB w="6350">
                      <a:solidFill>
                        <a:srgbClr val="0093D5"/>
                      </a:solidFill>
                      <a:prstDash val="solid"/>
                    </a:lnB>
                  </a:tcPr>
                </a:tc>
                <a:extLst>
                  <a:ext uri="{0D108BD9-81ED-4DB2-BD59-A6C34878D82A}">
                    <a16:rowId xmlns:a16="http://schemas.microsoft.com/office/drawing/2014/main" val="10000"/>
                  </a:ext>
                </a:extLst>
              </a:tr>
              <a:tr h="2616729">
                <a:tc>
                  <a:txBody>
                    <a:bodyPr/>
                    <a:lstStyle/>
                    <a:p>
                      <a:pPr marL="171450" marR="905510" algn="l">
                        <a:lnSpc>
                          <a:spcPct val="111100"/>
                        </a:lnSpc>
                        <a:spcBef>
                          <a:spcPts val="1200"/>
                        </a:spcBef>
                      </a:pPr>
                      <a:r>
                        <a:rPr lang="en-US" sz="1500" b="1" dirty="0">
                          <a:solidFill>
                            <a:srgbClr val="0093D5"/>
                          </a:solidFill>
                          <a:latin typeface="Corbel" panose="020B0503020204020204" pitchFamily="34" charset="0"/>
                          <a:cs typeface="Montserrat-SemiBold"/>
                        </a:rPr>
                        <a:t>SUPPORTIVE CARE </a:t>
                      </a:r>
                      <a:r>
                        <a:rPr sz="1500" b="0" spc="-10" dirty="0">
                          <a:solidFill>
                            <a:srgbClr val="0093D5"/>
                          </a:solidFill>
                          <a:latin typeface="Corbel" panose="020B0503020204020204" pitchFamily="34" charset="0"/>
                          <a:cs typeface="Montserrat-SemiBold"/>
                        </a:rPr>
                        <a:t>(e.g., </a:t>
                      </a:r>
                      <a:r>
                        <a:rPr sz="1500" b="0" dirty="0">
                          <a:solidFill>
                            <a:srgbClr val="0093D5"/>
                          </a:solidFill>
                          <a:latin typeface="Corbel" panose="020B0503020204020204" pitchFamily="34" charset="0"/>
                          <a:cs typeface="Montserrat-SemiBold"/>
                        </a:rPr>
                        <a:t>hydration,</a:t>
                      </a:r>
                      <a:r>
                        <a:rPr sz="1500" b="0" spc="-65" dirty="0">
                          <a:solidFill>
                            <a:srgbClr val="0093D5"/>
                          </a:solidFill>
                          <a:latin typeface="Corbel" panose="020B0503020204020204" pitchFamily="34" charset="0"/>
                          <a:cs typeface="Montserrat-SemiBold"/>
                        </a:rPr>
                        <a:t> </a:t>
                      </a:r>
                      <a:r>
                        <a:rPr sz="1500" b="0" spc="-10" dirty="0">
                          <a:solidFill>
                            <a:srgbClr val="0093D5"/>
                          </a:solidFill>
                          <a:latin typeface="Corbel" panose="020B0503020204020204" pitchFamily="34" charset="0"/>
                          <a:cs typeface="Montserrat-SemiBold"/>
                        </a:rPr>
                        <a:t>nutritional </a:t>
                      </a:r>
                      <a:r>
                        <a:rPr sz="1500" b="0" dirty="0">
                          <a:solidFill>
                            <a:srgbClr val="0093D5"/>
                          </a:solidFill>
                          <a:latin typeface="Corbel" panose="020B0503020204020204" pitchFamily="34" charset="0"/>
                          <a:cs typeface="Montserrat-SemiBold"/>
                        </a:rPr>
                        <a:t>support,</a:t>
                      </a:r>
                      <a:r>
                        <a:rPr sz="1500" b="0" spc="-40" dirty="0">
                          <a:solidFill>
                            <a:srgbClr val="0093D5"/>
                          </a:solidFill>
                          <a:latin typeface="Corbel" panose="020B0503020204020204" pitchFamily="34" charset="0"/>
                          <a:cs typeface="Montserrat-SemiBold"/>
                        </a:rPr>
                        <a:t> </a:t>
                      </a:r>
                      <a:r>
                        <a:rPr sz="1500" b="0" dirty="0">
                          <a:solidFill>
                            <a:srgbClr val="0093D5"/>
                          </a:solidFill>
                          <a:latin typeface="Corbel" panose="020B0503020204020204" pitchFamily="34" charset="0"/>
                          <a:cs typeface="Montserrat-SemiBold"/>
                        </a:rPr>
                        <a:t>oxygen,</a:t>
                      </a:r>
                      <a:r>
                        <a:rPr sz="1500" b="0" spc="-40" dirty="0">
                          <a:solidFill>
                            <a:srgbClr val="0093D5"/>
                          </a:solidFill>
                          <a:latin typeface="Corbel" panose="020B0503020204020204" pitchFamily="34" charset="0"/>
                          <a:cs typeface="Montserrat-SemiBold"/>
                        </a:rPr>
                        <a:t> </a:t>
                      </a:r>
                      <a:r>
                        <a:rPr sz="1500" b="0" spc="-25" dirty="0">
                          <a:solidFill>
                            <a:srgbClr val="0093D5"/>
                          </a:solidFill>
                          <a:latin typeface="Corbel" panose="020B0503020204020204" pitchFamily="34" charset="0"/>
                          <a:cs typeface="Montserrat-SemiBold"/>
                        </a:rPr>
                        <a:t>and </a:t>
                      </a:r>
                      <a:r>
                        <a:rPr sz="1500" b="0" spc="-10" dirty="0">
                          <a:solidFill>
                            <a:srgbClr val="0093D5"/>
                          </a:solidFill>
                          <a:latin typeface="Corbel" panose="020B0503020204020204" pitchFamily="34" charset="0"/>
                          <a:cs typeface="Montserrat-SemiBold"/>
                        </a:rPr>
                        <a:t>ventilation)</a:t>
                      </a:r>
                      <a:endParaRPr sz="1700" b="0" dirty="0">
                        <a:latin typeface="Corbel" panose="020B0503020204020204" pitchFamily="34" charset="0"/>
                        <a:cs typeface="Times New Roman"/>
                      </a:endParaRPr>
                    </a:p>
                    <a:p>
                      <a:pPr marL="170815" marR="382270" algn="l" defTabSz="971550" rtl="0" eaLnBrk="1" latinLnBrk="0" hangingPunct="1">
                        <a:lnSpc>
                          <a:spcPct val="107200"/>
                        </a:lnSpc>
                        <a:spcBef>
                          <a:spcPts val="370"/>
                        </a:spcBef>
                      </a:pPr>
                      <a:r>
                        <a:rPr lang="en-US" sz="1400" kern="1200" dirty="0">
                          <a:solidFill>
                            <a:srgbClr val="231F20"/>
                          </a:solidFill>
                          <a:latin typeface="Corbel" panose="020B0503020204020204" pitchFamily="34" charset="0"/>
                          <a:ea typeface="+mn-ea"/>
                          <a:cs typeface="Montserrat-SemiBold"/>
                        </a:rPr>
                        <a:t>No licensed antivirals for RSV</a:t>
                      </a:r>
                    </a:p>
                    <a:p>
                      <a:pPr marL="170815" marR="382270" algn="l" defTabSz="914400" rtl="0" eaLnBrk="1" latinLnBrk="0" hangingPunct="1">
                        <a:lnSpc>
                          <a:spcPct val="107200"/>
                        </a:lnSpc>
                        <a:spcBef>
                          <a:spcPts val="370"/>
                        </a:spcBef>
                      </a:pPr>
                      <a:r>
                        <a:rPr sz="1400" kern="1200" dirty="0">
                          <a:solidFill>
                            <a:srgbClr val="231F20"/>
                          </a:solidFill>
                          <a:latin typeface="Corbel" panose="020B0503020204020204" pitchFamily="34" charset="0"/>
                          <a:ea typeface="+mn-ea"/>
                          <a:cs typeface="Montserrat-SemiBold"/>
                        </a:rPr>
                        <a:t>Inappropriate antibiotic use poses antimicrobial resistance threat</a:t>
                      </a:r>
                    </a:p>
                  </a:txBody>
                  <a:tcPr marL="0" marR="0" marT="127000" marB="0">
                    <a:lnR w="6350">
                      <a:solidFill>
                        <a:srgbClr val="0093D5"/>
                      </a:solidFill>
                      <a:prstDash val="solid"/>
                    </a:lnR>
                    <a:lnT w="6350">
                      <a:solidFill>
                        <a:srgbClr val="0093D5"/>
                      </a:solidFill>
                      <a:prstDash val="solid"/>
                    </a:lnT>
                  </a:tcPr>
                </a:tc>
                <a:tc>
                  <a:txBody>
                    <a:bodyPr/>
                    <a:lstStyle/>
                    <a:p>
                      <a:pPr marL="170815" marR="684530" algn="l">
                        <a:lnSpc>
                          <a:spcPct val="111100"/>
                        </a:lnSpc>
                        <a:spcBef>
                          <a:spcPts val="1200"/>
                        </a:spcBef>
                      </a:pPr>
                      <a:r>
                        <a:rPr lang="en-US" sz="1400" b="1" spc="-25" baseline="0" dirty="0">
                          <a:solidFill>
                            <a:srgbClr val="672672"/>
                          </a:solidFill>
                          <a:latin typeface="Corbel" panose="020B0503020204020204" pitchFamily="34" charset="0"/>
                          <a:cs typeface="Montserrat-Black"/>
                        </a:rPr>
                        <a:t>MATERNAL VACCINE </a:t>
                      </a:r>
                      <a:r>
                        <a:rPr lang="en-US" sz="1400" b="0" spc="-25" baseline="0" dirty="0">
                          <a:solidFill>
                            <a:srgbClr val="672672"/>
                          </a:solidFill>
                          <a:latin typeface="Corbel" panose="020B0503020204020204" pitchFamily="34" charset="0"/>
                          <a:cs typeface="Montserrat-Black"/>
                        </a:rPr>
                        <a:t>(NEW) </a:t>
                      </a:r>
                      <a:br>
                        <a:rPr lang="en-US" sz="1400" b="0" spc="-25" baseline="0" dirty="0">
                          <a:solidFill>
                            <a:srgbClr val="672672"/>
                          </a:solidFill>
                          <a:latin typeface="Corbel" panose="020B0503020204020204" pitchFamily="34" charset="0"/>
                          <a:cs typeface="Montserrat-Black"/>
                        </a:rPr>
                      </a:br>
                      <a:r>
                        <a:rPr lang="en-US" sz="1400" b="0" baseline="0" dirty="0">
                          <a:solidFill>
                            <a:srgbClr val="672672"/>
                          </a:solidFill>
                          <a:latin typeface="Corbel" panose="020B0503020204020204" pitchFamily="34" charset="0"/>
                          <a:cs typeface="Montserrat-SemiBold"/>
                        </a:rPr>
                        <a:t>Vaccination in pregnancy can prevent</a:t>
                      </a:r>
                      <a:r>
                        <a:rPr lang="en-US" sz="1400" b="0" spc="-40" baseline="0" dirty="0">
                          <a:solidFill>
                            <a:srgbClr val="672672"/>
                          </a:solidFill>
                          <a:latin typeface="Corbel" panose="020B0503020204020204" pitchFamily="34" charset="0"/>
                          <a:cs typeface="Montserrat-SemiBold"/>
                        </a:rPr>
                        <a:t> </a:t>
                      </a:r>
                      <a:r>
                        <a:rPr lang="en-US" sz="1400" b="0" spc="-25" baseline="0" dirty="0">
                          <a:solidFill>
                            <a:srgbClr val="672672"/>
                          </a:solidFill>
                          <a:latin typeface="Corbel" panose="020B0503020204020204" pitchFamily="34" charset="0"/>
                          <a:cs typeface="Montserrat-SemiBold"/>
                        </a:rPr>
                        <a:t>RSV disease in infant’s early months of life (approved in US and Europe)</a:t>
                      </a:r>
                    </a:p>
                    <a:p>
                      <a:pPr marL="171450" marR="742950" lvl="0" indent="0" algn="l" defTabSz="914400" rtl="0" eaLnBrk="1" fontAlgn="auto" latinLnBrk="0" hangingPunct="1">
                        <a:lnSpc>
                          <a:spcPct val="107200"/>
                        </a:lnSpc>
                        <a:spcBef>
                          <a:spcPts val="370"/>
                        </a:spcBef>
                        <a:spcAft>
                          <a:spcPts val="0"/>
                        </a:spcAft>
                        <a:buClrTx/>
                        <a:buSzTx/>
                        <a:buFontTx/>
                        <a:buNone/>
                        <a:tabLst/>
                        <a:defRPr/>
                      </a:pPr>
                      <a:r>
                        <a:rPr lang="en-US" sz="1400" kern="1200" spc="-15" dirty="0">
                          <a:solidFill>
                            <a:srgbClr val="231F20"/>
                          </a:solidFill>
                          <a:latin typeface="Corbel" panose="020B0503020204020204" pitchFamily="34" charset="0"/>
                          <a:ea typeface="+mn-ea"/>
                          <a:cs typeface="Montserrat"/>
                        </a:rPr>
                        <a:t>Not yet widely available, but intended for the global market</a:t>
                      </a:r>
                    </a:p>
                    <a:p>
                      <a:pPr marL="170815" marR="239395" algn="l">
                        <a:lnSpc>
                          <a:spcPct val="111100"/>
                        </a:lnSpc>
                        <a:spcBef>
                          <a:spcPts val="1200"/>
                        </a:spcBef>
                      </a:pPr>
                      <a:br>
                        <a:rPr lang="en-US" sz="1600" spc="-10" dirty="0">
                          <a:solidFill>
                            <a:srgbClr val="231F20"/>
                          </a:solidFill>
                          <a:latin typeface="Corbel" panose="020B0503020204020204" pitchFamily="34" charset="0"/>
                          <a:cs typeface="Montserrat"/>
                        </a:rPr>
                      </a:br>
                      <a:endParaRPr lang="en-US" sz="1400" dirty="0">
                        <a:latin typeface="Corbel" panose="020B0503020204020204" pitchFamily="34" charset="0"/>
                        <a:cs typeface="Montserrat"/>
                      </a:endParaRPr>
                    </a:p>
                  </a:txBody>
                  <a:tcPr marL="0" marR="0" marT="127000" marB="0">
                    <a:lnL w="6350">
                      <a:solidFill>
                        <a:srgbClr val="0093D5"/>
                      </a:solidFill>
                      <a:prstDash val="solid"/>
                    </a:lnL>
                    <a:lnR w="6350">
                      <a:solidFill>
                        <a:srgbClr val="0093D5"/>
                      </a:solidFill>
                      <a:prstDash val="solid"/>
                    </a:lnR>
                    <a:lnT w="6350">
                      <a:solidFill>
                        <a:srgbClr val="0093D5"/>
                      </a:solidFill>
                      <a:prstDash val="solid"/>
                    </a:lnT>
                  </a:tcPr>
                </a:tc>
                <a:tc>
                  <a:txBody>
                    <a:bodyPr/>
                    <a:lstStyle/>
                    <a:p>
                      <a:pPr marL="170815" marR="239395" algn="l">
                        <a:lnSpc>
                          <a:spcPct val="111100"/>
                        </a:lnSpc>
                        <a:spcBef>
                          <a:spcPts val="1200"/>
                        </a:spcBef>
                      </a:pPr>
                      <a:r>
                        <a:rPr lang="en-US" sz="1500" b="1" dirty="0">
                          <a:solidFill>
                            <a:srgbClr val="52A947"/>
                          </a:solidFill>
                          <a:latin typeface="Corbel" panose="020B0503020204020204" pitchFamily="34" charset="0"/>
                          <a:cs typeface="Montserrat-ExtraBold"/>
                        </a:rPr>
                        <a:t>PALIVIZUMAB </a:t>
                      </a:r>
                      <a:r>
                        <a:rPr lang="en-US" sz="1500" b="0" dirty="0">
                          <a:solidFill>
                            <a:srgbClr val="52A947"/>
                          </a:solidFill>
                          <a:latin typeface="Corbel" panose="020B0503020204020204" pitchFamily="34" charset="0"/>
                          <a:cs typeface="Montserrat-ExtraBold"/>
                        </a:rPr>
                        <a:t>(EXISTING)</a:t>
                      </a:r>
                      <a:br>
                        <a:rPr lang="en-US" sz="1500" b="1" spc="-65" dirty="0">
                          <a:solidFill>
                            <a:srgbClr val="52A947"/>
                          </a:solidFill>
                          <a:latin typeface="Corbel" panose="020B0503020204020204" pitchFamily="34" charset="0"/>
                          <a:cs typeface="Montserrat-ExtraBold"/>
                        </a:rPr>
                      </a:br>
                      <a:r>
                        <a:rPr lang="en-US" sz="1500" b="0" spc="-65" dirty="0">
                          <a:solidFill>
                            <a:srgbClr val="52A947"/>
                          </a:solidFill>
                          <a:latin typeface="Corbel" panose="020B0503020204020204" pitchFamily="34" charset="0"/>
                          <a:cs typeface="Montserrat-ExtraBold"/>
                        </a:rPr>
                        <a:t>Short-lasting </a:t>
                      </a:r>
                      <a:r>
                        <a:rPr lang="en-US" sz="1500" b="0" spc="-65" dirty="0" err="1">
                          <a:solidFill>
                            <a:srgbClr val="52A947"/>
                          </a:solidFill>
                          <a:latin typeface="Corbel" panose="020B0503020204020204" pitchFamily="34" charset="0"/>
                          <a:cs typeface="Montserrat-ExtraBold"/>
                        </a:rPr>
                        <a:t>mAb</a:t>
                      </a:r>
                      <a:r>
                        <a:rPr lang="en-US" sz="1500" b="0" spc="-65" dirty="0">
                          <a:solidFill>
                            <a:srgbClr val="52A947"/>
                          </a:solidFill>
                          <a:latin typeface="Corbel" panose="020B0503020204020204" pitchFamily="34" charset="0"/>
                          <a:cs typeface="Montserrat-ExtraBold"/>
                        </a:rPr>
                        <a:t> that can </a:t>
                      </a:r>
                      <a:r>
                        <a:rPr lang="en-US" sz="1500" b="0" dirty="0">
                          <a:solidFill>
                            <a:srgbClr val="52A947"/>
                          </a:solidFill>
                          <a:latin typeface="Corbel" panose="020B0503020204020204" pitchFamily="34" charset="0"/>
                          <a:cs typeface="Montserrat-SemiBold"/>
                        </a:rPr>
                        <a:t>prevent</a:t>
                      </a:r>
                      <a:r>
                        <a:rPr lang="en-US" sz="1500" b="0" spc="-35" dirty="0">
                          <a:solidFill>
                            <a:srgbClr val="52A947"/>
                          </a:solidFill>
                          <a:latin typeface="Corbel" panose="020B0503020204020204" pitchFamily="34" charset="0"/>
                          <a:cs typeface="Montserrat-SemiBold"/>
                        </a:rPr>
                        <a:t> </a:t>
                      </a:r>
                      <a:r>
                        <a:rPr lang="en-US" sz="1500" b="0" dirty="0">
                          <a:solidFill>
                            <a:srgbClr val="52A947"/>
                          </a:solidFill>
                          <a:latin typeface="Corbel" panose="020B0503020204020204" pitchFamily="34" charset="0"/>
                          <a:cs typeface="Montserrat-SemiBold"/>
                        </a:rPr>
                        <a:t>severe</a:t>
                      </a:r>
                      <a:r>
                        <a:rPr lang="en-US" sz="1500" b="0" spc="-35" dirty="0">
                          <a:solidFill>
                            <a:srgbClr val="52A947"/>
                          </a:solidFill>
                          <a:latin typeface="Corbel" panose="020B0503020204020204" pitchFamily="34" charset="0"/>
                          <a:cs typeface="Montserrat-SemiBold"/>
                        </a:rPr>
                        <a:t> </a:t>
                      </a:r>
                      <a:r>
                        <a:rPr lang="en-US" sz="1500" b="0" dirty="0">
                          <a:solidFill>
                            <a:srgbClr val="52A947"/>
                          </a:solidFill>
                          <a:latin typeface="Corbel" panose="020B0503020204020204" pitchFamily="34" charset="0"/>
                          <a:cs typeface="Montserrat-SemiBold"/>
                        </a:rPr>
                        <a:t>RSV</a:t>
                      </a:r>
                      <a:r>
                        <a:rPr lang="en-US" sz="1500" b="0" spc="-30" dirty="0">
                          <a:solidFill>
                            <a:srgbClr val="52A947"/>
                          </a:solidFill>
                          <a:latin typeface="Corbel" panose="020B0503020204020204" pitchFamily="34" charset="0"/>
                          <a:cs typeface="Montserrat-SemiBold"/>
                        </a:rPr>
                        <a:t> </a:t>
                      </a:r>
                      <a:r>
                        <a:rPr lang="en-US" sz="1500" b="0" spc="-25" dirty="0">
                          <a:solidFill>
                            <a:srgbClr val="52A947"/>
                          </a:solidFill>
                          <a:latin typeface="Corbel" panose="020B0503020204020204" pitchFamily="34" charset="0"/>
                          <a:cs typeface="Montserrat-SemiBold"/>
                        </a:rPr>
                        <a:t>in </a:t>
                      </a:r>
                      <a:r>
                        <a:rPr lang="en-US" sz="1500" b="0" dirty="0">
                          <a:solidFill>
                            <a:srgbClr val="52A947"/>
                          </a:solidFill>
                          <a:latin typeface="Corbel" panose="020B0503020204020204" pitchFamily="34" charset="0"/>
                          <a:cs typeface="Montserrat-SemiBold"/>
                        </a:rPr>
                        <a:t>high-risk</a:t>
                      </a:r>
                      <a:r>
                        <a:rPr lang="en-US" sz="1500" b="0" spc="-30" dirty="0">
                          <a:solidFill>
                            <a:srgbClr val="52A947"/>
                          </a:solidFill>
                          <a:latin typeface="Corbel" panose="020B0503020204020204" pitchFamily="34" charset="0"/>
                          <a:cs typeface="Montserrat-SemiBold"/>
                        </a:rPr>
                        <a:t> </a:t>
                      </a:r>
                      <a:r>
                        <a:rPr lang="en-US" sz="1500" b="0" dirty="0">
                          <a:solidFill>
                            <a:srgbClr val="52A947"/>
                          </a:solidFill>
                          <a:latin typeface="Corbel" panose="020B0503020204020204" pitchFamily="34" charset="0"/>
                          <a:cs typeface="Montserrat-SemiBold"/>
                        </a:rPr>
                        <a:t>infants</a:t>
                      </a:r>
                      <a:endParaRPr lang="en-US" sz="1500" b="0" dirty="0">
                        <a:latin typeface="Corbel" panose="020B0503020204020204" pitchFamily="34" charset="0"/>
                        <a:cs typeface="Montserrat-SemiBold"/>
                      </a:endParaRPr>
                    </a:p>
                    <a:p>
                      <a:pPr marL="171450" marR="742950" algn="l">
                        <a:lnSpc>
                          <a:spcPct val="107200"/>
                        </a:lnSpc>
                        <a:spcBef>
                          <a:spcPts val="370"/>
                        </a:spcBef>
                      </a:pPr>
                      <a:r>
                        <a:rPr lang="en-US" sz="1400" dirty="0">
                          <a:solidFill>
                            <a:srgbClr val="231F20"/>
                          </a:solidFill>
                          <a:latin typeface="Corbel" panose="020B0503020204020204" pitchFamily="34" charset="0"/>
                          <a:cs typeface="Montserrat"/>
                        </a:rPr>
                        <a:t>Use</a:t>
                      </a:r>
                      <a:r>
                        <a:rPr lang="en-US" sz="1400" spc="-20" dirty="0">
                          <a:solidFill>
                            <a:srgbClr val="231F20"/>
                          </a:solidFill>
                          <a:latin typeface="Corbel" panose="020B0503020204020204" pitchFamily="34" charset="0"/>
                          <a:cs typeface="Montserrat"/>
                        </a:rPr>
                        <a:t> </a:t>
                      </a:r>
                      <a:r>
                        <a:rPr lang="en-US" sz="1400" dirty="0">
                          <a:solidFill>
                            <a:srgbClr val="231F20"/>
                          </a:solidFill>
                          <a:latin typeface="Corbel" panose="020B0503020204020204" pitchFamily="34" charset="0"/>
                          <a:cs typeface="Montserrat"/>
                        </a:rPr>
                        <a:t>is</a:t>
                      </a:r>
                      <a:r>
                        <a:rPr lang="en-US" sz="1400" spc="-15" dirty="0">
                          <a:solidFill>
                            <a:srgbClr val="231F20"/>
                          </a:solidFill>
                          <a:latin typeface="Corbel" panose="020B0503020204020204" pitchFamily="34" charset="0"/>
                          <a:cs typeface="Montserrat"/>
                        </a:rPr>
                        <a:t> </a:t>
                      </a:r>
                      <a:r>
                        <a:rPr lang="en-US" sz="1400" dirty="0">
                          <a:solidFill>
                            <a:srgbClr val="231F20"/>
                          </a:solidFill>
                          <a:latin typeface="Corbel" panose="020B0503020204020204" pitchFamily="34" charset="0"/>
                          <a:cs typeface="Montserrat"/>
                        </a:rPr>
                        <a:t>limited</a:t>
                      </a:r>
                      <a:r>
                        <a:rPr lang="en-US" sz="1400" spc="-20" dirty="0">
                          <a:solidFill>
                            <a:srgbClr val="231F20"/>
                          </a:solidFill>
                          <a:latin typeface="Corbel" panose="020B0503020204020204" pitchFamily="34" charset="0"/>
                          <a:cs typeface="Montserrat"/>
                        </a:rPr>
                        <a:t> </a:t>
                      </a:r>
                      <a:r>
                        <a:rPr lang="en-US" sz="1400" dirty="0">
                          <a:solidFill>
                            <a:srgbClr val="231F20"/>
                          </a:solidFill>
                          <a:latin typeface="Corbel" panose="020B0503020204020204" pitchFamily="34" charset="0"/>
                          <a:cs typeface="Montserrat"/>
                        </a:rPr>
                        <a:t>to</a:t>
                      </a:r>
                      <a:r>
                        <a:rPr lang="en-US" sz="1400" spc="-15" dirty="0">
                          <a:solidFill>
                            <a:srgbClr val="231F20"/>
                          </a:solidFill>
                          <a:latin typeface="Corbel" panose="020B0503020204020204" pitchFamily="34" charset="0"/>
                          <a:cs typeface="Montserrat"/>
                        </a:rPr>
                        <a:t> </a:t>
                      </a:r>
                      <a:r>
                        <a:rPr lang="en-US" sz="1400" dirty="0">
                          <a:solidFill>
                            <a:srgbClr val="231F20"/>
                          </a:solidFill>
                          <a:latin typeface="Corbel" panose="020B0503020204020204" pitchFamily="34" charset="0"/>
                          <a:cs typeface="Montserrat"/>
                        </a:rPr>
                        <a:t>high-income</a:t>
                      </a:r>
                      <a:r>
                        <a:rPr lang="en-US" sz="1400" spc="-20" dirty="0">
                          <a:solidFill>
                            <a:srgbClr val="231F20"/>
                          </a:solidFill>
                          <a:latin typeface="Corbel" panose="020B0503020204020204" pitchFamily="34" charset="0"/>
                          <a:cs typeface="Montserrat"/>
                        </a:rPr>
                        <a:t> </a:t>
                      </a:r>
                      <a:r>
                        <a:rPr lang="en-US" sz="1400" dirty="0">
                          <a:solidFill>
                            <a:srgbClr val="231F20"/>
                          </a:solidFill>
                          <a:latin typeface="Corbel" panose="020B0503020204020204" pitchFamily="34" charset="0"/>
                          <a:cs typeface="Montserrat"/>
                        </a:rPr>
                        <a:t>countries</a:t>
                      </a:r>
                    </a:p>
                    <a:p>
                      <a:pPr marL="171450" marR="742950" algn="l">
                        <a:lnSpc>
                          <a:spcPct val="107200"/>
                        </a:lnSpc>
                        <a:spcBef>
                          <a:spcPts val="370"/>
                        </a:spcBef>
                      </a:pPr>
                      <a:r>
                        <a:rPr lang="en-US" sz="1400" spc="-15" dirty="0">
                          <a:solidFill>
                            <a:srgbClr val="231F20"/>
                          </a:solidFill>
                          <a:latin typeface="Corbel" panose="020B0503020204020204" pitchFamily="34" charset="0"/>
                          <a:cs typeface="Montserrat"/>
                        </a:rPr>
                        <a:t>Requires up to 5 monthly doses</a:t>
                      </a:r>
                    </a:p>
                    <a:p>
                      <a:pPr marL="171450" marR="742950" algn="l">
                        <a:lnSpc>
                          <a:spcPct val="107200"/>
                        </a:lnSpc>
                        <a:spcBef>
                          <a:spcPts val="370"/>
                        </a:spcBef>
                      </a:pPr>
                      <a:r>
                        <a:rPr lang="en-US" sz="1400" spc="-15" dirty="0">
                          <a:solidFill>
                            <a:srgbClr val="231F20"/>
                          </a:solidFill>
                          <a:latin typeface="Corbel" panose="020B0503020204020204" pitchFamily="34" charset="0"/>
                          <a:cs typeface="Montserrat"/>
                        </a:rPr>
                        <a:t>E</a:t>
                      </a:r>
                      <a:r>
                        <a:rPr lang="en-US" sz="1400" spc="-10" dirty="0">
                          <a:solidFill>
                            <a:srgbClr val="231F20"/>
                          </a:solidFill>
                          <a:latin typeface="Corbel" panose="020B0503020204020204" pitchFamily="34" charset="0"/>
                          <a:cs typeface="Montserrat"/>
                        </a:rPr>
                        <a:t>xpensive/ </a:t>
                      </a:r>
                      <a:r>
                        <a:rPr lang="en-US" sz="1400" dirty="0">
                          <a:solidFill>
                            <a:srgbClr val="231F20"/>
                          </a:solidFill>
                          <a:latin typeface="Corbel" panose="020B0503020204020204" pitchFamily="34" charset="0"/>
                          <a:cs typeface="Montserrat"/>
                        </a:rPr>
                        <a:t>impractical</a:t>
                      </a:r>
                      <a:r>
                        <a:rPr lang="en-US" sz="1400" spc="-15" dirty="0">
                          <a:solidFill>
                            <a:srgbClr val="231F20"/>
                          </a:solidFill>
                          <a:latin typeface="Corbel" panose="020B0503020204020204" pitchFamily="34" charset="0"/>
                          <a:cs typeface="Montserrat"/>
                        </a:rPr>
                        <a:t> </a:t>
                      </a:r>
                      <a:r>
                        <a:rPr lang="en-US" sz="1400" dirty="0">
                          <a:solidFill>
                            <a:srgbClr val="231F20"/>
                          </a:solidFill>
                          <a:latin typeface="Corbel" panose="020B0503020204020204" pitchFamily="34" charset="0"/>
                          <a:cs typeface="Montserrat"/>
                        </a:rPr>
                        <a:t>for</a:t>
                      </a:r>
                      <a:r>
                        <a:rPr lang="en-US" sz="1400" spc="-15" dirty="0">
                          <a:solidFill>
                            <a:srgbClr val="231F20"/>
                          </a:solidFill>
                          <a:latin typeface="Corbel" panose="020B0503020204020204" pitchFamily="34" charset="0"/>
                          <a:cs typeface="Montserrat"/>
                        </a:rPr>
                        <a:t> </a:t>
                      </a:r>
                      <a:r>
                        <a:rPr lang="en-US" sz="1400" dirty="0">
                          <a:solidFill>
                            <a:srgbClr val="231F20"/>
                          </a:solidFill>
                          <a:latin typeface="Corbel" panose="020B0503020204020204" pitchFamily="34" charset="0"/>
                          <a:cs typeface="Montserrat"/>
                        </a:rPr>
                        <a:t>low-</a:t>
                      </a:r>
                      <a:r>
                        <a:rPr lang="en-US" sz="1400" spc="-15" dirty="0">
                          <a:solidFill>
                            <a:srgbClr val="231F20"/>
                          </a:solidFill>
                          <a:latin typeface="Corbel" panose="020B0503020204020204" pitchFamily="34" charset="0"/>
                          <a:cs typeface="Montserrat"/>
                        </a:rPr>
                        <a:t> </a:t>
                      </a:r>
                      <a:r>
                        <a:rPr lang="en-US" sz="1400" dirty="0">
                          <a:solidFill>
                            <a:srgbClr val="231F20"/>
                          </a:solidFill>
                          <a:latin typeface="Corbel" panose="020B0503020204020204" pitchFamily="34" charset="0"/>
                          <a:cs typeface="Montserrat"/>
                        </a:rPr>
                        <a:t>and</a:t>
                      </a:r>
                      <a:r>
                        <a:rPr lang="en-US" sz="1400" spc="-15" dirty="0">
                          <a:solidFill>
                            <a:srgbClr val="231F20"/>
                          </a:solidFill>
                          <a:latin typeface="Corbel" panose="020B0503020204020204" pitchFamily="34" charset="0"/>
                          <a:cs typeface="Montserrat"/>
                        </a:rPr>
                        <a:t> </a:t>
                      </a:r>
                      <a:r>
                        <a:rPr lang="en-US" sz="1400" dirty="0">
                          <a:solidFill>
                            <a:srgbClr val="231F20"/>
                          </a:solidFill>
                          <a:latin typeface="Corbel" panose="020B0503020204020204" pitchFamily="34" charset="0"/>
                          <a:cs typeface="Montserrat"/>
                        </a:rPr>
                        <a:t>middle-income</a:t>
                      </a:r>
                      <a:r>
                        <a:rPr lang="en-US" sz="1400" spc="-15" dirty="0">
                          <a:solidFill>
                            <a:srgbClr val="231F20"/>
                          </a:solidFill>
                          <a:latin typeface="Corbel" panose="020B0503020204020204" pitchFamily="34" charset="0"/>
                          <a:cs typeface="Montserrat"/>
                        </a:rPr>
                        <a:t> </a:t>
                      </a:r>
                      <a:r>
                        <a:rPr lang="en-US" sz="1400" spc="-10" dirty="0">
                          <a:solidFill>
                            <a:srgbClr val="231F20"/>
                          </a:solidFill>
                          <a:latin typeface="Corbel" panose="020B0503020204020204" pitchFamily="34" charset="0"/>
                          <a:cs typeface="Montserrat"/>
                        </a:rPr>
                        <a:t>markets</a:t>
                      </a:r>
                      <a:endParaRPr lang="en-US" sz="1400" dirty="0">
                        <a:latin typeface="Corbel" panose="020B0503020204020204" pitchFamily="34" charset="0"/>
                        <a:cs typeface="Montserrat"/>
                      </a:endParaRPr>
                    </a:p>
                    <a:p>
                      <a:pPr algn="l">
                        <a:lnSpc>
                          <a:spcPct val="100000"/>
                        </a:lnSpc>
                        <a:spcBef>
                          <a:spcPts val="10"/>
                        </a:spcBef>
                      </a:pPr>
                      <a:endParaRPr lang="en-US" sz="1800" dirty="0">
                        <a:latin typeface="Corbel" panose="020B0503020204020204" pitchFamily="34" charset="0"/>
                        <a:cs typeface="Times New Roman"/>
                      </a:endParaRPr>
                    </a:p>
                    <a:p>
                      <a:pPr marL="171450" marR="499109" algn="l" defTabSz="957263">
                        <a:lnSpc>
                          <a:spcPct val="111100"/>
                        </a:lnSpc>
                      </a:pPr>
                      <a:r>
                        <a:rPr lang="en-US" sz="1500" b="1" dirty="0">
                          <a:solidFill>
                            <a:srgbClr val="52A947"/>
                          </a:solidFill>
                          <a:latin typeface="Corbel" panose="020B0503020204020204" pitchFamily="34" charset="0"/>
                          <a:cs typeface="Montserrat-SemiBold"/>
                        </a:rPr>
                        <a:t>NIRSEVIMAB </a:t>
                      </a:r>
                      <a:r>
                        <a:rPr lang="en-US" sz="1500" b="0" dirty="0">
                          <a:solidFill>
                            <a:srgbClr val="52A947"/>
                          </a:solidFill>
                          <a:latin typeface="Corbel" panose="020B0503020204020204" pitchFamily="34" charset="0"/>
                          <a:cs typeface="Montserrat-SemiBold"/>
                        </a:rPr>
                        <a:t>(NEW)</a:t>
                      </a:r>
                      <a:br>
                        <a:rPr lang="en-US" sz="1500" b="1" dirty="0">
                          <a:solidFill>
                            <a:srgbClr val="52A947"/>
                          </a:solidFill>
                          <a:latin typeface="Corbel" panose="020B0503020204020204" pitchFamily="34" charset="0"/>
                          <a:cs typeface="Montserrat-SemiBold"/>
                        </a:rPr>
                      </a:br>
                      <a:r>
                        <a:rPr lang="en-US" sz="1500" b="1" dirty="0">
                          <a:solidFill>
                            <a:srgbClr val="52A947"/>
                          </a:solidFill>
                          <a:latin typeface="Corbel" panose="020B0503020204020204" pitchFamily="34" charset="0"/>
                          <a:cs typeface="Montserrat-SemiBold"/>
                        </a:rPr>
                        <a:t>Long-acting</a:t>
                      </a:r>
                      <a:r>
                        <a:rPr lang="en-US" sz="1500" b="1" spc="-10" dirty="0">
                          <a:solidFill>
                            <a:srgbClr val="52A947"/>
                          </a:solidFill>
                          <a:latin typeface="Corbel" panose="020B0503020204020204" pitchFamily="34" charset="0"/>
                          <a:cs typeface="Montserrat-SemiBold"/>
                        </a:rPr>
                        <a:t> </a:t>
                      </a:r>
                      <a:r>
                        <a:rPr lang="en-US" sz="1500" b="0" dirty="0" err="1">
                          <a:solidFill>
                            <a:srgbClr val="52A947"/>
                          </a:solidFill>
                          <a:latin typeface="Corbel" panose="020B0503020204020204" pitchFamily="34" charset="0"/>
                          <a:cs typeface="Montserrat-SemiBold"/>
                        </a:rPr>
                        <a:t>mAb</a:t>
                      </a:r>
                      <a:r>
                        <a:rPr lang="en-US" sz="1500" b="0" spc="-10" dirty="0">
                          <a:solidFill>
                            <a:srgbClr val="52A947"/>
                          </a:solidFill>
                          <a:latin typeface="Corbel" panose="020B0503020204020204" pitchFamily="34" charset="0"/>
                          <a:cs typeface="Montserrat-SemiBold"/>
                        </a:rPr>
                        <a:t> </a:t>
                      </a:r>
                      <a:r>
                        <a:rPr lang="en-US" sz="1500" b="0" dirty="0">
                          <a:solidFill>
                            <a:srgbClr val="52A947"/>
                          </a:solidFill>
                          <a:latin typeface="Corbel" panose="020B0503020204020204" pitchFamily="34" charset="0"/>
                          <a:cs typeface="Montserrat-SemiBold"/>
                        </a:rPr>
                        <a:t>given</a:t>
                      </a:r>
                      <a:r>
                        <a:rPr lang="en-US" sz="1500" b="0" spc="-10" dirty="0">
                          <a:solidFill>
                            <a:srgbClr val="52A947"/>
                          </a:solidFill>
                          <a:latin typeface="Corbel" panose="020B0503020204020204" pitchFamily="34" charset="0"/>
                          <a:cs typeface="Montserrat-SemiBold"/>
                        </a:rPr>
                        <a:t> </a:t>
                      </a:r>
                      <a:r>
                        <a:rPr lang="en-US" sz="1500" b="0" dirty="0">
                          <a:solidFill>
                            <a:srgbClr val="52A947"/>
                          </a:solidFill>
                          <a:latin typeface="Corbel" panose="020B0503020204020204" pitchFamily="34" charset="0"/>
                          <a:cs typeface="Montserrat-SemiBold"/>
                        </a:rPr>
                        <a:t>at</a:t>
                      </a:r>
                      <a:r>
                        <a:rPr lang="en-US" sz="1500" b="0" spc="-10" dirty="0">
                          <a:solidFill>
                            <a:srgbClr val="52A947"/>
                          </a:solidFill>
                          <a:latin typeface="Corbel" panose="020B0503020204020204" pitchFamily="34" charset="0"/>
                          <a:cs typeface="Montserrat-SemiBold"/>
                        </a:rPr>
                        <a:t> </a:t>
                      </a:r>
                      <a:r>
                        <a:rPr lang="en-US" sz="1500" b="0" dirty="0">
                          <a:solidFill>
                            <a:srgbClr val="52A947"/>
                          </a:solidFill>
                          <a:latin typeface="Corbel" panose="020B0503020204020204" pitchFamily="34" charset="0"/>
                          <a:cs typeface="Montserrat-SemiBold"/>
                        </a:rPr>
                        <a:t>birth</a:t>
                      </a:r>
                      <a:r>
                        <a:rPr lang="en-US" sz="1500" b="0" spc="-5" dirty="0">
                          <a:solidFill>
                            <a:srgbClr val="52A947"/>
                          </a:solidFill>
                          <a:latin typeface="Corbel" panose="020B0503020204020204" pitchFamily="34" charset="0"/>
                          <a:cs typeface="Montserrat-SemiBold"/>
                        </a:rPr>
                        <a:t> </a:t>
                      </a:r>
                      <a:r>
                        <a:rPr lang="en-US" sz="1500" b="0" spc="-25" dirty="0">
                          <a:solidFill>
                            <a:srgbClr val="52A947"/>
                          </a:solidFill>
                          <a:latin typeface="Corbel" panose="020B0503020204020204" pitchFamily="34" charset="0"/>
                          <a:cs typeface="Montserrat-SemiBold"/>
                        </a:rPr>
                        <a:t>or </a:t>
                      </a:r>
                      <a:r>
                        <a:rPr lang="en-US" sz="1500" b="0" dirty="0">
                          <a:solidFill>
                            <a:srgbClr val="52A947"/>
                          </a:solidFill>
                          <a:latin typeface="Corbel" panose="020B0503020204020204" pitchFamily="34" charset="0"/>
                          <a:cs typeface="Montserrat-SemiBold"/>
                        </a:rPr>
                        <a:t>soon</a:t>
                      </a:r>
                      <a:r>
                        <a:rPr lang="en-US" sz="1500" b="0" spc="-40" dirty="0">
                          <a:solidFill>
                            <a:srgbClr val="52A947"/>
                          </a:solidFill>
                          <a:latin typeface="Corbel" panose="020B0503020204020204" pitchFamily="34" charset="0"/>
                          <a:cs typeface="Montserrat-SemiBold"/>
                        </a:rPr>
                        <a:t> </a:t>
                      </a:r>
                      <a:r>
                        <a:rPr lang="en-US" sz="1500" b="0" dirty="0">
                          <a:solidFill>
                            <a:srgbClr val="52A947"/>
                          </a:solidFill>
                          <a:latin typeface="Corbel" panose="020B0503020204020204" pitchFamily="34" charset="0"/>
                          <a:cs typeface="Montserrat-SemiBold"/>
                        </a:rPr>
                        <a:t>thereafter</a:t>
                      </a:r>
                      <a:r>
                        <a:rPr lang="en-US" sz="1500" b="0" spc="-40" dirty="0">
                          <a:solidFill>
                            <a:srgbClr val="52A947"/>
                          </a:solidFill>
                          <a:latin typeface="Corbel" panose="020B0503020204020204" pitchFamily="34" charset="0"/>
                          <a:cs typeface="Montserrat-SemiBold"/>
                        </a:rPr>
                        <a:t> (</a:t>
                      </a:r>
                      <a:r>
                        <a:rPr lang="en-US" sz="1500" b="0" dirty="0">
                          <a:solidFill>
                            <a:srgbClr val="52A947"/>
                          </a:solidFill>
                          <a:latin typeface="Corbel" panose="020B0503020204020204" pitchFamily="34" charset="0"/>
                          <a:cs typeface="Montserrat-SemiBold"/>
                        </a:rPr>
                        <a:t>approved</a:t>
                      </a:r>
                      <a:r>
                        <a:rPr lang="en-US" sz="1500" b="0" spc="-40" dirty="0">
                          <a:solidFill>
                            <a:srgbClr val="52A947"/>
                          </a:solidFill>
                          <a:latin typeface="Corbel" panose="020B0503020204020204" pitchFamily="34" charset="0"/>
                          <a:cs typeface="Montserrat-SemiBold"/>
                        </a:rPr>
                        <a:t> </a:t>
                      </a:r>
                      <a:r>
                        <a:rPr lang="en-US" sz="1500" b="0" dirty="0">
                          <a:solidFill>
                            <a:srgbClr val="52A947"/>
                          </a:solidFill>
                          <a:latin typeface="Corbel" panose="020B0503020204020204" pitchFamily="34" charset="0"/>
                          <a:cs typeface="Montserrat-SemiBold"/>
                        </a:rPr>
                        <a:t>in</a:t>
                      </a:r>
                      <a:r>
                        <a:rPr lang="en-US" sz="1500" b="0" spc="-35" dirty="0">
                          <a:solidFill>
                            <a:srgbClr val="52A947"/>
                          </a:solidFill>
                          <a:latin typeface="Corbel" panose="020B0503020204020204" pitchFamily="34" charset="0"/>
                          <a:cs typeface="Montserrat-SemiBold"/>
                        </a:rPr>
                        <a:t> </a:t>
                      </a:r>
                      <a:r>
                        <a:rPr lang="en-US" sz="1500" b="0" spc="-10" dirty="0">
                          <a:solidFill>
                            <a:srgbClr val="52A947"/>
                          </a:solidFill>
                          <a:latin typeface="Corbel" panose="020B0503020204020204" pitchFamily="34" charset="0"/>
                          <a:cs typeface="Montserrat-SemiBold"/>
                        </a:rPr>
                        <a:t>Europe </a:t>
                      </a:r>
                      <a:r>
                        <a:rPr lang="en-US" sz="1500" b="0" dirty="0">
                          <a:solidFill>
                            <a:srgbClr val="52A947"/>
                          </a:solidFill>
                          <a:latin typeface="Corbel" panose="020B0503020204020204" pitchFamily="34" charset="0"/>
                          <a:cs typeface="Montserrat-SemiBold"/>
                        </a:rPr>
                        <a:t>and US</a:t>
                      </a:r>
                      <a:r>
                        <a:rPr lang="en-US" sz="1500" b="0" spc="-20" dirty="0">
                          <a:solidFill>
                            <a:srgbClr val="52A947"/>
                          </a:solidFill>
                          <a:latin typeface="Corbel" panose="020B0503020204020204" pitchFamily="34" charset="0"/>
                          <a:cs typeface="Montserrat-SemiBold"/>
                        </a:rPr>
                        <a:t>)</a:t>
                      </a:r>
                    </a:p>
                    <a:p>
                      <a:pPr marL="171450" marR="499109" lvl="0" indent="0" algn="l" defTabSz="914400" rtl="0" eaLnBrk="1" fontAlgn="auto" latinLnBrk="0" hangingPunct="1">
                        <a:lnSpc>
                          <a:spcPct val="111100"/>
                        </a:lnSpc>
                        <a:spcBef>
                          <a:spcPts val="0"/>
                        </a:spcBef>
                        <a:spcAft>
                          <a:spcPts val="0"/>
                        </a:spcAft>
                        <a:buClrTx/>
                        <a:buSzTx/>
                        <a:buFontTx/>
                        <a:buNone/>
                        <a:tabLst/>
                        <a:defRPr/>
                      </a:pPr>
                      <a:r>
                        <a:rPr lang="en-US" sz="1400" spc="-65" dirty="0">
                          <a:solidFill>
                            <a:srgbClr val="231F20"/>
                          </a:solidFill>
                          <a:latin typeface="Corbel" panose="020B0503020204020204" pitchFamily="34" charset="0"/>
                          <a:cs typeface="Montserrat"/>
                        </a:rPr>
                        <a:t>Price</a:t>
                      </a:r>
                      <a:r>
                        <a:rPr lang="en-US" sz="1400" spc="-95" dirty="0">
                          <a:solidFill>
                            <a:srgbClr val="231F20"/>
                          </a:solidFill>
                          <a:latin typeface="Corbel" panose="020B0503020204020204" pitchFamily="34" charset="0"/>
                          <a:cs typeface="Montserrat"/>
                        </a:rPr>
                        <a:t> </a:t>
                      </a:r>
                      <a:r>
                        <a:rPr lang="en-US" sz="1400" spc="-45" dirty="0">
                          <a:solidFill>
                            <a:srgbClr val="231F20"/>
                          </a:solidFill>
                          <a:latin typeface="Corbel" panose="020B0503020204020204" pitchFamily="34" charset="0"/>
                          <a:cs typeface="Montserrat"/>
                        </a:rPr>
                        <a:t>and</a:t>
                      </a:r>
                      <a:r>
                        <a:rPr lang="en-US" sz="1400" spc="-90" dirty="0">
                          <a:solidFill>
                            <a:srgbClr val="231F20"/>
                          </a:solidFill>
                          <a:latin typeface="Corbel" panose="020B0503020204020204" pitchFamily="34" charset="0"/>
                          <a:cs typeface="Montserrat"/>
                        </a:rPr>
                        <a:t> </a:t>
                      </a:r>
                      <a:r>
                        <a:rPr lang="en-US" sz="1400" spc="-50" dirty="0">
                          <a:solidFill>
                            <a:srgbClr val="231F20"/>
                          </a:solidFill>
                          <a:latin typeface="Corbel" panose="020B0503020204020204" pitchFamily="34" charset="0"/>
                          <a:cs typeface="Montserrat"/>
                        </a:rPr>
                        <a:t>supply</a:t>
                      </a:r>
                      <a:r>
                        <a:rPr lang="en-US" sz="1400" spc="-90" dirty="0">
                          <a:solidFill>
                            <a:srgbClr val="231F20"/>
                          </a:solidFill>
                          <a:latin typeface="Corbel" panose="020B0503020204020204" pitchFamily="34" charset="0"/>
                          <a:cs typeface="Montserrat"/>
                        </a:rPr>
                        <a:t> </a:t>
                      </a:r>
                      <a:r>
                        <a:rPr lang="en-US" sz="1400" spc="-45" dirty="0">
                          <a:solidFill>
                            <a:srgbClr val="231F20"/>
                          </a:solidFill>
                          <a:latin typeface="Corbel" panose="020B0503020204020204" pitchFamily="34" charset="0"/>
                          <a:cs typeface="Montserrat"/>
                        </a:rPr>
                        <a:t>may</a:t>
                      </a:r>
                      <a:r>
                        <a:rPr lang="en-US" sz="1400" spc="-90" dirty="0">
                          <a:solidFill>
                            <a:srgbClr val="231F20"/>
                          </a:solidFill>
                          <a:latin typeface="Corbel" panose="020B0503020204020204" pitchFamily="34" charset="0"/>
                          <a:cs typeface="Montserrat"/>
                        </a:rPr>
                        <a:t> </a:t>
                      </a:r>
                      <a:r>
                        <a:rPr lang="en-US" sz="1400" spc="-30" dirty="0">
                          <a:solidFill>
                            <a:srgbClr val="231F20"/>
                          </a:solidFill>
                          <a:latin typeface="Corbel" panose="020B0503020204020204" pitchFamily="34" charset="0"/>
                          <a:cs typeface="Montserrat"/>
                        </a:rPr>
                        <a:t>be</a:t>
                      </a:r>
                      <a:r>
                        <a:rPr lang="en-US" sz="1400" spc="-95" dirty="0">
                          <a:solidFill>
                            <a:srgbClr val="231F20"/>
                          </a:solidFill>
                          <a:latin typeface="Corbel" panose="020B0503020204020204" pitchFamily="34" charset="0"/>
                          <a:cs typeface="Montserrat"/>
                        </a:rPr>
                        <a:t> </a:t>
                      </a:r>
                      <a:r>
                        <a:rPr lang="en-US" sz="1400" spc="-60" dirty="0">
                          <a:solidFill>
                            <a:srgbClr val="231F20"/>
                          </a:solidFill>
                          <a:latin typeface="Corbel" panose="020B0503020204020204" pitchFamily="34" charset="0"/>
                          <a:cs typeface="Montserrat"/>
                        </a:rPr>
                        <a:t>early</a:t>
                      </a:r>
                      <a:r>
                        <a:rPr lang="en-US" sz="1400" spc="-90" dirty="0">
                          <a:solidFill>
                            <a:srgbClr val="231F20"/>
                          </a:solidFill>
                          <a:latin typeface="Corbel" panose="020B0503020204020204" pitchFamily="34" charset="0"/>
                          <a:cs typeface="Montserrat"/>
                        </a:rPr>
                        <a:t> </a:t>
                      </a:r>
                      <a:r>
                        <a:rPr lang="en-US" sz="1400" spc="-65" dirty="0">
                          <a:solidFill>
                            <a:srgbClr val="231F20"/>
                          </a:solidFill>
                          <a:latin typeface="Corbel" panose="020B0503020204020204" pitchFamily="34" charset="0"/>
                          <a:cs typeface="Montserrat"/>
                        </a:rPr>
                        <a:t>barriers</a:t>
                      </a:r>
                      <a:r>
                        <a:rPr lang="en-US" sz="1400" spc="-90" dirty="0">
                          <a:solidFill>
                            <a:srgbClr val="231F20"/>
                          </a:solidFill>
                          <a:latin typeface="Corbel" panose="020B0503020204020204" pitchFamily="34" charset="0"/>
                          <a:cs typeface="Montserrat"/>
                        </a:rPr>
                        <a:t> </a:t>
                      </a:r>
                      <a:r>
                        <a:rPr lang="en-US" sz="1400" spc="-50" dirty="0">
                          <a:solidFill>
                            <a:srgbClr val="231F20"/>
                          </a:solidFill>
                          <a:latin typeface="Corbel" panose="020B0503020204020204" pitchFamily="34" charset="0"/>
                          <a:cs typeface="Montserrat"/>
                        </a:rPr>
                        <a:t>to global</a:t>
                      </a:r>
                      <a:r>
                        <a:rPr lang="en-US" sz="1400" spc="-90" dirty="0">
                          <a:solidFill>
                            <a:srgbClr val="231F20"/>
                          </a:solidFill>
                          <a:latin typeface="Corbel" panose="020B0503020204020204" pitchFamily="34" charset="0"/>
                          <a:cs typeface="Montserrat"/>
                        </a:rPr>
                        <a:t> </a:t>
                      </a:r>
                      <a:r>
                        <a:rPr lang="en-US" sz="1400" spc="-60" dirty="0">
                          <a:solidFill>
                            <a:srgbClr val="231F20"/>
                          </a:solidFill>
                          <a:latin typeface="Corbel" panose="020B0503020204020204" pitchFamily="34" charset="0"/>
                          <a:cs typeface="Montserrat"/>
                        </a:rPr>
                        <a:t>access,</a:t>
                      </a:r>
                      <a:r>
                        <a:rPr lang="en-US" sz="1400" spc="-90" dirty="0">
                          <a:solidFill>
                            <a:srgbClr val="231F20"/>
                          </a:solidFill>
                          <a:latin typeface="Corbel" panose="020B0503020204020204" pitchFamily="34" charset="0"/>
                          <a:cs typeface="Montserrat"/>
                        </a:rPr>
                        <a:t> </a:t>
                      </a:r>
                      <a:r>
                        <a:rPr lang="en-US" sz="1400" spc="-50" dirty="0">
                          <a:solidFill>
                            <a:srgbClr val="231F20"/>
                          </a:solidFill>
                          <a:latin typeface="Corbel" panose="020B0503020204020204" pitchFamily="34" charset="0"/>
                          <a:cs typeface="Montserrat"/>
                        </a:rPr>
                        <a:t>requiring </a:t>
                      </a:r>
                      <a:r>
                        <a:rPr lang="en-US" sz="1400" spc="-65" dirty="0">
                          <a:solidFill>
                            <a:srgbClr val="231F20"/>
                          </a:solidFill>
                          <a:latin typeface="Corbel" panose="020B0503020204020204" pitchFamily="34" charset="0"/>
                          <a:cs typeface="Montserrat"/>
                        </a:rPr>
                        <a:t>market</a:t>
                      </a:r>
                      <a:r>
                        <a:rPr lang="en-US" sz="1400" spc="-85" dirty="0">
                          <a:solidFill>
                            <a:srgbClr val="231F20"/>
                          </a:solidFill>
                          <a:latin typeface="Corbel" panose="020B0503020204020204" pitchFamily="34" charset="0"/>
                          <a:cs typeface="Montserrat"/>
                        </a:rPr>
                        <a:t> </a:t>
                      </a:r>
                      <a:r>
                        <a:rPr lang="en-US" sz="1400" spc="-60" dirty="0">
                          <a:solidFill>
                            <a:srgbClr val="231F20"/>
                          </a:solidFill>
                          <a:latin typeface="Corbel" panose="020B0503020204020204" pitchFamily="34" charset="0"/>
                          <a:cs typeface="Montserrat"/>
                        </a:rPr>
                        <a:t>shaping</a:t>
                      </a:r>
                      <a:r>
                        <a:rPr lang="en-US" sz="1400" spc="-70" dirty="0">
                          <a:solidFill>
                            <a:srgbClr val="231F20"/>
                          </a:solidFill>
                          <a:latin typeface="Corbel" panose="020B0503020204020204" pitchFamily="34" charset="0"/>
                          <a:cs typeface="Montserrat"/>
                        </a:rPr>
                        <a:t> </a:t>
                      </a:r>
                      <a:r>
                        <a:rPr lang="en-US" sz="1400" spc="-50" dirty="0">
                          <a:solidFill>
                            <a:srgbClr val="231F20"/>
                          </a:solidFill>
                          <a:latin typeface="Corbel" panose="020B0503020204020204" pitchFamily="34" charset="0"/>
                          <a:cs typeface="Montserrat"/>
                        </a:rPr>
                        <a:t>to</a:t>
                      </a:r>
                      <a:r>
                        <a:rPr lang="en-US" sz="1400" spc="-70" dirty="0">
                          <a:solidFill>
                            <a:srgbClr val="231F20"/>
                          </a:solidFill>
                          <a:latin typeface="Corbel" panose="020B0503020204020204" pitchFamily="34" charset="0"/>
                          <a:cs typeface="Montserrat"/>
                        </a:rPr>
                        <a:t> </a:t>
                      </a:r>
                      <a:r>
                        <a:rPr lang="en-US" sz="1400" spc="-10" dirty="0">
                          <a:solidFill>
                            <a:srgbClr val="231F20"/>
                          </a:solidFill>
                          <a:latin typeface="Corbel" panose="020B0503020204020204" pitchFamily="34" charset="0"/>
                          <a:cs typeface="Montserrat"/>
                        </a:rPr>
                        <a:t>overcome</a:t>
                      </a:r>
                      <a:endParaRPr sz="1500" b="0" dirty="0">
                        <a:latin typeface="Corbel" panose="020B0503020204020204" pitchFamily="34" charset="0"/>
                        <a:cs typeface="Montserrat-SemiBold"/>
                      </a:endParaRPr>
                    </a:p>
                  </a:txBody>
                  <a:tcPr marL="0" marR="0" marT="127000" marB="0">
                    <a:lnL w="6350">
                      <a:solidFill>
                        <a:srgbClr val="0093D5"/>
                      </a:solidFill>
                      <a:prstDash val="solid"/>
                    </a:lnL>
                    <a:lnR w="6350">
                      <a:noFill/>
                      <a:prstDash val="solid"/>
                    </a:lnR>
                    <a:lnT w="6350">
                      <a:solidFill>
                        <a:srgbClr val="0093D5"/>
                      </a:solidFill>
                      <a:prstDash val="solid"/>
                    </a:lnT>
                  </a:tcPr>
                </a:tc>
                <a:extLst>
                  <a:ext uri="{0D108BD9-81ED-4DB2-BD59-A6C34878D82A}">
                    <a16:rowId xmlns:a16="http://schemas.microsoft.com/office/drawing/2014/main" val="10001"/>
                  </a:ext>
                </a:extLst>
              </a:tr>
            </a:tbl>
          </a:graphicData>
        </a:graphic>
      </p:graphicFrame>
      <p:sp>
        <p:nvSpPr>
          <p:cNvPr id="2" name="object 2"/>
          <p:cNvSpPr txBox="1">
            <a:spLocks noGrp="1"/>
          </p:cNvSpPr>
          <p:nvPr>
            <p:ph type="title"/>
          </p:nvPr>
        </p:nvSpPr>
        <p:spPr>
          <a:xfrm>
            <a:off x="1224280" y="365125"/>
            <a:ext cx="10515600" cy="380018"/>
          </a:xfrm>
          <a:prstGeom prst="rect">
            <a:avLst/>
          </a:prstGeom>
        </p:spPr>
        <p:txBody>
          <a:bodyPr vert="horz" wrap="square" lIns="0" tIns="10583" rIns="0" bIns="0" rtlCol="0" anchor="t" anchorCtr="0">
            <a:spAutoFit/>
          </a:bodyPr>
          <a:lstStyle/>
          <a:p>
            <a:pPr marL="10583">
              <a:lnSpc>
                <a:spcPct val="100000"/>
              </a:lnSpc>
              <a:spcBef>
                <a:spcPts val="83"/>
              </a:spcBef>
            </a:pPr>
            <a:r>
              <a:rPr dirty="0">
                <a:solidFill>
                  <a:srgbClr val="672672"/>
                </a:solidFill>
              </a:rPr>
              <a:t>Current</a:t>
            </a:r>
            <a:r>
              <a:rPr spc="-50" dirty="0">
                <a:solidFill>
                  <a:srgbClr val="672672"/>
                </a:solidFill>
              </a:rPr>
              <a:t> </a:t>
            </a:r>
            <a:r>
              <a:rPr dirty="0">
                <a:solidFill>
                  <a:srgbClr val="672672"/>
                </a:solidFill>
              </a:rPr>
              <a:t>treatment</a:t>
            </a:r>
            <a:r>
              <a:rPr spc="-50" dirty="0">
                <a:solidFill>
                  <a:srgbClr val="672672"/>
                </a:solidFill>
              </a:rPr>
              <a:t> </a:t>
            </a:r>
            <a:r>
              <a:rPr dirty="0">
                <a:solidFill>
                  <a:srgbClr val="672672"/>
                </a:solidFill>
              </a:rPr>
              <a:t>and</a:t>
            </a:r>
            <a:r>
              <a:rPr spc="-50" dirty="0">
                <a:solidFill>
                  <a:srgbClr val="672672"/>
                </a:solidFill>
              </a:rPr>
              <a:t> </a:t>
            </a:r>
            <a:r>
              <a:rPr spc="-8" dirty="0">
                <a:solidFill>
                  <a:srgbClr val="672672"/>
                </a:solidFill>
              </a:rPr>
              <a:t>prevention</a:t>
            </a:r>
            <a:r>
              <a:rPr lang="en-US" spc="-8" dirty="0">
                <a:solidFill>
                  <a:srgbClr val="672672"/>
                </a:solidFill>
              </a:rPr>
              <a:t> for young infants</a:t>
            </a:r>
            <a:endParaRPr spc="-8" dirty="0">
              <a:solidFill>
                <a:srgbClr val="672672"/>
              </a:solidFill>
            </a:endParaRPr>
          </a:p>
        </p:txBody>
      </p:sp>
      <p:grpSp>
        <p:nvGrpSpPr>
          <p:cNvPr id="7" name="object 7"/>
          <p:cNvGrpSpPr/>
          <p:nvPr/>
        </p:nvGrpSpPr>
        <p:grpSpPr>
          <a:xfrm>
            <a:off x="2990523" y="1408050"/>
            <a:ext cx="180446" cy="197908"/>
            <a:chOff x="3588627" y="1689660"/>
            <a:chExt cx="216535" cy="237490"/>
          </a:xfrm>
        </p:grpSpPr>
        <p:pic>
          <p:nvPicPr>
            <p:cNvPr id="8" name="object 8"/>
            <p:cNvPicPr/>
            <p:nvPr/>
          </p:nvPicPr>
          <p:blipFill>
            <a:blip r:embed="rId3" cstate="print"/>
            <a:stretch>
              <a:fillRect/>
            </a:stretch>
          </p:blipFill>
          <p:spPr>
            <a:xfrm>
              <a:off x="3588627" y="1689660"/>
              <a:ext cx="118211" cy="182575"/>
            </a:xfrm>
            <a:prstGeom prst="rect">
              <a:avLst/>
            </a:prstGeom>
          </p:spPr>
        </p:pic>
        <p:pic>
          <p:nvPicPr>
            <p:cNvPr id="9" name="object 9"/>
            <p:cNvPicPr/>
            <p:nvPr/>
          </p:nvPicPr>
          <p:blipFill>
            <a:blip r:embed="rId4" cstate="print"/>
            <a:stretch>
              <a:fillRect/>
            </a:stretch>
          </p:blipFill>
          <p:spPr>
            <a:xfrm>
              <a:off x="3727247" y="1797560"/>
              <a:ext cx="77901" cy="129500"/>
            </a:xfrm>
            <a:prstGeom prst="rect">
              <a:avLst/>
            </a:prstGeom>
          </p:spPr>
        </p:pic>
      </p:grpSp>
      <p:sp>
        <p:nvSpPr>
          <p:cNvPr id="10" name="object 10"/>
          <p:cNvSpPr/>
          <p:nvPr/>
        </p:nvSpPr>
        <p:spPr>
          <a:xfrm>
            <a:off x="2874202" y="1297077"/>
            <a:ext cx="413278" cy="419629"/>
          </a:xfrm>
          <a:custGeom>
            <a:avLst/>
            <a:gdLst/>
            <a:ahLst/>
            <a:cxnLst/>
            <a:rect l="l" t="t" r="r" b="b"/>
            <a:pathLst>
              <a:path w="495935" h="503555">
                <a:moveTo>
                  <a:pt x="143629" y="39293"/>
                </a:moveTo>
                <a:lnTo>
                  <a:pt x="103547" y="60363"/>
                </a:lnTo>
                <a:lnTo>
                  <a:pt x="56903" y="101949"/>
                </a:lnTo>
                <a:lnTo>
                  <a:pt x="23156" y="154927"/>
                </a:lnTo>
                <a:lnTo>
                  <a:pt x="6555" y="202245"/>
                </a:lnTo>
                <a:lnTo>
                  <a:pt x="0" y="251979"/>
                </a:lnTo>
                <a:lnTo>
                  <a:pt x="3552" y="302015"/>
                </a:lnTo>
                <a:lnTo>
                  <a:pt x="17276" y="350240"/>
                </a:lnTo>
              </a:path>
              <a:path w="495935" h="503555">
                <a:moveTo>
                  <a:pt x="170502" y="0"/>
                </a:moveTo>
                <a:lnTo>
                  <a:pt x="208513" y="17475"/>
                </a:lnTo>
                <a:lnTo>
                  <a:pt x="191038" y="55486"/>
                </a:lnTo>
              </a:path>
              <a:path w="495935" h="503555">
                <a:moveTo>
                  <a:pt x="52023" y="453809"/>
                </a:moveTo>
                <a:lnTo>
                  <a:pt x="46994" y="412280"/>
                </a:lnTo>
                <a:lnTo>
                  <a:pt x="88523" y="407250"/>
                </a:lnTo>
              </a:path>
              <a:path w="495935" h="503555">
                <a:moveTo>
                  <a:pt x="495812" y="337108"/>
                </a:moveTo>
                <a:lnTo>
                  <a:pt x="458030" y="355066"/>
                </a:lnTo>
                <a:lnTo>
                  <a:pt x="440059" y="317284"/>
                </a:lnTo>
              </a:path>
              <a:path w="495935" h="503555">
                <a:moveTo>
                  <a:pt x="99572" y="456552"/>
                </a:moveTo>
                <a:lnTo>
                  <a:pt x="137609" y="480568"/>
                </a:lnTo>
                <a:lnTo>
                  <a:pt x="196948" y="500167"/>
                </a:lnTo>
                <a:lnTo>
                  <a:pt x="228250" y="503513"/>
                </a:lnTo>
                <a:lnTo>
                  <a:pt x="259707" y="502907"/>
                </a:lnTo>
                <a:lnTo>
                  <a:pt x="308978" y="493620"/>
                </a:lnTo>
                <a:lnTo>
                  <a:pt x="355326" y="474429"/>
                </a:lnTo>
                <a:lnTo>
                  <a:pt x="396886" y="446334"/>
                </a:lnTo>
                <a:lnTo>
                  <a:pt x="431792" y="410337"/>
                </a:lnTo>
              </a:path>
              <a:path w="495935" h="503555">
                <a:moveTo>
                  <a:pt x="481715" y="295884"/>
                </a:moveTo>
                <a:lnTo>
                  <a:pt x="482962" y="283405"/>
                </a:lnTo>
                <a:lnTo>
                  <a:pt x="484071" y="270155"/>
                </a:lnTo>
                <a:lnTo>
                  <a:pt x="484694" y="256042"/>
                </a:lnTo>
                <a:lnTo>
                  <a:pt x="484484" y="240969"/>
                </a:lnTo>
                <a:lnTo>
                  <a:pt x="471789" y="179773"/>
                </a:lnTo>
                <a:lnTo>
                  <a:pt x="442777" y="124053"/>
                </a:lnTo>
                <a:lnTo>
                  <a:pt x="410102" y="86022"/>
                </a:lnTo>
                <a:lnTo>
                  <a:pt x="370311" y="55479"/>
                </a:lnTo>
                <a:lnTo>
                  <a:pt x="325205" y="33538"/>
                </a:lnTo>
                <a:lnTo>
                  <a:pt x="276585" y="21310"/>
                </a:lnTo>
              </a:path>
            </a:pathLst>
          </a:custGeom>
          <a:ln w="20040">
            <a:solidFill>
              <a:srgbClr val="0093D5"/>
            </a:solidFill>
          </a:ln>
        </p:spPr>
        <p:txBody>
          <a:bodyPr wrap="square" lIns="0" tIns="0" rIns="0" bIns="0" rtlCol="0"/>
          <a:lstStyle/>
          <a:p>
            <a:endParaRPr sz="1500"/>
          </a:p>
        </p:txBody>
      </p:sp>
      <p:sp>
        <p:nvSpPr>
          <p:cNvPr id="11" name="object 11"/>
          <p:cNvSpPr/>
          <p:nvPr/>
        </p:nvSpPr>
        <p:spPr>
          <a:xfrm>
            <a:off x="2186294" y="1801525"/>
            <a:ext cx="576263" cy="0"/>
          </a:xfrm>
          <a:custGeom>
            <a:avLst/>
            <a:gdLst/>
            <a:ahLst/>
            <a:cxnLst/>
            <a:rect l="l" t="t" r="r" b="b"/>
            <a:pathLst>
              <a:path w="691514">
                <a:moveTo>
                  <a:pt x="0" y="0"/>
                </a:moveTo>
                <a:lnTo>
                  <a:pt x="691502" y="0"/>
                </a:lnTo>
              </a:path>
            </a:pathLst>
          </a:custGeom>
          <a:ln w="20040">
            <a:solidFill>
              <a:srgbClr val="314FA1"/>
            </a:solidFill>
          </a:ln>
        </p:spPr>
        <p:txBody>
          <a:bodyPr wrap="square" lIns="0" tIns="0" rIns="0" bIns="0" rtlCol="0"/>
          <a:lstStyle/>
          <a:p>
            <a:endParaRPr sz="1500"/>
          </a:p>
        </p:txBody>
      </p:sp>
      <p:grpSp>
        <p:nvGrpSpPr>
          <p:cNvPr id="12" name="object 12"/>
          <p:cNvGrpSpPr/>
          <p:nvPr/>
        </p:nvGrpSpPr>
        <p:grpSpPr>
          <a:xfrm>
            <a:off x="2106739" y="1185771"/>
            <a:ext cx="700088" cy="559858"/>
            <a:chOff x="2528086" y="1422925"/>
            <a:chExt cx="840105" cy="671830"/>
          </a:xfrm>
        </p:grpSpPr>
        <p:sp>
          <p:nvSpPr>
            <p:cNvPr id="13" name="object 13"/>
            <p:cNvSpPr/>
            <p:nvPr/>
          </p:nvSpPr>
          <p:spPr>
            <a:xfrm>
              <a:off x="2730529" y="1432946"/>
              <a:ext cx="446405" cy="652145"/>
            </a:xfrm>
            <a:custGeom>
              <a:avLst/>
              <a:gdLst/>
              <a:ahLst/>
              <a:cxnLst/>
              <a:rect l="l" t="t" r="r" b="b"/>
              <a:pathLst>
                <a:path w="446405" h="652144">
                  <a:moveTo>
                    <a:pt x="446316" y="428536"/>
                  </a:moveTo>
                  <a:lnTo>
                    <a:pt x="411448" y="309579"/>
                  </a:lnTo>
                  <a:lnTo>
                    <a:pt x="334740" y="168047"/>
                  </a:lnTo>
                  <a:lnTo>
                    <a:pt x="258031" y="49626"/>
                  </a:lnTo>
                  <a:lnTo>
                    <a:pt x="223164" y="0"/>
                  </a:lnTo>
                  <a:lnTo>
                    <a:pt x="94147" y="178417"/>
                  </a:lnTo>
                  <a:lnTo>
                    <a:pt x="27895" y="282528"/>
                  </a:lnTo>
                  <a:lnTo>
                    <a:pt x="3486" y="352510"/>
                  </a:lnTo>
                  <a:lnTo>
                    <a:pt x="0" y="428536"/>
                  </a:lnTo>
                  <a:lnTo>
                    <a:pt x="4533" y="473512"/>
                  </a:lnTo>
                  <a:lnTo>
                    <a:pt x="17536" y="515403"/>
                  </a:lnTo>
                  <a:lnTo>
                    <a:pt x="38112" y="553310"/>
                  </a:lnTo>
                  <a:lnTo>
                    <a:pt x="65362" y="586338"/>
                  </a:lnTo>
                  <a:lnTo>
                    <a:pt x="98389" y="613588"/>
                  </a:lnTo>
                  <a:lnTo>
                    <a:pt x="136297" y="634163"/>
                  </a:lnTo>
                  <a:lnTo>
                    <a:pt x="178188" y="647166"/>
                  </a:lnTo>
                  <a:lnTo>
                    <a:pt x="223164" y="651700"/>
                  </a:lnTo>
                  <a:lnTo>
                    <a:pt x="268136" y="647166"/>
                  </a:lnTo>
                  <a:lnTo>
                    <a:pt x="310024" y="634163"/>
                  </a:lnTo>
                  <a:lnTo>
                    <a:pt x="347929" y="613588"/>
                  </a:lnTo>
                  <a:lnTo>
                    <a:pt x="380955" y="586338"/>
                  </a:lnTo>
                  <a:lnTo>
                    <a:pt x="408204" y="553310"/>
                  </a:lnTo>
                  <a:lnTo>
                    <a:pt x="428779" y="515403"/>
                  </a:lnTo>
                  <a:lnTo>
                    <a:pt x="441782" y="473512"/>
                  </a:lnTo>
                  <a:lnTo>
                    <a:pt x="446316" y="428536"/>
                  </a:lnTo>
                  <a:close/>
                </a:path>
              </a:pathLst>
            </a:custGeom>
            <a:ln w="20040">
              <a:solidFill>
                <a:srgbClr val="344054"/>
              </a:solidFill>
            </a:ln>
          </p:spPr>
          <p:txBody>
            <a:bodyPr wrap="square" lIns="0" tIns="0" rIns="0" bIns="0" rtlCol="0"/>
            <a:lstStyle/>
            <a:p>
              <a:endParaRPr sz="1500"/>
            </a:p>
          </p:txBody>
        </p:sp>
        <p:sp>
          <p:nvSpPr>
            <p:cNvPr id="14" name="object 14"/>
            <p:cNvSpPr/>
            <p:nvPr/>
          </p:nvSpPr>
          <p:spPr>
            <a:xfrm>
              <a:off x="2528086" y="1432952"/>
              <a:ext cx="840105" cy="629285"/>
            </a:xfrm>
            <a:custGeom>
              <a:avLst/>
              <a:gdLst/>
              <a:ahLst/>
              <a:cxnLst/>
              <a:rect l="l" t="t" r="r" b="b"/>
              <a:pathLst>
                <a:path w="840104" h="629285">
                  <a:moveTo>
                    <a:pt x="0" y="629208"/>
                  </a:moveTo>
                  <a:lnTo>
                    <a:pt x="200583" y="629208"/>
                  </a:lnTo>
                </a:path>
                <a:path w="840104" h="629285">
                  <a:moveTo>
                    <a:pt x="594436" y="115138"/>
                  </a:moveTo>
                  <a:lnTo>
                    <a:pt x="721156" y="115138"/>
                  </a:lnTo>
                </a:path>
                <a:path w="840104" h="629285">
                  <a:moveTo>
                    <a:pt x="546595" y="0"/>
                  </a:moveTo>
                  <a:lnTo>
                    <a:pt x="839558" y="0"/>
                  </a:lnTo>
                </a:path>
              </a:pathLst>
            </a:custGeom>
            <a:ln w="20040">
              <a:solidFill>
                <a:srgbClr val="314FA1"/>
              </a:solidFill>
            </a:ln>
          </p:spPr>
          <p:txBody>
            <a:bodyPr wrap="square" lIns="0" tIns="0" rIns="0" bIns="0" rtlCol="0"/>
            <a:lstStyle/>
            <a:p>
              <a:endParaRPr sz="1500"/>
            </a:p>
          </p:txBody>
        </p:sp>
        <p:sp>
          <p:nvSpPr>
            <p:cNvPr id="15" name="object 15"/>
            <p:cNvSpPr/>
            <p:nvPr/>
          </p:nvSpPr>
          <p:spPr>
            <a:xfrm>
              <a:off x="2789641" y="1722443"/>
              <a:ext cx="347345" cy="322580"/>
            </a:xfrm>
            <a:custGeom>
              <a:avLst/>
              <a:gdLst/>
              <a:ahLst/>
              <a:cxnLst/>
              <a:rect l="l" t="t" r="r" b="b"/>
              <a:pathLst>
                <a:path w="347344" h="322580">
                  <a:moveTo>
                    <a:pt x="297980" y="0"/>
                  </a:moveTo>
                  <a:lnTo>
                    <a:pt x="274578" y="64692"/>
                  </a:lnTo>
                  <a:lnTo>
                    <a:pt x="238556" y="122897"/>
                  </a:lnTo>
                  <a:lnTo>
                    <a:pt x="199659" y="161952"/>
                  </a:lnTo>
                  <a:lnTo>
                    <a:pt x="153528" y="192173"/>
                  </a:lnTo>
                  <a:lnTo>
                    <a:pt x="102252" y="212473"/>
                  </a:lnTo>
                  <a:lnTo>
                    <a:pt x="47917" y="221767"/>
                  </a:lnTo>
                  <a:lnTo>
                    <a:pt x="35918" y="222219"/>
                  </a:lnTo>
                  <a:lnTo>
                    <a:pt x="23920" y="222088"/>
                  </a:lnTo>
                  <a:lnTo>
                    <a:pt x="11941" y="221399"/>
                  </a:lnTo>
                  <a:lnTo>
                    <a:pt x="0" y="220179"/>
                  </a:lnTo>
                  <a:lnTo>
                    <a:pt x="28177" y="261561"/>
                  </a:lnTo>
                  <a:lnTo>
                    <a:pt x="66330" y="293771"/>
                  </a:lnTo>
                  <a:lnTo>
                    <a:pt x="112330" y="314668"/>
                  </a:lnTo>
                  <a:lnTo>
                    <a:pt x="164045" y="322110"/>
                  </a:lnTo>
                  <a:lnTo>
                    <a:pt x="212655" y="315559"/>
                  </a:lnTo>
                  <a:lnTo>
                    <a:pt x="256370" y="297078"/>
                  </a:lnTo>
                  <a:lnTo>
                    <a:pt x="293433" y="268427"/>
                  </a:lnTo>
                  <a:lnTo>
                    <a:pt x="322084" y="231364"/>
                  </a:lnTo>
                  <a:lnTo>
                    <a:pt x="340565" y="187648"/>
                  </a:lnTo>
                  <a:lnTo>
                    <a:pt x="347116" y="139039"/>
                  </a:lnTo>
                  <a:lnTo>
                    <a:pt x="343548" y="112224"/>
                  </a:lnTo>
                  <a:lnTo>
                    <a:pt x="333506" y="79282"/>
                  </a:lnTo>
                  <a:lnTo>
                    <a:pt x="317985" y="41459"/>
                  </a:lnTo>
                  <a:lnTo>
                    <a:pt x="297980" y="0"/>
                  </a:lnTo>
                  <a:close/>
                </a:path>
              </a:pathLst>
            </a:custGeom>
            <a:solidFill>
              <a:srgbClr val="0093D5"/>
            </a:solidFill>
          </p:spPr>
          <p:txBody>
            <a:bodyPr wrap="square" lIns="0" tIns="0" rIns="0" bIns="0" rtlCol="0"/>
            <a:lstStyle/>
            <a:p>
              <a:endParaRPr sz="1500"/>
            </a:p>
          </p:txBody>
        </p:sp>
      </p:grpSp>
      <p:grpSp>
        <p:nvGrpSpPr>
          <p:cNvPr id="16" name="object 16"/>
          <p:cNvGrpSpPr/>
          <p:nvPr/>
        </p:nvGrpSpPr>
        <p:grpSpPr>
          <a:xfrm>
            <a:off x="9620189" y="1563005"/>
            <a:ext cx="875242" cy="201613"/>
            <a:chOff x="7485223" y="1891389"/>
            <a:chExt cx="1050290" cy="241935"/>
          </a:xfrm>
        </p:grpSpPr>
        <p:sp>
          <p:nvSpPr>
            <p:cNvPr id="17" name="object 17"/>
            <p:cNvSpPr/>
            <p:nvPr/>
          </p:nvSpPr>
          <p:spPr>
            <a:xfrm>
              <a:off x="7745831" y="1953475"/>
              <a:ext cx="532130" cy="117475"/>
            </a:xfrm>
            <a:custGeom>
              <a:avLst/>
              <a:gdLst/>
              <a:ahLst/>
              <a:cxnLst/>
              <a:rect l="l" t="t" r="r" b="b"/>
              <a:pathLst>
                <a:path w="532129" h="117475">
                  <a:moveTo>
                    <a:pt x="531901" y="0"/>
                  </a:moveTo>
                  <a:lnTo>
                    <a:pt x="0" y="0"/>
                  </a:lnTo>
                  <a:lnTo>
                    <a:pt x="0" y="117411"/>
                  </a:lnTo>
                  <a:lnTo>
                    <a:pt x="531901" y="117411"/>
                  </a:lnTo>
                  <a:lnTo>
                    <a:pt x="531901" y="0"/>
                  </a:lnTo>
                  <a:close/>
                </a:path>
              </a:pathLst>
            </a:custGeom>
            <a:solidFill>
              <a:srgbClr val="52A947"/>
            </a:solidFill>
          </p:spPr>
          <p:txBody>
            <a:bodyPr wrap="square" lIns="0" tIns="0" rIns="0" bIns="0" rtlCol="0"/>
            <a:lstStyle/>
            <a:p>
              <a:endParaRPr sz="1500"/>
            </a:p>
          </p:txBody>
        </p:sp>
        <p:sp>
          <p:nvSpPr>
            <p:cNvPr id="18" name="object 18"/>
            <p:cNvSpPr/>
            <p:nvPr/>
          </p:nvSpPr>
          <p:spPr>
            <a:xfrm>
              <a:off x="7497991" y="2012187"/>
              <a:ext cx="175895" cy="36830"/>
            </a:xfrm>
            <a:custGeom>
              <a:avLst/>
              <a:gdLst/>
              <a:ahLst/>
              <a:cxnLst/>
              <a:rect l="l" t="t" r="r" b="b"/>
              <a:pathLst>
                <a:path w="175895" h="36830">
                  <a:moveTo>
                    <a:pt x="175514" y="0"/>
                  </a:moveTo>
                  <a:lnTo>
                    <a:pt x="0" y="0"/>
                  </a:lnTo>
                  <a:lnTo>
                    <a:pt x="0" y="36360"/>
                  </a:lnTo>
                  <a:lnTo>
                    <a:pt x="175514" y="36360"/>
                  </a:lnTo>
                  <a:lnTo>
                    <a:pt x="175514" y="0"/>
                  </a:lnTo>
                  <a:close/>
                </a:path>
              </a:pathLst>
            </a:custGeom>
            <a:solidFill>
              <a:srgbClr val="EDEDED"/>
            </a:solidFill>
          </p:spPr>
          <p:txBody>
            <a:bodyPr wrap="square" lIns="0" tIns="0" rIns="0" bIns="0" rtlCol="0"/>
            <a:lstStyle/>
            <a:p>
              <a:endParaRPr sz="1500"/>
            </a:p>
          </p:txBody>
        </p:sp>
        <p:sp>
          <p:nvSpPr>
            <p:cNvPr id="19" name="object 19"/>
            <p:cNvSpPr/>
            <p:nvPr/>
          </p:nvSpPr>
          <p:spPr>
            <a:xfrm>
              <a:off x="7660807" y="1940746"/>
              <a:ext cx="629920" cy="143510"/>
            </a:xfrm>
            <a:custGeom>
              <a:avLst/>
              <a:gdLst/>
              <a:ahLst/>
              <a:cxnLst/>
              <a:rect l="l" t="t" r="r" b="b"/>
              <a:pathLst>
                <a:path w="629920" h="143510">
                  <a:moveTo>
                    <a:pt x="623951" y="0"/>
                  </a:moveTo>
                  <a:lnTo>
                    <a:pt x="5689" y="0"/>
                  </a:lnTo>
                  <a:lnTo>
                    <a:pt x="0" y="5702"/>
                  </a:lnTo>
                  <a:lnTo>
                    <a:pt x="0" y="137172"/>
                  </a:lnTo>
                  <a:lnTo>
                    <a:pt x="5689" y="142887"/>
                  </a:lnTo>
                  <a:lnTo>
                    <a:pt x="623951" y="142887"/>
                  </a:lnTo>
                  <a:lnTo>
                    <a:pt x="629666" y="137172"/>
                  </a:lnTo>
                  <a:lnTo>
                    <a:pt x="629666" y="117411"/>
                  </a:lnTo>
                  <a:lnTo>
                    <a:pt x="25463" y="117411"/>
                  </a:lnTo>
                  <a:lnTo>
                    <a:pt x="25463" y="25476"/>
                  </a:lnTo>
                  <a:lnTo>
                    <a:pt x="629666" y="25476"/>
                  </a:lnTo>
                  <a:lnTo>
                    <a:pt x="629666" y="5702"/>
                  </a:lnTo>
                  <a:lnTo>
                    <a:pt x="623951" y="0"/>
                  </a:lnTo>
                  <a:close/>
                </a:path>
                <a:path w="629920" h="143510">
                  <a:moveTo>
                    <a:pt x="629666" y="25476"/>
                  </a:moveTo>
                  <a:lnTo>
                    <a:pt x="604189" y="25476"/>
                  </a:lnTo>
                  <a:lnTo>
                    <a:pt x="604189" y="117411"/>
                  </a:lnTo>
                  <a:lnTo>
                    <a:pt x="629666" y="117411"/>
                  </a:lnTo>
                  <a:lnTo>
                    <a:pt x="629666" y="25476"/>
                  </a:lnTo>
                  <a:close/>
                </a:path>
              </a:pathLst>
            </a:custGeom>
            <a:solidFill>
              <a:srgbClr val="1D1D1D"/>
            </a:solidFill>
          </p:spPr>
          <p:txBody>
            <a:bodyPr wrap="square" lIns="0" tIns="0" rIns="0" bIns="0" rtlCol="0"/>
            <a:lstStyle/>
            <a:p>
              <a:endParaRPr sz="1500"/>
            </a:p>
          </p:txBody>
        </p:sp>
        <p:pic>
          <p:nvPicPr>
            <p:cNvPr id="20" name="object 20"/>
            <p:cNvPicPr/>
            <p:nvPr/>
          </p:nvPicPr>
          <p:blipFill>
            <a:blip r:embed="rId5" cstate="print"/>
            <a:stretch>
              <a:fillRect/>
            </a:stretch>
          </p:blipFill>
          <p:spPr>
            <a:xfrm>
              <a:off x="8264992" y="1969695"/>
              <a:ext cx="270065" cy="84975"/>
            </a:xfrm>
            <a:prstGeom prst="rect">
              <a:avLst/>
            </a:prstGeom>
          </p:spPr>
        </p:pic>
        <p:pic>
          <p:nvPicPr>
            <p:cNvPr id="21" name="object 21"/>
            <p:cNvPicPr/>
            <p:nvPr/>
          </p:nvPicPr>
          <p:blipFill>
            <a:blip r:embed="rId6" cstate="print"/>
            <a:stretch>
              <a:fillRect/>
            </a:stretch>
          </p:blipFill>
          <p:spPr>
            <a:xfrm>
              <a:off x="7485223" y="1891389"/>
              <a:ext cx="201046" cy="241592"/>
            </a:xfrm>
            <a:prstGeom prst="rect">
              <a:avLst/>
            </a:prstGeom>
          </p:spPr>
        </p:pic>
        <p:sp>
          <p:nvSpPr>
            <p:cNvPr id="22" name="object 22"/>
            <p:cNvSpPr/>
            <p:nvPr/>
          </p:nvSpPr>
          <p:spPr>
            <a:xfrm>
              <a:off x="7843367" y="1940750"/>
              <a:ext cx="342265" cy="84455"/>
            </a:xfrm>
            <a:custGeom>
              <a:avLst/>
              <a:gdLst/>
              <a:ahLst/>
              <a:cxnLst/>
              <a:rect l="l" t="t" r="r" b="b"/>
              <a:pathLst>
                <a:path w="342265" h="84455">
                  <a:moveTo>
                    <a:pt x="25501" y="5715"/>
                  </a:moveTo>
                  <a:lnTo>
                    <a:pt x="19786" y="12"/>
                  </a:lnTo>
                  <a:lnTo>
                    <a:pt x="5715" y="12"/>
                  </a:lnTo>
                  <a:lnTo>
                    <a:pt x="0" y="5715"/>
                  </a:lnTo>
                  <a:lnTo>
                    <a:pt x="0" y="78473"/>
                  </a:lnTo>
                  <a:lnTo>
                    <a:pt x="5715" y="84188"/>
                  </a:lnTo>
                  <a:lnTo>
                    <a:pt x="12738" y="84188"/>
                  </a:lnTo>
                  <a:lnTo>
                    <a:pt x="19786" y="84188"/>
                  </a:lnTo>
                  <a:lnTo>
                    <a:pt x="25501" y="78473"/>
                  </a:lnTo>
                  <a:lnTo>
                    <a:pt x="25501" y="5715"/>
                  </a:lnTo>
                  <a:close/>
                </a:path>
                <a:path w="342265" h="84455">
                  <a:moveTo>
                    <a:pt x="130886" y="5702"/>
                  </a:moveTo>
                  <a:lnTo>
                    <a:pt x="125196" y="0"/>
                  </a:lnTo>
                  <a:lnTo>
                    <a:pt x="111112" y="0"/>
                  </a:lnTo>
                  <a:lnTo>
                    <a:pt x="105422" y="5702"/>
                  </a:lnTo>
                  <a:lnTo>
                    <a:pt x="105422" y="55372"/>
                  </a:lnTo>
                  <a:lnTo>
                    <a:pt x="111112" y="61074"/>
                  </a:lnTo>
                  <a:lnTo>
                    <a:pt x="118148" y="61074"/>
                  </a:lnTo>
                  <a:lnTo>
                    <a:pt x="125196" y="61074"/>
                  </a:lnTo>
                  <a:lnTo>
                    <a:pt x="130886" y="55372"/>
                  </a:lnTo>
                  <a:lnTo>
                    <a:pt x="130886" y="5702"/>
                  </a:lnTo>
                  <a:close/>
                </a:path>
                <a:path w="342265" h="84455">
                  <a:moveTo>
                    <a:pt x="236296" y="5715"/>
                  </a:moveTo>
                  <a:lnTo>
                    <a:pt x="230606" y="12"/>
                  </a:lnTo>
                  <a:lnTo>
                    <a:pt x="216535" y="12"/>
                  </a:lnTo>
                  <a:lnTo>
                    <a:pt x="210820" y="5715"/>
                  </a:lnTo>
                  <a:lnTo>
                    <a:pt x="210820" y="78473"/>
                  </a:lnTo>
                  <a:lnTo>
                    <a:pt x="216535" y="84188"/>
                  </a:lnTo>
                  <a:lnTo>
                    <a:pt x="223558" y="84188"/>
                  </a:lnTo>
                  <a:lnTo>
                    <a:pt x="230606" y="84188"/>
                  </a:lnTo>
                  <a:lnTo>
                    <a:pt x="236296" y="78473"/>
                  </a:lnTo>
                  <a:lnTo>
                    <a:pt x="236296" y="5715"/>
                  </a:lnTo>
                  <a:close/>
                </a:path>
                <a:path w="342265" h="84455">
                  <a:moveTo>
                    <a:pt x="341693" y="5702"/>
                  </a:moveTo>
                  <a:lnTo>
                    <a:pt x="336003" y="0"/>
                  </a:lnTo>
                  <a:lnTo>
                    <a:pt x="321932" y="0"/>
                  </a:lnTo>
                  <a:lnTo>
                    <a:pt x="316217" y="5702"/>
                  </a:lnTo>
                  <a:lnTo>
                    <a:pt x="316217" y="55372"/>
                  </a:lnTo>
                  <a:lnTo>
                    <a:pt x="321932" y="61074"/>
                  </a:lnTo>
                  <a:lnTo>
                    <a:pt x="328955" y="61074"/>
                  </a:lnTo>
                  <a:lnTo>
                    <a:pt x="336003" y="61074"/>
                  </a:lnTo>
                  <a:lnTo>
                    <a:pt x="341693" y="55372"/>
                  </a:lnTo>
                  <a:lnTo>
                    <a:pt x="341693" y="5702"/>
                  </a:lnTo>
                  <a:close/>
                </a:path>
              </a:pathLst>
            </a:custGeom>
            <a:solidFill>
              <a:srgbClr val="1D1D1D"/>
            </a:solidFill>
          </p:spPr>
          <p:txBody>
            <a:bodyPr wrap="square" lIns="0" tIns="0" rIns="0" bIns="0" rtlCol="0"/>
            <a:lstStyle/>
            <a:p>
              <a:endParaRPr sz="1500"/>
            </a:p>
          </p:txBody>
        </p:sp>
      </p:grpSp>
      <p:grpSp>
        <p:nvGrpSpPr>
          <p:cNvPr id="23" name="object 23"/>
          <p:cNvGrpSpPr/>
          <p:nvPr/>
        </p:nvGrpSpPr>
        <p:grpSpPr>
          <a:xfrm>
            <a:off x="9039171" y="1156900"/>
            <a:ext cx="319088" cy="726016"/>
            <a:chOff x="6973154" y="1358502"/>
            <a:chExt cx="382905" cy="871219"/>
          </a:xfrm>
        </p:grpSpPr>
        <p:sp>
          <p:nvSpPr>
            <p:cNvPr id="24" name="object 24"/>
            <p:cNvSpPr/>
            <p:nvPr/>
          </p:nvSpPr>
          <p:spPr>
            <a:xfrm>
              <a:off x="6984292" y="1502406"/>
              <a:ext cx="360045" cy="716280"/>
            </a:xfrm>
            <a:custGeom>
              <a:avLst/>
              <a:gdLst/>
              <a:ahLst/>
              <a:cxnLst/>
              <a:rect l="l" t="t" r="r" b="b"/>
              <a:pathLst>
                <a:path w="360045" h="716280">
                  <a:moveTo>
                    <a:pt x="81711" y="105536"/>
                  </a:moveTo>
                  <a:lnTo>
                    <a:pt x="12026" y="231838"/>
                  </a:lnTo>
                  <a:lnTo>
                    <a:pt x="0" y="278510"/>
                  </a:lnTo>
                  <a:lnTo>
                    <a:pt x="0" y="661301"/>
                  </a:lnTo>
                  <a:lnTo>
                    <a:pt x="4281" y="682505"/>
                  </a:lnTo>
                  <a:lnTo>
                    <a:pt x="15957" y="699819"/>
                  </a:lnTo>
                  <a:lnTo>
                    <a:pt x="33272" y="711491"/>
                  </a:lnTo>
                  <a:lnTo>
                    <a:pt x="54470" y="715771"/>
                  </a:lnTo>
                  <a:lnTo>
                    <a:pt x="305549" y="715771"/>
                  </a:lnTo>
                  <a:lnTo>
                    <a:pt x="326752" y="711491"/>
                  </a:lnTo>
                  <a:lnTo>
                    <a:pt x="344066" y="699819"/>
                  </a:lnTo>
                  <a:lnTo>
                    <a:pt x="355739" y="682505"/>
                  </a:lnTo>
                  <a:lnTo>
                    <a:pt x="360019" y="661301"/>
                  </a:lnTo>
                  <a:lnTo>
                    <a:pt x="360019" y="278510"/>
                  </a:lnTo>
                  <a:lnTo>
                    <a:pt x="347992" y="231838"/>
                  </a:lnTo>
                  <a:lnTo>
                    <a:pt x="278307" y="105536"/>
                  </a:lnTo>
                </a:path>
                <a:path w="360045" h="716280">
                  <a:moveTo>
                    <a:pt x="309803" y="105536"/>
                  </a:moveTo>
                  <a:lnTo>
                    <a:pt x="50215" y="105536"/>
                  </a:lnTo>
                  <a:lnTo>
                    <a:pt x="37961" y="103062"/>
                  </a:lnTo>
                  <a:lnTo>
                    <a:pt x="27954" y="96313"/>
                  </a:lnTo>
                  <a:lnTo>
                    <a:pt x="21206" y="86302"/>
                  </a:lnTo>
                  <a:lnTo>
                    <a:pt x="18732" y="74040"/>
                  </a:lnTo>
                  <a:lnTo>
                    <a:pt x="18732" y="31495"/>
                  </a:lnTo>
                  <a:lnTo>
                    <a:pt x="21206" y="19234"/>
                  </a:lnTo>
                  <a:lnTo>
                    <a:pt x="27954" y="9223"/>
                  </a:lnTo>
                  <a:lnTo>
                    <a:pt x="37961" y="2474"/>
                  </a:lnTo>
                  <a:lnTo>
                    <a:pt x="50215" y="0"/>
                  </a:lnTo>
                  <a:lnTo>
                    <a:pt x="309803" y="0"/>
                  </a:lnTo>
                  <a:lnTo>
                    <a:pt x="322059" y="2474"/>
                  </a:lnTo>
                  <a:lnTo>
                    <a:pt x="332071" y="9223"/>
                  </a:lnTo>
                  <a:lnTo>
                    <a:pt x="338823" y="19234"/>
                  </a:lnTo>
                  <a:lnTo>
                    <a:pt x="341299" y="31495"/>
                  </a:lnTo>
                  <a:lnTo>
                    <a:pt x="341299" y="74040"/>
                  </a:lnTo>
                  <a:lnTo>
                    <a:pt x="338823" y="86302"/>
                  </a:lnTo>
                  <a:lnTo>
                    <a:pt x="332071" y="96313"/>
                  </a:lnTo>
                  <a:lnTo>
                    <a:pt x="322059" y="103062"/>
                  </a:lnTo>
                  <a:lnTo>
                    <a:pt x="309803" y="105536"/>
                  </a:lnTo>
                  <a:close/>
                </a:path>
              </a:pathLst>
            </a:custGeom>
            <a:ln w="22275">
              <a:solidFill>
                <a:srgbClr val="074848"/>
              </a:solidFill>
            </a:ln>
          </p:spPr>
          <p:txBody>
            <a:bodyPr wrap="square" lIns="0" tIns="0" rIns="0" bIns="0" rtlCol="0"/>
            <a:lstStyle/>
            <a:p>
              <a:endParaRPr sz="1500"/>
            </a:p>
          </p:txBody>
        </p:sp>
        <p:pic>
          <p:nvPicPr>
            <p:cNvPr id="25" name="object 25"/>
            <p:cNvPicPr/>
            <p:nvPr/>
          </p:nvPicPr>
          <p:blipFill>
            <a:blip r:embed="rId7" cstate="print"/>
            <a:stretch>
              <a:fillRect/>
            </a:stretch>
          </p:blipFill>
          <p:spPr>
            <a:xfrm>
              <a:off x="7054866" y="1358502"/>
              <a:ext cx="218871" cy="155041"/>
            </a:xfrm>
            <a:prstGeom prst="rect">
              <a:avLst/>
            </a:prstGeom>
          </p:spPr>
        </p:pic>
        <p:sp>
          <p:nvSpPr>
            <p:cNvPr id="26" name="object 26"/>
            <p:cNvSpPr/>
            <p:nvPr/>
          </p:nvSpPr>
          <p:spPr>
            <a:xfrm>
              <a:off x="7028834" y="1877265"/>
              <a:ext cx="271145" cy="296545"/>
            </a:xfrm>
            <a:custGeom>
              <a:avLst/>
              <a:gdLst/>
              <a:ahLst/>
              <a:cxnLst/>
              <a:rect l="l" t="t" r="r" b="b"/>
              <a:pathLst>
                <a:path w="271145" h="296544">
                  <a:moveTo>
                    <a:pt x="12029" y="85"/>
                  </a:moveTo>
                  <a:lnTo>
                    <a:pt x="0" y="0"/>
                  </a:lnTo>
                  <a:lnTo>
                    <a:pt x="0" y="291909"/>
                  </a:lnTo>
                  <a:lnTo>
                    <a:pt x="4457" y="296367"/>
                  </a:lnTo>
                  <a:lnTo>
                    <a:pt x="9931" y="296367"/>
                  </a:lnTo>
                  <a:lnTo>
                    <a:pt x="266484" y="296367"/>
                  </a:lnTo>
                  <a:lnTo>
                    <a:pt x="270929" y="291909"/>
                  </a:lnTo>
                  <a:lnTo>
                    <a:pt x="270929" y="63487"/>
                  </a:lnTo>
                  <a:lnTo>
                    <a:pt x="246873" y="62943"/>
                  </a:lnTo>
                  <a:lnTo>
                    <a:pt x="222937" y="60577"/>
                  </a:lnTo>
                  <a:lnTo>
                    <a:pt x="199261" y="56341"/>
                  </a:lnTo>
                  <a:lnTo>
                    <a:pt x="175983" y="50190"/>
                  </a:lnTo>
                  <a:lnTo>
                    <a:pt x="143911" y="38706"/>
                  </a:lnTo>
                  <a:lnTo>
                    <a:pt x="112307" y="25819"/>
                  </a:lnTo>
                  <a:lnTo>
                    <a:pt x="80505" y="13675"/>
                  </a:lnTo>
                  <a:lnTo>
                    <a:pt x="47840" y="4419"/>
                  </a:lnTo>
                  <a:lnTo>
                    <a:pt x="35983" y="2269"/>
                  </a:lnTo>
                  <a:lnTo>
                    <a:pt x="24034" y="833"/>
                  </a:lnTo>
                  <a:lnTo>
                    <a:pt x="12029" y="85"/>
                  </a:lnTo>
                  <a:close/>
                </a:path>
              </a:pathLst>
            </a:custGeom>
            <a:solidFill>
              <a:srgbClr val="52A947"/>
            </a:solidFill>
          </p:spPr>
          <p:txBody>
            <a:bodyPr wrap="square" lIns="0" tIns="0" rIns="0" bIns="0" rtlCol="0"/>
            <a:lstStyle/>
            <a:p>
              <a:endParaRPr sz="1500"/>
            </a:p>
          </p:txBody>
        </p:sp>
      </p:grpSp>
      <p:sp>
        <p:nvSpPr>
          <p:cNvPr id="27" name="object 3">
            <a:extLst>
              <a:ext uri="{FF2B5EF4-FFF2-40B4-BE49-F238E27FC236}">
                <a16:creationId xmlns:a16="http://schemas.microsoft.com/office/drawing/2014/main" id="{37D93510-C9CC-D8D4-1EFC-29AC32863167}"/>
              </a:ext>
            </a:extLst>
          </p:cNvPr>
          <p:cNvSpPr/>
          <p:nvPr/>
        </p:nvSpPr>
        <p:spPr>
          <a:xfrm>
            <a:off x="1368162" y="2012579"/>
            <a:ext cx="2518355" cy="304800"/>
          </a:xfrm>
          <a:custGeom>
            <a:avLst/>
            <a:gdLst/>
            <a:ahLst/>
            <a:cxnLst/>
            <a:rect l="l" t="t" r="r" b="b"/>
            <a:pathLst>
              <a:path w="2857500" h="365760">
                <a:moveTo>
                  <a:pt x="2857119" y="0"/>
                </a:moveTo>
                <a:lnTo>
                  <a:pt x="0" y="0"/>
                </a:lnTo>
                <a:lnTo>
                  <a:pt x="0" y="365760"/>
                </a:lnTo>
                <a:lnTo>
                  <a:pt x="2857119" y="365760"/>
                </a:lnTo>
                <a:lnTo>
                  <a:pt x="2857119" y="0"/>
                </a:lnTo>
                <a:close/>
              </a:path>
            </a:pathLst>
          </a:custGeom>
          <a:solidFill>
            <a:schemeClr val="tx1"/>
          </a:solidFill>
        </p:spPr>
        <p:txBody>
          <a:bodyPr wrap="square" lIns="0" tIns="0" rIns="0" bIns="0" rtlCol="0" anchor="ctr" anchorCtr="0"/>
          <a:lstStyle/>
          <a:p>
            <a:pPr algn="ctr"/>
            <a:r>
              <a:rPr lang="en-US" sz="1100" b="1" spc="45" dirty="0">
                <a:solidFill>
                  <a:srgbClr val="FFFFFF"/>
                </a:solidFill>
                <a:latin typeface="Corbel" panose="020B0503020204020204" pitchFamily="34" charset="0"/>
                <a:cs typeface="Montserrat"/>
              </a:rPr>
              <a:t>TREATMENT/MANAGEMENT</a:t>
            </a:r>
          </a:p>
        </p:txBody>
      </p:sp>
      <p:sp>
        <p:nvSpPr>
          <p:cNvPr id="29" name="object 3">
            <a:extLst>
              <a:ext uri="{FF2B5EF4-FFF2-40B4-BE49-F238E27FC236}">
                <a16:creationId xmlns:a16="http://schemas.microsoft.com/office/drawing/2014/main" id="{9E3B67C9-2726-7ED6-39C0-2C7616AC26F6}"/>
              </a:ext>
            </a:extLst>
          </p:cNvPr>
          <p:cNvSpPr/>
          <p:nvPr/>
        </p:nvSpPr>
        <p:spPr>
          <a:xfrm>
            <a:off x="4366386" y="2012579"/>
            <a:ext cx="2750075" cy="304800"/>
          </a:xfrm>
          <a:custGeom>
            <a:avLst/>
            <a:gdLst/>
            <a:ahLst/>
            <a:cxnLst/>
            <a:rect l="l" t="t" r="r" b="b"/>
            <a:pathLst>
              <a:path w="2857500" h="365760">
                <a:moveTo>
                  <a:pt x="2857119" y="0"/>
                </a:moveTo>
                <a:lnTo>
                  <a:pt x="0" y="0"/>
                </a:lnTo>
                <a:lnTo>
                  <a:pt x="0" y="365760"/>
                </a:lnTo>
                <a:lnTo>
                  <a:pt x="2857119" y="365760"/>
                </a:lnTo>
                <a:lnTo>
                  <a:pt x="2857119" y="0"/>
                </a:lnTo>
                <a:close/>
              </a:path>
            </a:pathLst>
          </a:custGeom>
          <a:solidFill>
            <a:schemeClr val="tx1"/>
          </a:solidFill>
        </p:spPr>
        <p:txBody>
          <a:bodyPr wrap="square" lIns="0" tIns="0" rIns="0" bIns="0" rtlCol="0" anchor="ctr" anchorCtr="0"/>
          <a:lstStyle/>
          <a:p>
            <a:pPr algn="ctr"/>
            <a:r>
              <a:rPr lang="en-US" sz="1100" b="1" spc="45" dirty="0">
                <a:solidFill>
                  <a:srgbClr val="FFFFFF"/>
                </a:solidFill>
                <a:latin typeface="Corbel" panose="020B0503020204020204" pitchFamily="34" charset="0"/>
                <a:cs typeface="Montserrat"/>
              </a:rPr>
              <a:t>VACCINE PREVENTION</a:t>
            </a:r>
          </a:p>
        </p:txBody>
      </p:sp>
      <p:pic>
        <p:nvPicPr>
          <p:cNvPr id="4" name="Picture 3">
            <a:extLst>
              <a:ext uri="{FF2B5EF4-FFF2-40B4-BE49-F238E27FC236}">
                <a16:creationId xmlns:a16="http://schemas.microsoft.com/office/drawing/2014/main" id="{2BC2D992-B556-729E-0995-BBA6EDBE7963}"/>
              </a:ext>
            </a:extLst>
          </p:cNvPr>
          <p:cNvPicPr>
            <a:picLocks noChangeAspect="1"/>
          </p:cNvPicPr>
          <p:nvPr/>
        </p:nvPicPr>
        <p:blipFill>
          <a:blip r:embed="rId8">
            <a:extLst>
              <a:ext uri="{28A0092B-C50C-407E-A947-70E740481C1C}">
                <a14:useLocalDpi xmlns:a14="http://schemas.microsoft.com/office/drawing/2010/main" val="0"/>
              </a:ext>
            </a:extLst>
          </a:blip>
          <a:srcRect/>
          <a:stretch/>
        </p:blipFill>
        <p:spPr>
          <a:xfrm>
            <a:off x="5565154" y="869081"/>
            <a:ext cx="457200" cy="1016000"/>
          </a:xfrm>
          <a:prstGeom prst="rect">
            <a:avLst/>
          </a:prstGeom>
        </p:spPr>
      </p:pic>
      <p:sp>
        <p:nvSpPr>
          <p:cNvPr id="5" name="object 3">
            <a:extLst>
              <a:ext uri="{FF2B5EF4-FFF2-40B4-BE49-F238E27FC236}">
                <a16:creationId xmlns:a16="http://schemas.microsoft.com/office/drawing/2014/main" id="{BE2CA28B-F4F1-6745-B058-4A24B17AFFE0}"/>
              </a:ext>
            </a:extLst>
          </p:cNvPr>
          <p:cNvSpPr/>
          <p:nvPr/>
        </p:nvSpPr>
        <p:spPr>
          <a:xfrm>
            <a:off x="7450416" y="2012579"/>
            <a:ext cx="4268969" cy="304800"/>
          </a:xfrm>
          <a:custGeom>
            <a:avLst/>
            <a:gdLst/>
            <a:ahLst/>
            <a:cxnLst/>
            <a:rect l="l" t="t" r="r" b="b"/>
            <a:pathLst>
              <a:path w="2857500" h="365760">
                <a:moveTo>
                  <a:pt x="2857119" y="0"/>
                </a:moveTo>
                <a:lnTo>
                  <a:pt x="0" y="0"/>
                </a:lnTo>
                <a:lnTo>
                  <a:pt x="0" y="365760"/>
                </a:lnTo>
                <a:lnTo>
                  <a:pt x="2857119" y="365760"/>
                </a:lnTo>
                <a:lnTo>
                  <a:pt x="2857119" y="0"/>
                </a:lnTo>
                <a:close/>
              </a:path>
            </a:pathLst>
          </a:custGeom>
          <a:solidFill>
            <a:schemeClr val="tx1"/>
          </a:solidFill>
        </p:spPr>
        <p:txBody>
          <a:bodyPr wrap="square" lIns="0" tIns="0" rIns="0" bIns="0" rtlCol="0" anchor="ctr" anchorCtr="0"/>
          <a:lstStyle/>
          <a:p>
            <a:pPr algn="ctr"/>
            <a:r>
              <a:rPr lang="en-US" sz="1100" b="1" spc="45" dirty="0">
                <a:solidFill>
                  <a:srgbClr val="FFFFFF"/>
                </a:solidFill>
                <a:latin typeface="Corbel" panose="020B0503020204020204" pitchFamily="34" charset="0"/>
                <a:cs typeface="Montserrat"/>
              </a:rPr>
              <a:t>MONOCLONAL ANTIBODY (MAB) PREVENTION</a:t>
            </a:r>
          </a:p>
        </p:txBody>
      </p:sp>
      <p:sp>
        <p:nvSpPr>
          <p:cNvPr id="28" name="Footer Placeholder 57">
            <a:extLst>
              <a:ext uri="{FF2B5EF4-FFF2-40B4-BE49-F238E27FC236}">
                <a16:creationId xmlns:a16="http://schemas.microsoft.com/office/drawing/2014/main" id="{E4E5FE40-C8C9-2251-FA24-55A2363FCADC}"/>
              </a:ext>
            </a:extLst>
          </p:cNvPr>
          <p:cNvSpPr>
            <a:spLocks noGrp="1"/>
          </p:cNvSpPr>
          <p:nvPr>
            <p:ph type="ftr" sz="quarter" idx="3"/>
          </p:nvPr>
        </p:nvSpPr>
        <p:spPr>
          <a:xfrm>
            <a:off x="6866666" y="6548086"/>
            <a:ext cx="4873214" cy="173389"/>
          </a:xfrm>
        </p:spPr>
        <p:txBody>
          <a:bodyPr/>
          <a:lstStyle/>
          <a:p>
            <a:r>
              <a:rPr lang="en-US" dirty="0"/>
              <a:t>Original slide developed by the World Health Organization and PATH. Last updated: February 2024</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ject 2"/>
          <p:cNvPicPr/>
          <p:nvPr/>
        </p:nvPicPr>
        <p:blipFill>
          <a:blip r:embed="rId3" cstate="print"/>
          <a:stretch>
            <a:fillRect/>
          </a:stretch>
        </p:blipFill>
        <p:spPr>
          <a:xfrm>
            <a:off x="1426768" y="1565226"/>
            <a:ext cx="3865583" cy="3886200"/>
          </a:xfrm>
          <a:prstGeom prst="rect">
            <a:avLst/>
          </a:prstGeom>
        </p:spPr>
      </p:pic>
      <p:grpSp>
        <p:nvGrpSpPr>
          <p:cNvPr id="3" name="object 3"/>
          <p:cNvGrpSpPr/>
          <p:nvPr/>
        </p:nvGrpSpPr>
        <p:grpSpPr>
          <a:xfrm>
            <a:off x="5410446" y="5178940"/>
            <a:ext cx="268817" cy="268817"/>
            <a:chOff x="6492535" y="6466797"/>
            <a:chExt cx="322580" cy="322580"/>
          </a:xfrm>
        </p:grpSpPr>
        <p:sp>
          <p:nvSpPr>
            <p:cNvPr id="4" name="object 4"/>
            <p:cNvSpPr/>
            <p:nvPr/>
          </p:nvSpPr>
          <p:spPr>
            <a:xfrm>
              <a:off x="6505235" y="6479497"/>
              <a:ext cx="297180" cy="297180"/>
            </a:xfrm>
            <a:custGeom>
              <a:avLst/>
              <a:gdLst/>
              <a:ahLst/>
              <a:cxnLst/>
              <a:rect l="l" t="t" r="r" b="b"/>
              <a:pathLst>
                <a:path w="297179" h="297179">
                  <a:moveTo>
                    <a:pt x="148335" y="0"/>
                  </a:moveTo>
                  <a:lnTo>
                    <a:pt x="101448" y="7561"/>
                  </a:lnTo>
                  <a:lnTo>
                    <a:pt x="60728" y="28619"/>
                  </a:lnTo>
                  <a:lnTo>
                    <a:pt x="28619" y="60728"/>
                  </a:lnTo>
                  <a:lnTo>
                    <a:pt x="7561" y="101448"/>
                  </a:lnTo>
                  <a:lnTo>
                    <a:pt x="0" y="148335"/>
                  </a:lnTo>
                  <a:lnTo>
                    <a:pt x="7561" y="195223"/>
                  </a:lnTo>
                  <a:lnTo>
                    <a:pt x="28619" y="235943"/>
                  </a:lnTo>
                  <a:lnTo>
                    <a:pt x="60728" y="268052"/>
                  </a:lnTo>
                  <a:lnTo>
                    <a:pt x="101448" y="289110"/>
                  </a:lnTo>
                  <a:lnTo>
                    <a:pt x="148335" y="296671"/>
                  </a:lnTo>
                  <a:lnTo>
                    <a:pt x="195223" y="289110"/>
                  </a:lnTo>
                  <a:lnTo>
                    <a:pt x="235943" y="268052"/>
                  </a:lnTo>
                  <a:lnTo>
                    <a:pt x="268052" y="235943"/>
                  </a:lnTo>
                  <a:lnTo>
                    <a:pt x="289110" y="195223"/>
                  </a:lnTo>
                  <a:lnTo>
                    <a:pt x="296671" y="148335"/>
                  </a:lnTo>
                  <a:lnTo>
                    <a:pt x="289110" y="101448"/>
                  </a:lnTo>
                  <a:lnTo>
                    <a:pt x="268052" y="60728"/>
                  </a:lnTo>
                  <a:lnTo>
                    <a:pt x="235943" y="28619"/>
                  </a:lnTo>
                  <a:lnTo>
                    <a:pt x="195223" y="7561"/>
                  </a:lnTo>
                  <a:lnTo>
                    <a:pt x="148335" y="0"/>
                  </a:lnTo>
                  <a:close/>
                </a:path>
              </a:pathLst>
            </a:custGeom>
            <a:solidFill>
              <a:srgbClr val="F9E6E7"/>
            </a:solidFill>
          </p:spPr>
          <p:txBody>
            <a:bodyPr wrap="square" lIns="0" tIns="0" rIns="0" bIns="0" rtlCol="0"/>
            <a:lstStyle/>
            <a:p>
              <a:endParaRPr sz="1500">
                <a:latin typeface="Corbel" panose="020B0503020204020204" pitchFamily="34" charset="0"/>
              </a:endParaRPr>
            </a:p>
          </p:txBody>
        </p:sp>
        <p:sp>
          <p:nvSpPr>
            <p:cNvPr id="5" name="object 5"/>
            <p:cNvSpPr/>
            <p:nvPr/>
          </p:nvSpPr>
          <p:spPr>
            <a:xfrm>
              <a:off x="6505235" y="6479497"/>
              <a:ext cx="297180" cy="297180"/>
            </a:xfrm>
            <a:custGeom>
              <a:avLst/>
              <a:gdLst/>
              <a:ahLst/>
              <a:cxnLst/>
              <a:rect l="l" t="t" r="r" b="b"/>
              <a:pathLst>
                <a:path w="297179" h="297179">
                  <a:moveTo>
                    <a:pt x="148335" y="296671"/>
                  </a:moveTo>
                  <a:lnTo>
                    <a:pt x="195223" y="289110"/>
                  </a:lnTo>
                  <a:lnTo>
                    <a:pt x="235943" y="268052"/>
                  </a:lnTo>
                  <a:lnTo>
                    <a:pt x="268052" y="235943"/>
                  </a:lnTo>
                  <a:lnTo>
                    <a:pt x="289110" y="195223"/>
                  </a:lnTo>
                  <a:lnTo>
                    <a:pt x="296671" y="148335"/>
                  </a:lnTo>
                  <a:lnTo>
                    <a:pt x="289110" y="101448"/>
                  </a:lnTo>
                  <a:lnTo>
                    <a:pt x="268052" y="60728"/>
                  </a:lnTo>
                  <a:lnTo>
                    <a:pt x="235943" y="28619"/>
                  </a:lnTo>
                  <a:lnTo>
                    <a:pt x="195223" y="7561"/>
                  </a:lnTo>
                  <a:lnTo>
                    <a:pt x="148335" y="0"/>
                  </a:lnTo>
                  <a:lnTo>
                    <a:pt x="101448" y="7561"/>
                  </a:lnTo>
                  <a:lnTo>
                    <a:pt x="60728" y="28619"/>
                  </a:lnTo>
                  <a:lnTo>
                    <a:pt x="28619" y="60728"/>
                  </a:lnTo>
                  <a:lnTo>
                    <a:pt x="7561" y="101448"/>
                  </a:lnTo>
                  <a:lnTo>
                    <a:pt x="0" y="148335"/>
                  </a:lnTo>
                  <a:lnTo>
                    <a:pt x="7561" y="195223"/>
                  </a:lnTo>
                  <a:lnTo>
                    <a:pt x="28619" y="235943"/>
                  </a:lnTo>
                  <a:lnTo>
                    <a:pt x="60728" y="268052"/>
                  </a:lnTo>
                  <a:lnTo>
                    <a:pt x="101448" y="289110"/>
                  </a:lnTo>
                  <a:lnTo>
                    <a:pt x="148335" y="296671"/>
                  </a:lnTo>
                  <a:close/>
                </a:path>
              </a:pathLst>
            </a:custGeom>
            <a:ln w="12700">
              <a:solidFill>
                <a:srgbClr val="D71E62"/>
              </a:solidFill>
            </a:ln>
          </p:spPr>
          <p:txBody>
            <a:bodyPr wrap="square" lIns="0" tIns="0" rIns="0" bIns="0" rtlCol="0"/>
            <a:lstStyle/>
            <a:p>
              <a:endParaRPr sz="1500">
                <a:latin typeface="Corbel" panose="020B0503020204020204" pitchFamily="34" charset="0"/>
              </a:endParaRPr>
            </a:p>
          </p:txBody>
        </p:sp>
      </p:grpSp>
      <p:sp>
        <p:nvSpPr>
          <p:cNvPr id="6" name="object 6"/>
          <p:cNvSpPr txBox="1"/>
          <p:nvPr/>
        </p:nvSpPr>
        <p:spPr>
          <a:xfrm>
            <a:off x="2315209" y="2739558"/>
            <a:ext cx="2256791" cy="841683"/>
          </a:xfrm>
          <a:prstGeom prst="rect">
            <a:avLst/>
          </a:prstGeom>
        </p:spPr>
        <p:txBody>
          <a:bodyPr vert="horz" wrap="square" lIns="0" tIns="10583" rIns="0" bIns="0" rtlCol="0">
            <a:spAutoFit/>
          </a:bodyPr>
          <a:lstStyle/>
          <a:p>
            <a:pPr marL="10583">
              <a:lnSpc>
                <a:spcPts val="3200"/>
              </a:lnSpc>
            </a:pPr>
            <a:r>
              <a:rPr sz="3333" b="1" spc="-21" dirty="0">
                <a:solidFill>
                  <a:srgbClr val="D71E62"/>
                </a:solidFill>
                <a:latin typeface="Corbel" panose="020B0503020204020204" pitchFamily="34" charset="0"/>
                <a:cs typeface="Montserrat-SemiBold"/>
              </a:rPr>
              <a:t>RSV</a:t>
            </a:r>
            <a:endParaRPr lang="en-US" sz="3333" b="1" spc="-21" dirty="0">
              <a:solidFill>
                <a:srgbClr val="D71E62"/>
              </a:solidFill>
              <a:latin typeface="Corbel" panose="020B0503020204020204" pitchFamily="34" charset="0"/>
              <a:cs typeface="Montserrat-SemiBold"/>
            </a:endParaRPr>
          </a:p>
          <a:p>
            <a:pPr marL="10583">
              <a:lnSpc>
                <a:spcPts val="3200"/>
              </a:lnSpc>
            </a:pPr>
            <a:r>
              <a:rPr lang="en-US" sz="3333" b="1" spc="-8" dirty="0">
                <a:solidFill>
                  <a:srgbClr val="D71E62"/>
                </a:solidFill>
                <a:latin typeface="Corbel" panose="020B0503020204020204" pitchFamily="34" charset="0"/>
                <a:cs typeface="Montserrat-SemiBold"/>
              </a:rPr>
              <a:t>31.1%</a:t>
            </a:r>
            <a:endParaRPr lang="en-US" sz="3333" dirty="0">
              <a:latin typeface="Corbel" panose="020B0503020204020204" pitchFamily="34" charset="0"/>
              <a:cs typeface="Montserrat-SemiBold"/>
            </a:endParaRPr>
          </a:p>
        </p:txBody>
      </p:sp>
      <p:sp>
        <p:nvSpPr>
          <p:cNvPr id="8" name="object 8"/>
          <p:cNvSpPr txBox="1"/>
          <p:nvPr/>
        </p:nvSpPr>
        <p:spPr>
          <a:xfrm>
            <a:off x="2315209" y="3614878"/>
            <a:ext cx="1065943" cy="149186"/>
          </a:xfrm>
          <a:prstGeom prst="rect">
            <a:avLst/>
          </a:prstGeom>
        </p:spPr>
        <p:txBody>
          <a:bodyPr vert="horz" wrap="square" lIns="0" tIns="10583" rIns="0" bIns="0" rtlCol="0">
            <a:spAutoFit/>
          </a:bodyPr>
          <a:lstStyle/>
          <a:p>
            <a:pPr marL="10583">
              <a:spcBef>
                <a:spcPts val="83"/>
              </a:spcBef>
            </a:pPr>
            <a:r>
              <a:rPr sz="900" dirty="0">
                <a:solidFill>
                  <a:srgbClr val="D71E62"/>
                </a:solidFill>
                <a:latin typeface="Corbel" panose="020B0503020204020204" pitchFamily="34" charset="0"/>
                <a:cs typeface="WorkSans-Light"/>
              </a:rPr>
              <a:t>(28.4,</a:t>
            </a:r>
            <a:r>
              <a:rPr sz="900" spc="-46" dirty="0">
                <a:solidFill>
                  <a:srgbClr val="D71E62"/>
                </a:solidFill>
                <a:latin typeface="Corbel" panose="020B0503020204020204" pitchFamily="34" charset="0"/>
                <a:cs typeface="WorkSans-Light"/>
              </a:rPr>
              <a:t> </a:t>
            </a:r>
            <a:r>
              <a:rPr sz="900" spc="-17" dirty="0">
                <a:solidFill>
                  <a:srgbClr val="D71E62"/>
                </a:solidFill>
                <a:latin typeface="Corbel" panose="020B0503020204020204" pitchFamily="34" charset="0"/>
                <a:cs typeface="WorkSans-Light"/>
              </a:rPr>
              <a:t>34.2)</a:t>
            </a:r>
            <a:endParaRPr sz="900" dirty="0">
              <a:latin typeface="Corbel" panose="020B0503020204020204" pitchFamily="34" charset="0"/>
              <a:cs typeface="WorkSans-Light"/>
            </a:endParaRPr>
          </a:p>
        </p:txBody>
      </p:sp>
      <p:sp>
        <p:nvSpPr>
          <p:cNvPr id="9" name="object 9"/>
          <p:cNvSpPr txBox="1"/>
          <p:nvPr/>
        </p:nvSpPr>
        <p:spPr>
          <a:xfrm>
            <a:off x="1744262" y="5518091"/>
            <a:ext cx="652992" cy="398079"/>
          </a:xfrm>
          <a:prstGeom prst="rect">
            <a:avLst/>
          </a:prstGeom>
        </p:spPr>
        <p:txBody>
          <a:bodyPr vert="horz" wrap="square" lIns="0" tIns="25929" rIns="0" bIns="0" rtlCol="0">
            <a:spAutoFit/>
          </a:bodyPr>
          <a:lstStyle/>
          <a:p>
            <a:pPr marL="10583" marR="4233">
              <a:lnSpc>
                <a:spcPts val="975"/>
              </a:lnSpc>
              <a:spcBef>
                <a:spcPts val="204"/>
              </a:spcBef>
            </a:pPr>
            <a:r>
              <a:rPr sz="875" b="1" spc="-8" dirty="0">
                <a:solidFill>
                  <a:srgbClr val="D71E62"/>
                </a:solidFill>
                <a:latin typeface="Corbel" panose="020B0503020204020204" pitchFamily="34" charset="0"/>
                <a:cs typeface="Montserrat-SemiBold"/>
              </a:rPr>
              <a:t>Rhinovirus </a:t>
            </a:r>
            <a:r>
              <a:rPr sz="875" b="1" spc="-17" dirty="0">
                <a:solidFill>
                  <a:srgbClr val="D71E62"/>
                </a:solidFill>
                <a:latin typeface="Corbel" panose="020B0503020204020204" pitchFamily="34" charset="0"/>
                <a:cs typeface="Montserrat-SemiBold"/>
              </a:rPr>
              <a:t>7.5%</a:t>
            </a:r>
            <a:endParaRPr sz="875">
              <a:latin typeface="Corbel" panose="020B0503020204020204" pitchFamily="34" charset="0"/>
              <a:cs typeface="Montserrat-SemiBold"/>
            </a:endParaRPr>
          </a:p>
          <a:p>
            <a:pPr marL="10583">
              <a:spcBef>
                <a:spcPts val="37"/>
              </a:spcBef>
            </a:pPr>
            <a:r>
              <a:rPr sz="750" dirty="0">
                <a:solidFill>
                  <a:srgbClr val="D71E62"/>
                </a:solidFill>
                <a:latin typeface="Corbel" panose="020B0503020204020204" pitchFamily="34" charset="0"/>
                <a:cs typeface="WorkSans-Light"/>
              </a:rPr>
              <a:t>(5.3,</a:t>
            </a:r>
            <a:r>
              <a:rPr sz="750" spc="-25" dirty="0">
                <a:solidFill>
                  <a:srgbClr val="D71E62"/>
                </a:solidFill>
                <a:latin typeface="Corbel" panose="020B0503020204020204" pitchFamily="34" charset="0"/>
                <a:cs typeface="WorkSans-Light"/>
              </a:rPr>
              <a:t> </a:t>
            </a:r>
            <a:r>
              <a:rPr sz="750" spc="-17" dirty="0">
                <a:solidFill>
                  <a:srgbClr val="D71E62"/>
                </a:solidFill>
                <a:latin typeface="Corbel" panose="020B0503020204020204" pitchFamily="34" charset="0"/>
                <a:cs typeface="WorkSans-Light"/>
              </a:rPr>
              <a:t>10.1)</a:t>
            </a:r>
            <a:endParaRPr sz="750">
              <a:latin typeface="Corbel" panose="020B0503020204020204" pitchFamily="34" charset="0"/>
              <a:cs typeface="WorkSans-Light"/>
            </a:endParaRPr>
          </a:p>
        </p:txBody>
      </p:sp>
      <p:sp>
        <p:nvSpPr>
          <p:cNvPr id="10" name="object 10"/>
          <p:cNvSpPr txBox="1"/>
          <p:nvPr/>
        </p:nvSpPr>
        <p:spPr>
          <a:xfrm>
            <a:off x="3078112" y="5518091"/>
            <a:ext cx="387879" cy="398079"/>
          </a:xfrm>
          <a:prstGeom prst="rect">
            <a:avLst/>
          </a:prstGeom>
        </p:spPr>
        <p:txBody>
          <a:bodyPr vert="horz" wrap="square" lIns="0" tIns="25929" rIns="0" bIns="0" rtlCol="0">
            <a:spAutoFit/>
          </a:bodyPr>
          <a:lstStyle/>
          <a:p>
            <a:pPr marL="10583" marR="17462">
              <a:lnSpc>
                <a:spcPts val="975"/>
              </a:lnSpc>
              <a:spcBef>
                <a:spcPts val="204"/>
              </a:spcBef>
            </a:pPr>
            <a:r>
              <a:rPr sz="875" b="1" spc="-17" dirty="0">
                <a:solidFill>
                  <a:srgbClr val="D71E62"/>
                </a:solidFill>
                <a:latin typeface="Corbel" panose="020B0503020204020204" pitchFamily="34" charset="0"/>
                <a:cs typeface="Montserrat-SemiBold"/>
              </a:rPr>
              <a:t>hMPV 7.5%</a:t>
            </a:r>
            <a:endParaRPr sz="875">
              <a:latin typeface="Corbel" panose="020B0503020204020204" pitchFamily="34" charset="0"/>
              <a:cs typeface="Montserrat-SemiBold"/>
            </a:endParaRPr>
          </a:p>
          <a:p>
            <a:pPr marL="10583">
              <a:spcBef>
                <a:spcPts val="37"/>
              </a:spcBef>
            </a:pPr>
            <a:r>
              <a:rPr sz="750" dirty="0">
                <a:solidFill>
                  <a:srgbClr val="D71E62"/>
                </a:solidFill>
                <a:latin typeface="Corbel" panose="020B0503020204020204" pitchFamily="34" charset="0"/>
                <a:cs typeface="WorkSans-Light"/>
              </a:rPr>
              <a:t>(5.9,</a:t>
            </a:r>
            <a:r>
              <a:rPr sz="750" spc="-33" dirty="0">
                <a:solidFill>
                  <a:srgbClr val="D71E62"/>
                </a:solidFill>
                <a:latin typeface="Corbel" panose="020B0503020204020204" pitchFamily="34" charset="0"/>
                <a:cs typeface="WorkSans-Light"/>
              </a:rPr>
              <a:t> </a:t>
            </a:r>
            <a:r>
              <a:rPr sz="750" spc="-17" dirty="0">
                <a:solidFill>
                  <a:srgbClr val="D71E62"/>
                </a:solidFill>
                <a:latin typeface="Corbel" panose="020B0503020204020204" pitchFamily="34" charset="0"/>
                <a:cs typeface="WorkSans-Light"/>
              </a:rPr>
              <a:t>9.5)</a:t>
            </a:r>
            <a:endParaRPr sz="750">
              <a:latin typeface="Corbel" panose="020B0503020204020204" pitchFamily="34" charset="0"/>
              <a:cs typeface="WorkSans-Light"/>
            </a:endParaRPr>
          </a:p>
        </p:txBody>
      </p:sp>
      <p:sp>
        <p:nvSpPr>
          <p:cNvPr id="11" name="object 11"/>
          <p:cNvSpPr txBox="1"/>
          <p:nvPr/>
        </p:nvSpPr>
        <p:spPr>
          <a:xfrm>
            <a:off x="4300411" y="5518091"/>
            <a:ext cx="834495" cy="398079"/>
          </a:xfrm>
          <a:prstGeom prst="rect">
            <a:avLst/>
          </a:prstGeom>
        </p:spPr>
        <p:txBody>
          <a:bodyPr vert="horz" wrap="square" lIns="0" tIns="25929" rIns="0" bIns="0" rtlCol="0">
            <a:spAutoFit/>
          </a:bodyPr>
          <a:lstStyle/>
          <a:p>
            <a:pPr marL="10583" marR="4233">
              <a:lnSpc>
                <a:spcPts val="975"/>
              </a:lnSpc>
              <a:spcBef>
                <a:spcPts val="204"/>
              </a:spcBef>
            </a:pPr>
            <a:r>
              <a:rPr sz="875" b="1" spc="-8" dirty="0">
                <a:solidFill>
                  <a:srgbClr val="D71E62"/>
                </a:solidFill>
                <a:latin typeface="Corbel" panose="020B0503020204020204" pitchFamily="34" charset="0"/>
                <a:cs typeface="Montserrat-SemiBold"/>
              </a:rPr>
              <a:t>Parainfluenza </a:t>
            </a:r>
            <a:r>
              <a:rPr sz="875" b="1" spc="-17" dirty="0">
                <a:solidFill>
                  <a:srgbClr val="D71E62"/>
                </a:solidFill>
                <a:latin typeface="Corbel" panose="020B0503020204020204" pitchFamily="34" charset="0"/>
                <a:cs typeface="Montserrat-SemiBold"/>
              </a:rPr>
              <a:t>7.4%</a:t>
            </a:r>
            <a:endParaRPr sz="875">
              <a:latin typeface="Corbel" panose="020B0503020204020204" pitchFamily="34" charset="0"/>
              <a:cs typeface="Montserrat-SemiBold"/>
            </a:endParaRPr>
          </a:p>
          <a:p>
            <a:pPr marL="10583">
              <a:spcBef>
                <a:spcPts val="37"/>
              </a:spcBef>
            </a:pPr>
            <a:r>
              <a:rPr sz="750" dirty="0">
                <a:solidFill>
                  <a:srgbClr val="D71E62"/>
                </a:solidFill>
                <a:latin typeface="Corbel" panose="020B0503020204020204" pitchFamily="34" charset="0"/>
                <a:cs typeface="WorkSans-Light"/>
              </a:rPr>
              <a:t>(5.8,</a:t>
            </a:r>
            <a:r>
              <a:rPr sz="750" spc="-12" dirty="0">
                <a:solidFill>
                  <a:srgbClr val="D71E62"/>
                </a:solidFill>
                <a:latin typeface="Corbel" panose="020B0503020204020204" pitchFamily="34" charset="0"/>
                <a:cs typeface="WorkSans-Light"/>
              </a:rPr>
              <a:t> </a:t>
            </a:r>
            <a:r>
              <a:rPr sz="750" spc="-17" dirty="0">
                <a:solidFill>
                  <a:srgbClr val="D71E62"/>
                </a:solidFill>
                <a:latin typeface="Corbel" panose="020B0503020204020204" pitchFamily="34" charset="0"/>
                <a:cs typeface="WorkSans-Light"/>
              </a:rPr>
              <a:t>9.3)</a:t>
            </a:r>
            <a:endParaRPr sz="750">
              <a:latin typeface="Corbel" panose="020B0503020204020204" pitchFamily="34" charset="0"/>
              <a:cs typeface="WorkSans-Light"/>
            </a:endParaRPr>
          </a:p>
        </p:txBody>
      </p:sp>
      <p:sp>
        <p:nvSpPr>
          <p:cNvPr id="12" name="object 12"/>
          <p:cNvSpPr txBox="1"/>
          <p:nvPr/>
        </p:nvSpPr>
        <p:spPr>
          <a:xfrm>
            <a:off x="6509835" y="5518091"/>
            <a:ext cx="935567" cy="398079"/>
          </a:xfrm>
          <a:prstGeom prst="rect">
            <a:avLst/>
          </a:prstGeom>
        </p:spPr>
        <p:txBody>
          <a:bodyPr vert="horz" wrap="square" lIns="0" tIns="25929" rIns="0" bIns="0" rtlCol="0">
            <a:spAutoFit/>
          </a:bodyPr>
          <a:lstStyle/>
          <a:p>
            <a:pPr marL="10583" marR="4233">
              <a:lnSpc>
                <a:spcPts val="975"/>
              </a:lnSpc>
              <a:spcBef>
                <a:spcPts val="204"/>
              </a:spcBef>
            </a:pPr>
            <a:r>
              <a:rPr sz="875" b="1" spc="-8" dirty="0">
                <a:solidFill>
                  <a:srgbClr val="672672"/>
                </a:solidFill>
                <a:latin typeface="Corbel" panose="020B0503020204020204" pitchFamily="34" charset="0"/>
                <a:cs typeface="Montserrat-SemiBold"/>
              </a:rPr>
              <a:t>Pneumococcus </a:t>
            </a:r>
            <a:r>
              <a:rPr sz="875" b="1" spc="-17" dirty="0">
                <a:solidFill>
                  <a:srgbClr val="672672"/>
                </a:solidFill>
                <a:latin typeface="Corbel" panose="020B0503020204020204" pitchFamily="34" charset="0"/>
                <a:cs typeface="Montserrat-SemiBold"/>
              </a:rPr>
              <a:t>6.7%</a:t>
            </a:r>
            <a:endParaRPr sz="875">
              <a:latin typeface="Corbel" panose="020B0503020204020204" pitchFamily="34" charset="0"/>
              <a:cs typeface="Montserrat-SemiBold"/>
            </a:endParaRPr>
          </a:p>
          <a:p>
            <a:pPr marL="10583">
              <a:spcBef>
                <a:spcPts val="37"/>
              </a:spcBef>
            </a:pPr>
            <a:r>
              <a:rPr sz="750" spc="-8" dirty="0">
                <a:solidFill>
                  <a:srgbClr val="672672"/>
                </a:solidFill>
                <a:latin typeface="Corbel" panose="020B0503020204020204" pitchFamily="34" charset="0"/>
                <a:cs typeface="WorkSans-Light"/>
              </a:rPr>
              <a:t>(5.1,</a:t>
            </a:r>
            <a:r>
              <a:rPr sz="750" spc="-50" dirty="0">
                <a:solidFill>
                  <a:srgbClr val="672672"/>
                </a:solidFill>
                <a:latin typeface="Corbel" panose="020B0503020204020204" pitchFamily="34" charset="0"/>
                <a:cs typeface="WorkSans-Light"/>
              </a:rPr>
              <a:t> </a:t>
            </a:r>
            <a:r>
              <a:rPr sz="750" spc="-17" dirty="0">
                <a:solidFill>
                  <a:srgbClr val="672672"/>
                </a:solidFill>
                <a:latin typeface="Corbel" panose="020B0503020204020204" pitchFamily="34" charset="0"/>
                <a:cs typeface="WorkSans-Light"/>
              </a:rPr>
              <a:t>8.5)</a:t>
            </a:r>
            <a:endParaRPr sz="750">
              <a:latin typeface="Corbel" panose="020B0503020204020204" pitchFamily="34" charset="0"/>
              <a:cs typeface="WorkSans-Light"/>
            </a:endParaRPr>
          </a:p>
        </p:txBody>
      </p:sp>
      <p:sp>
        <p:nvSpPr>
          <p:cNvPr id="13" name="object 13"/>
          <p:cNvSpPr txBox="1"/>
          <p:nvPr/>
        </p:nvSpPr>
        <p:spPr>
          <a:xfrm>
            <a:off x="9742268" y="5518091"/>
            <a:ext cx="383646" cy="398079"/>
          </a:xfrm>
          <a:prstGeom prst="rect">
            <a:avLst/>
          </a:prstGeom>
        </p:spPr>
        <p:txBody>
          <a:bodyPr vert="horz" wrap="square" lIns="0" tIns="25929" rIns="0" bIns="0" rtlCol="0">
            <a:spAutoFit/>
          </a:bodyPr>
          <a:lstStyle/>
          <a:p>
            <a:pPr marL="10583" marR="101067">
              <a:lnSpc>
                <a:spcPts val="975"/>
              </a:lnSpc>
              <a:spcBef>
                <a:spcPts val="204"/>
              </a:spcBef>
            </a:pPr>
            <a:r>
              <a:rPr sz="875" b="1" spc="-21" dirty="0">
                <a:solidFill>
                  <a:srgbClr val="074848"/>
                </a:solidFill>
                <a:latin typeface="Corbel" panose="020B0503020204020204" pitchFamily="34" charset="0"/>
                <a:cs typeface="Montserrat-SemiBold"/>
              </a:rPr>
              <a:t>TB </a:t>
            </a:r>
            <a:r>
              <a:rPr sz="875" b="1" spc="-17" dirty="0">
                <a:solidFill>
                  <a:srgbClr val="074848"/>
                </a:solidFill>
                <a:latin typeface="Corbel" panose="020B0503020204020204" pitchFamily="34" charset="0"/>
                <a:cs typeface="Montserrat-SemiBold"/>
              </a:rPr>
              <a:t>5.9%</a:t>
            </a:r>
            <a:endParaRPr sz="875">
              <a:latin typeface="Corbel" panose="020B0503020204020204" pitchFamily="34" charset="0"/>
              <a:cs typeface="Montserrat-SemiBold"/>
            </a:endParaRPr>
          </a:p>
          <a:p>
            <a:pPr marL="10583">
              <a:spcBef>
                <a:spcPts val="37"/>
              </a:spcBef>
            </a:pPr>
            <a:r>
              <a:rPr sz="750" dirty="0">
                <a:solidFill>
                  <a:srgbClr val="074848"/>
                </a:solidFill>
                <a:latin typeface="Corbel" panose="020B0503020204020204" pitchFamily="34" charset="0"/>
                <a:cs typeface="WorkSans-Light"/>
              </a:rPr>
              <a:t>(3.9,</a:t>
            </a:r>
            <a:r>
              <a:rPr sz="750" spc="-42" dirty="0">
                <a:solidFill>
                  <a:srgbClr val="074848"/>
                </a:solidFill>
                <a:latin typeface="Corbel" panose="020B0503020204020204" pitchFamily="34" charset="0"/>
                <a:cs typeface="WorkSans-Light"/>
              </a:rPr>
              <a:t> </a:t>
            </a:r>
            <a:r>
              <a:rPr sz="750" spc="-17" dirty="0">
                <a:solidFill>
                  <a:srgbClr val="074848"/>
                </a:solidFill>
                <a:latin typeface="Corbel" panose="020B0503020204020204" pitchFamily="34" charset="0"/>
                <a:cs typeface="WorkSans-Light"/>
              </a:rPr>
              <a:t>8.3)</a:t>
            </a:r>
            <a:endParaRPr sz="750">
              <a:latin typeface="Corbel" panose="020B0503020204020204" pitchFamily="34" charset="0"/>
              <a:cs typeface="WorkSans-Light"/>
            </a:endParaRPr>
          </a:p>
        </p:txBody>
      </p:sp>
      <p:sp>
        <p:nvSpPr>
          <p:cNvPr id="14" name="object 14"/>
          <p:cNvSpPr txBox="1"/>
          <p:nvPr/>
        </p:nvSpPr>
        <p:spPr>
          <a:xfrm>
            <a:off x="10859230" y="5518092"/>
            <a:ext cx="631296" cy="398613"/>
          </a:xfrm>
          <a:prstGeom prst="rect">
            <a:avLst/>
          </a:prstGeom>
        </p:spPr>
        <p:txBody>
          <a:bodyPr vert="horz" wrap="square" lIns="0" tIns="13758" rIns="0" bIns="0" rtlCol="0">
            <a:spAutoFit/>
          </a:bodyPr>
          <a:lstStyle/>
          <a:p>
            <a:pPr marL="10583">
              <a:lnSpc>
                <a:spcPts val="1012"/>
              </a:lnSpc>
              <a:spcBef>
                <a:spcPts val="108"/>
              </a:spcBef>
            </a:pPr>
            <a:r>
              <a:rPr sz="875" b="1" i="1" dirty="0">
                <a:solidFill>
                  <a:srgbClr val="52A947"/>
                </a:solidFill>
                <a:latin typeface="Corbel" panose="020B0503020204020204" pitchFamily="34" charset="0"/>
                <a:cs typeface="Montserrat-BoldItalic"/>
              </a:rPr>
              <a:t>P.</a:t>
            </a:r>
            <a:r>
              <a:rPr sz="875" b="1" i="1" spc="4" dirty="0">
                <a:solidFill>
                  <a:srgbClr val="52A947"/>
                </a:solidFill>
                <a:latin typeface="Corbel" panose="020B0503020204020204" pitchFamily="34" charset="0"/>
                <a:cs typeface="Montserrat-BoldItalic"/>
              </a:rPr>
              <a:t> </a:t>
            </a:r>
            <a:r>
              <a:rPr sz="875" b="1" i="1" spc="-8" dirty="0">
                <a:solidFill>
                  <a:srgbClr val="52A947"/>
                </a:solidFill>
                <a:latin typeface="Corbel" panose="020B0503020204020204" pitchFamily="34" charset="0"/>
                <a:cs typeface="Montserrat-BoldItalic"/>
              </a:rPr>
              <a:t>jirovecii</a:t>
            </a:r>
            <a:endParaRPr sz="875">
              <a:latin typeface="Corbel" panose="020B0503020204020204" pitchFamily="34" charset="0"/>
              <a:cs typeface="Montserrat-BoldItalic"/>
            </a:endParaRPr>
          </a:p>
          <a:p>
            <a:pPr marL="10583">
              <a:lnSpc>
                <a:spcPts val="1012"/>
              </a:lnSpc>
            </a:pPr>
            <a:r>
              <a:rPr sz="875" b="1" spc="-17" dirty="0">
                <a:solidFill>
                  <a:srgbClr val="52A947"/>
                </a:solidFill>
                <a:latin typeface="Corbel" panose="020B0503020204020204" pitchFamily="34" charset="0"/>
                <a:cs typeface="Montserrat-SemiBold"/>
              </a:rPr>
              <a:t>2.0%</a:t>
            </a:r>
            <a:endParaRPr sz="875">
              <a:latin typeface="Corbel" panose="020B0503020204020204" pitchFamily="34" charset="0"/>
              <a:cs typeface="Montserrat-SemiBold"/>
            </a:endParaRPr>
          </a:p>
          <a:p>
            <a:pPr marL="10583">
              <a:spcBef>
                <a:spcPts val="54"/>
              </a:spcBef>
            </a:pPr>
            <a:r>
              <a:rPr sz="750" spc="-8" dirty="0">
                <a:solidFill>
                  <a:srgbClr val="52A947"/>
                </a:solidFill>
                <a:latin typeface="Corbel" panose="020B0503020204020204" pitchFamily="34" charset="0"/>
                <a:cs typeface="WorkSans-Light"/>
              </a:rPr>
              <a:t>(0.9,</a:t>
            </a:r>
            <a:r>
              <a:rPr sz="750" spc="-21" dirty="0">
                <a:solidFill>
                  <a:srgbClr val="52A947"/>
                </a:solidFill>
                <a:latin typeface="Corbel" panose="020B0503020204020204" pitchFamily="34" charset="0"/>
                <a:cs typeface="WorkSans-Light"/>
              </a:rPr>
              <a:t> </a:t>
            </a:r>
            <a:r>
              <a:rPr sz="750" spc="-17" dirty="0">
                <a:solidFill>
                  <a:srgbClr val="52A947"/>
                </a:solidFill>
                <a:latin typeface="Corbel" panose="020B0503020204020204" pitchFamily="34" charset="0"/>
                <a:cs typeface="WorkSans-Light"/>
              </a:rPr>
              <a:t>3.3)</a:t>
            </a:r>
            <a:endParaRPr sz="750">
              <a:latin typeface="Corbel" panose="020B0503020204020204" pitchFamily="34" charset="0"/>
              <a:cs typeface="WorkSans-Light"/>
            </a:endParaRPr>
          </a:p>
        </p:txBody>
      </p:sp>
      <p:sp>
        <p:nvSpPr>
          <p:cNvPr id="15" name="object 15"/>
          <p:cNvSpPr txBox="1"/>
          <p:nvPr/>
        </p:nvSpPr>
        <p:spPr>
          <a:xfrm>
            <a:off x="7708001" y="5518092"/>
            <a:ext cx="811213" cy="398613"/>
          </a:xfrm>
          <a:prstGeom prst="rect">
            <a:avLst/>
          </a:prstGeom>
        </p:spPr>
        <p:txBody>
          <a:bodyPr vert="horz" wrap="square" lIns="0" tIns="13758" rIns="0" bIns="0" rtlCol="0">
            <a:spAutoFit/>
          </a:bodyPr>
          <a:lstStyle/>
          <a:p>
            <a:pPr marL="10583">
              <a:lnSpc>
                <a:spcPts val="1012"/>
              </a:lnSpc>
              <a:spcBef>
                <a:spcPts val="108"/>
              </a:spcBef>
            </a:pPr>
            <a:r>
              <a:rPr sz="875" b="1" i="1" dirty="0">
                <a:solidFill>
                  <a:srgbClr val="672672"/>
                </a:solidFill>
                <a:latin typeface="Corbel" panose="020B0503020204020204" pitchFamily="34" charset="0"/>
                <a:cs typeface="Montserrat-BoldItalic"/>
              </a:rPr>
              <a:t>H.</a:t>
            </a:r>
            <a:r>
              <a:rPr sz="875" b="1" i="1" spc="29" dirty="0">
                <a:solidFill>
                  <a:srgbClr val="672672"/>
                </a:solidFill>
                <a:latin typeface="Corbel" panose="020B0503020204020204" pitchFamily="34" charset="0"/>
                <a:cs typeface="Montserrat-BoldItalic"/>
              </a:rPr>
              <a:t> </a:t>
            </a:r>
            <a:r>
              <a:rPr sz="875" b="1" i="1" spc="-8" dirty="0">
                <a:solidFill>
                  <a:srgbClr val="672672"/>
                </a:solidFill>
                <a:latin typeface="Corbel" panose="020B0503020204020204" pitchFamily="34" charset="0"/>
                <a:cs typeface="Montserrat-BoldItalic"/>
              </a:rPr>
              <a:t>influenzae</a:t>
            </a:r>
            <a:endParaRPr sz="875">
              <a:latin typeface="Corbel" panose="020B0503020204020204" pitchFamily="34" charset="0"/>
              <a:cs typeface="Montserrat-BoldItalic"/>
            </a:endParaRPr>
          </a:p>
          <a:p>
            <a:pPr marL="10583">
              <a:lnSpc>
                <a:spcPts val="1012"/>
              </a:lnSpc>
            </a:pPr>
            <a:r>
              <a:rPr sz="875" b="1" spc="-17" dirty="0">
                <a:solidFill>
                  <a:srgbClr val="672672"/>
                </a:solidFill>
                <a:latin typeface="Corbel" panose="020B0503020204020204" pitchFamily="34" charset="0"/>
                <a:cs typeface="Montserrat-SemiBold"/>
              </a:rPr>
              <a:t>5.9%</a:t>
            </a:r>
            <a:endParaRPr sz="875">
              <a:latin typeface="Corbel" panose="020B0503020204020204" pitchFamily="34" charset="0"/>
              <a:cs typeface="Montserrat-SemiBold"/>
            </a:endParaRPr>
          </a:p>
          <a:p>
            <a:pPr marL="10583">
              <a:spcBef>
                <a:spcPts val="54"/>
              </a:spcBef>
            </a:pPr>
            <a:r>
              <a:rPr sz="750" dirty="0">
                <a:solidFill>
                  <a:srgbClr val="672672"/>
                </a:solidFill>
                <a:latin typeface="Corbel" panose="020B0503020204020204" pitchFamily="34" charset="0"/>
                <a:cs typeface="WorkSans-Light"/>
              </a:rPr>
              <a:t>(3.8,</a:t>
            </a:r>
            <a:r>
              <a:rPr sz="750" spc="-21" dirty="0">
                <a:solidFill>
                  <a:srgbClr val="672672"/>
                </a:solidFill>
                <a:latin typeface="Corbel" panose="020B0503020204020204" pitchFamily="34" charset="0"/>
                <a:cs typeface="WorkSans-Light"/>
              </a:rPr>
              <a:t> </a:t>
            </a:r>
            <a:r>
              <a:rPr sz="750" spc="-17" dirty="0">
                <a:solidFill>
                  <a:srgbClr val="672672"/>
                </a:solidFill>
                <a:latin typeface="Corbel" panose="020B0503020204020204" pitchFamily="34" charset="0"/>
                <a:cs typeface="WorkSans-Light"/>
              </a:rPr>
              <a:t>8.5)</a:t>
            </a:r>
            <a:endParaRPr sz="750">
              <a:latin typeface="Corbel" panose="020B0503020204020204" pitchFamily="34" charset="0"/>
              <a:cs typeface="WorkSans-Light"/>
            </a:endParaRPr>
          </a:p>
        </p:txBody>
      </p:sp>
      <p:sp>
        <p:nvSpPr>
          <p:cNvPr id="16" name="object 16"/>
          <p:cNvSpPr txBox="1"/>
          <p:nvPr/>
        </p:nvSpPr>
        <p:spPr>
          <a:xfrm>
            <a:off x="8866226" y="5518091"/>
            <a:ext cx="368829" cy="398079"/>
          </a:xfrm>
          <a:prstGeom prst="rect">
            <a:avLst/>
          </a:prstGeom>
        </p:spPr>
        <p:txBody>
          <a:bodyPr vert="horz" wrap="square" lIns="0" tIns="25929" rIns="0" bIns="0" rtlCol="0">
            <a:spAutoFit/>
          </a:bodyPr>
          <a:lstStyle/>
          <a:p>
            <a:pPr marL="10583" marR="4233">
              <a:lnSpc>
                <a:spcPts val="975"/>
              </a:lnSpc>
              <a:spcBef>
                <a:spcPts val="204"/>
              </a:spcBef>
            </a:pPr>
            <a:r>
              <a:rPr sz="875" b="1" spc="-8" dirty="0">
                <a:solidFill>
                  <a:srgbClr val="672672"/>
                </a:solidFill>
                <a:latin typeface="Corbel" panose="020B0503020204020204" pitchFamily="34" charset="0"/>
                <a:cs typeface="Montserrat-SemiBold"/>
              </a:rPr>
              <a:t>Staph </a:t>
            </a:r>
            <a:r>
              <a:rPr sz="875" b="1" spc="-17" dirty="0">
                <a:solidFill>
                  <a:srgbClr val="672672"/>
                </a:solidFill>
                <a:latin typeface="Corbel" panose="020B0503020204020204" pitchFamily="34" charset="0"/>
                <a:cs typeface="Montserrat-SemiBold"/>
              </a:rPr>
              <a:t>2.7%</a:t>
            </a:r>
            <a:endParaRPr sz="875">
              <a:latin typeface="Corbel" panose="020B0503020204020204" pitchFamily="34" charset="0"/>
              <a:cs typeface="Montserrat-SemiBold"/>
            </a:endParaRPr>
          </a:p>
          <a:p>
            <a:pPr marL="10583">
              <a:spcBef>
                <a:spcPts val="37"/>
              </a:spcBef>
            </a:pPr>
            <a:r>
              <a:rPr sz="750" dirty="0">
                <a:solidFill>
                  <a:srgbClr val="672672"/>
                </a:solidFill>
                <a:latin typeface="Corbel" panose="020B0503020204020204" pitchFamily="34" charset="0"/>
                <a:cs typeface="WorkSans-Light"/>
              </a:rPr>
              <a:t>(1.5,</a:t>
            </a:r>
            <a:r>
              <a:rPr sz="750" spc="-17" dirty="0">
                <a:solidFill>
                  <a:srgbClr val="672672"/>
                </a:solidFill>
                <a:latin typeface="Corbel" panose="020B0503020204020204" pitchFamily="34" charset="0"/>
                <a:cs typeface="WorkSans-Light"/>
              </a:rPr>
              <a:t> 4.3)</a:t>
            </a:r>
            <a:endParaRPr sz="750">
              <a:latin typeface="Corbel" panose="020B0503020204020204" pitchFamily="34" charset="0"/>
              <a:cs typeface="WorkSans-Light"/>
            </a:endParaRPr>
          </a:p>
        </p:txBody>
      </p:sp>
      <p:sp>
        <p:nvSpPr>
          <p:cNvPr id="17" name="object 17"/>
          <p:cNvSpPr txBox="1"/>
          <p:nvPr/>
        </p:nvSpPr>
        <p:spPr>
          <a:xfrm>
            <a:off x="5399861" y="5518091"/>
            <a:ext cx="570442" cy="398079"/>
          </a:xfrm>
          <a:prstGeom prst="rect">
            <a:avLst/>
          </a:prstGeom>
        </p:spPr>
        <p:txBody>
          <a:bodyPr vert="horz" wrap="square" lIns="0" tIns="25929" rIns="0" bIns="0" rtlCol="0">
            <a:spAutoFit/>
          </a:bodyPr>
          <a:lstStyle/>
          <a:p>
            <a:pPr marL="10583" marR="4233">
              <a:lnSpc>
                <a:spcPts val="975"/>
              </a:lnSpc>
              <a:spcBef>
                <a:spcPts val="204"/>
              </a:spcBef>
            </a:pPr>
            <a:r>
              <a:rPr sz="875" b="1" spc="-8" dirty="0">
                <a:solidFill>
                  <a:srgbClr val="D71E62"/>
                </a:solidFill>
                <a:latin typeface="Corbel" panose="020B0503020204020204" pitchFamily="34" charset="0"/>
                <a:cs typeface="Montserrat-SemiBold"/>
              </a:rPr>
              <a:t>Influenza </a:t>
            </a:r>
            <a:r>
              <a:rPr sz="875" b="1" spc="-17" dirty="0">
                <a:solidFill>
                  <a:srgbClr val="D71E62"/>
                </a:solidFill>
                <a:latin typeface="Corbel" panose="020B0503020204020204" pitchFamily="34" charset="0"/>
                <a:cs typeface="Montserrat-SemiBold"/>
              </a:rPr>
              <a:t>2.0%</a:t>
            </a:r>
            <a:endParaRPr sz="875">
              <a:latin typeface="Corbel" panose="020B0503020204020204" pitchFamily="34" charset="0"/>
              <a:cs typeface="Montserrat-SemiBold"/>
            </a:endParaRPr>
          </a:p>
          <a:p>
            <a:pPr marL="10583">
              <a:spcBef>
                <a:spcPts val="37"/>
              </a:spcBef>
            </a:pPr>
            <a:r>
              <a:rPr sz="750" spc="-17" dirty="0">
                <a:solidFill>
                  <a:srgbClr val="D71E62"/>
                </a:solidFill>
                <a:latin typeface="Corbel" panose="020B0503020204020204" pitchFamily="34" charset="0"/>
                <a:cs typeface="WorkSans-Light"/>
              </a:rPr>
              <a:t>(1.1,</a:t>
            </a:r>
            <a:r>
              <a:rPr sz="750" spc="-12" dirty="0">
                <a:solidFill>
                  <a:srgbClr val="D71E62"/>
                </a:solidFill>
                <a:latin typeface="Corbel" panose="020B0503020204020204" pitchFamily="34" charset="0"/>
                <a:cs typeface="WorkSans-Light"/>
              </a:rPr>
              <a:t> </a:t>
            </a:r>
            <a:r>
              <a:rPr sz="750" spc="-17" dirty="0">
                <a:solidFill>
                  <a:srgbClr val="D71E62"/>
                </a:solidFill>
                <a:latin typeface="Corbel" panose="020B0503020204020204" pitchFamily="34" charset="0"/>
                <a:cs typeface="WorkSans-Light"/>
              </a:rPr>
              <a:t>3.2)</a:t>
            </a:r>
            <a:endParaRPr sz="750">
              <a:latin typeface="Corbel" panose="020B0503020204020204" pitchFamily="34" charset="0"/>
              <a:cs typeface="WorkSans-Light"/>
            </a:endParaRPr>
          </a:p>
        </p:txBody>
      </p:sp>
      <p:grpSp>
        <p:nvGrpSpPr>
          <p:cNvPr id="18" name="object 18"/>
          <p:cNvGrpSpPr/>
          <p:nvPr/>
        </p:nvGrpSpPr>
        <p:grpSpPr>
          <a:xfrm>
            <a:off x="9733756" y="4698829"/>
            <a:ext cx="746654" cy="746654"/>
            <a:chOff x="11680507" y="5890662"/>
            <a:chExt cx="895985" cy="895985"/>
          </a:xfrm>
        </p:grpSpPr>
        <p:sp>
          <p:nvSpPr>
            <p:cNvPr id="19" name="object 19"/>
            <p:cNvSpPr/>
            <p:nvPr/>
          </p:nvSpPr>
          <p:spPr>
            <a:xfrm>
              <a:off x="11690819" y="5900974"/>
              <a:ext cx="875665" cy="875665"/>
            </a:xfrm>
            <a:custGeom>
              <a:avLst/>
              <a:gdLst/>
              <a:ahLst/>
              <a:cxnLst/>
              <a:rect l="l" t="t" r="r" b="b"/>
              <a:pathLst>
                <a:path w="875665" h="875665">
                  <a:moveTo>
                    <a:pt x="437591" y="0"/>
                  </a:moveTo>
                  <a:lnTo>
                    <a:pt x="389909" y="2567"/>
                  </a:lnTo>
                  <a:lnTo>
                    <a:pt x="343715" y="10093"/>
                  </a:lnTo>
                  <a:lnTo>
                    <a:pt x="299276" y="22309"/>
                  </a:lnTo>
                  <a:lnTo>
                    <a:pt x="256857" y="38949"/>
                  </a:lnTo>
                  <a:lnTo>
                    <a:pt x="216727" y="59745"/>
                  </a:lnTo>
                  <a:lnTo>
                    <a:pt x="179152" y="84432"/>
                  </a:lnTo>
                  <a:lnTo>
                    <a:pt x="144400" y="112741"/>
                  </a:lnTo>
                  <a:lnTo>
                    <a:pt x="112736" y="144406"/>
                  </a:lnTo>
                  <a:lnTo>
                    <a:pt x="84427" y="179161"/>
                  </a:lnTo>
                  <a:lnTo>
                    <a:pt x="59742" y="216737"/>
                  </a:lnTo>
                  <a:lnTo>
                    <a:pt x="38947" y="256868"/>
                  </a:lnTo>
                  <a:lnTo>
                    <a:pt x="22308" y="299287"/>
                  </a:lnTo>
                  <a:lnTo>
                    <a:pt x="10092" y="343727"/>
                  </a:lnTo>
                  <a:lnTo>
                    <a:pt x="2567" y="389922"/>
                  </a:lnTo>
                  <a:lnTo>
                    <a:pt x="0" y="437603"/>
                  </a:lnTo>
                  <a:lnTo>
                    <a:pt x="2567" y="485283"/>
                  </a:lnTo>
                  <a:lnTo>
                    <a:pt x="10092" y="531475"/>
                  </a:lnTo>
                  <a:lnTo>
                    <a:pt x="22308" y="575914"/>
                  </a:lnTo>
                  <a:lnTo>
                    <a:pt x="38947" y="618331"/>
                  </a:lnTo>
                  <a:lnTo>
                    <a:pt x="59742" y="658461"/>
                  </a:lnTo>
                  <a:lnTo>
                    <a:pt x="84427" y="696036"/>
                  </a:lnTo>
                  <a:lnTo>
                    <a:pt x="112736" y="730790"/>
                  </a:lnTo>
                  <a:lnTo>
                    <a:pt x="144400" y="762454"/>
                  </a:lnTo>
                  <a:lnTo>
                    <a:pt x="179152" y="790763"/>
                  </a:lnTo>
                  <a:lnTo>
                    <a:pt x="216727" y="815449"/>
                  </a:lnTo>
                  <a:lnTo>
                    <a:pt x="256857" y="836246"/>
                  </a:lnTo>
                  <a:lnTo>
                    <a:pt x="299276" y="852885"/>
                  </a:lnTo>
                  <a:lnTo>
                    <a:pt x="343715" y="865101"/>
                  </a:lnTo>
                  <a:lnTo>
                    <a:pt x="389909" y="872627"/>
                  </a:lnTo>
                  <a:lnTo>
                    <a:pt x="437591" y="875195"/>
                  </a:lnTo>
                  <a:lnTo>
                    <a:pt x="485272" y="872627"/>
                  </a:lnTo>
                  <a:lnTo>
                    <a:pt x="531466" y="865101"/>
                  </a:lnTo>
                  <a:lnTo>
                    <a:pt x="575906" y="852885"/>
                  </a:lnTo>
                  <a:lnTo>
                    <a:pt x="618324" y="836246"/>
                  </a:lnTo>
                  <a:lnTo>
                    <a:pt x="658454" y="815449"/>
                  </a:lnTo>
                  <a:lnTo>
                    <a:pt x="696029" y="790763"/>
                  </a:lnTo>
                  <a:lnTo>
                    <a:pt x="730782" y="762454"/>
                  </a:lnTo>
                  <a:lnTo>
                    <a:pt x="762446" y="730790"/>
                  </a:lnTo>
                  <a:lnTo>
                    <a:pt x="790754" y="696036"/>
                  </a:lnTo>
                  <a:lnTo>
                    <a:pt x="815439" y="658461"/>
                  </a:lnTo>
                  <a:lnTo>
                    <a:pt x="836235" y="618331"/>
                  </a:lnTo>
                  <a:lnTo>
                    <a:pt x="852874" y="575914"/>
                  </a:lnTo>
                  <a:lnTo>
                    <a:pt x="865089" y="531475"/>
                  </a:lnTo>
                  <a:lnTo>
                    <a:pt x="872614" y="485283"/>
                  </a:lnTo>
                  <a:lnTo>
                    <a:pt x="875182" y="437603"/>
                  </a:lnTo>
                  <a:lnTo>
                    <a:pt x="872614" y="389922"/>
                  </a:lnTo>
                  <a:lnTo>
                    <a:pt x="865089" y="343727"/>
                  </a:lnTo>
                  <a:lnTo>
                    <a:pt x="852874" y="299287"/>
                  </a:lnTo>
                  <a:lnTo>
                    <a:pt x="836235" y="256868"/>
                  </a:lnTo>
                  <a:lnTo>
                    <a:pt x="815439" y="216737"/>
                  </a:lnTo>
                  <a:lnTo>
                    <a:pt x="790754" y="179161"/>
                  </a:lnTo>
                  <a:lnTo>
                    <a:pt x="762446" y="144406"/>
                  </a:lnTo>
                  <a:lnTo>
                    <a:pt x="730782" y="112741"/>
                  </a:lnTo>
                  <a:lnTo>
                    <a:pt x="696029" y="84432"/>
                  </a:lnTo>
                  <a:lnTo>
                    <a:pt x="658454" y="59745"/>
                  </a:lnTo>
                  <a:lnTo>
                    <a:pt x="618324" y="38949"/>
                  </a:lnTo>
                  <a:lnTo>
                    <a:pt x="575906" y="22309"/>
                  </a:lnTo>
                  <a:lnTo>
                    <a:pt x="531466" y="10093"/>
                  </a:lnTo>
                  <a:lnTo>
                    <a:pt x="485272" y="2567"/>
                  </a:lnTo>
                  <a:lnTo>
                    <a:pt x="437591" y="0"/>
                  </a:lnTo>
                  <a:close/>
                </a:path>
              </a:pathLst>
            </a:custGeom>
            <a:solidFill>
              <a:srgbClr val="DADDDD"/>
            </a:solidFill>
          </p:spPr>
          <p:txBody>
            <a:bodyPr wrap="square" lIns="0" tIns="0" rIns="0" bIns="0" rtlCol="0"/>
            <a:lstStyle/>
            <a:p>
              <a:endParaRPr sz="1500">
                <a:latin typeface="Corbel" panose="020B0503020204020204" pitchFamily="34" charset="0"/>
              </a:endParaRPr>
            </a:p>
          </p:txBody>
        </p:sp>
        <p:sp>
          <p:nvSpPr>
            <p:cNvPr id="20" name="object 20"/>
            <p:cNvSpPr/>
            <p:nvPr/>
          </p:nvSpPr>
          <p:spPr>
            <a:xfrm>
              <a:off x="11690819" y="5900974"/>
              <a:ext cx="875665" cy="875665"/>
            </a:xfrm>
            <a:custGeom>
              <a:avLst/>
              <a:gdLst/>
              <a:ahLst/>
              <a:cxnLst/>
              <a:rect l="l" t="t" r="r" b="b"/>
              <a:pathLst>
                <a:path w="875665" h="875665">
                  <a:moveTo>
                    <a:pt x="437591" y="875195"/>
                  </a:moveTo>
                  <a:lnTo>
                    <a:pt x="485272" y="872627"/>
                  </a:lnTo>
                  <a:lnTo>
                    <a:pt x="531466" y="865101"/>
                  </a:lnTo>
                  <a:lnTo>
                    <a:pt x="575906" y="852885"/>
                  </a:lnTo>
                  <a:lnTo>
                    <a:pt x="618324" y="836246"/>
                  </a:lnTo>
                  <a:lnTo>
                    <a:pt x="658454" y="815449"/>
                  </a:lnTo>
                  <a:lnTo>
                    <a:pt x="696029" y="790763"/>
                  </a:lnTo>
                  <a:lnTo>
                    <a:pt x="730782" y="762454"/>
                  </a:lnTo>
                  <a:lnTo>
                    <a:pt x="762446" y="730790"/>
                  </a:lnTo>
                  <a:lnTo>
                    <a:pt x="790754" y="696036"/>
                  </a:lnTo>
                  <a:lnTo>
                    <a:pt x="815439" y="658461"/>
                  </a:lnTo>
                  <a:lnTo>
                    <a:pt x="836235" y="618331"/>
                  </a:lnTo>
                  <a:lnTo>
                    <a:pt x="852874" y="575914"/>
                  </a:lnTo>
                  <a:lnTo>
                    <a:pt x="865089" y="531475"/>
                  </a:lnTo>
                  <a:lnTo>
                    <a:pt x="872614" y="485283"/>
                  </a:lnTo>
                  <a:lnTo>
                    <a:pt x="875182" y="437603"/>
                  </a:lnTo>
                  <a:lnTo>
                    <a:pt x="872614" y="389922"/>
                  </a:lnTo>
                  <a:lnTo>
                    <a:pt x="865089" y="343727"/>
                  </a:lnTo>
                  <a:lnTo>
                    <a:pt x="852874" y="299287"/>
                  </a:lnTo>
                  <a:lnTo>
                    <a:pt x="836235" y="256868"/>
                  </a:lnTo>
                  <a:lnTo>
                    <a:pt x="815439" y="216737"/>
                  </a:lnTo>
                  <a:lnTo>
                    <a:pt x="790754" y="179161"/>
                  </a:lnTo>
                  <a:lnTo>
                    <a:pt x="762446" y="144406"/>
                  </a:lnTo>
                  <a:lnTo>
                    <a:pt x="730782" y="112741"/>
                  </a:lnTo>
                  <a:lnTo>
                    <a:pt x="696029" y="84432"/>
                  </a:lnTo>
                  <a:lnTo>
                    <a:pt x="658454" y="59745"/>
                  </a:lnTo>
                  <a:lnTo>
                    <a:pt x="618324" y="38949"/>
                  </a:lnTo>
                  <a:lnTo>
                    <a:pt x="575906" y="22309"/>
                  </a:lnTo>
                  <a:lnTo>
                    <a:pt x="531466" y="10093"/>
                  </a:lnTo>
                  <a:lnTo>
                    <a:pt x="485272" y="2567"/>
                  </a:lnTo>
                  <a:lnTo>
                    <a:pt x="437591" y="0"/>
                  </a:lnTo>
                  <a:lnTo>
                    <a:pt x="389909" y="2567"/>
                  </a:lnTo>
                  <a:lnTo>
                    <a:pt x="343715" y="10093"/>
                  </a:lnTo>
                  <a:lnTo>
                    <a:pt x="299276" y="22309"/>
                  </a:lnTo>
                  <a:lnTo>
                    <a:pt x="256857" y="38949"/>
                  </a:lnTo>
                  <a:lnTo>
                    <a:pt x="216727" y="59745"/>
                  </a:lnTo>
                  <a:lnTo>
                    <a:pt x="179152" y="84432"/>
                  </a:lnTo>
                  <a:lnTo>
                    <a:pt x="144400" y="112741"/>
                  </a:lnTo>
                  <a:lnTo>
                    <a:pt x="112736" y="144406"/>
                  </a:lnTo>
                  <a:lnTo>
                    <a:pt x="84427" y="179161"/>
                  </a:lnTo>
                  <a:lnTo>
                    <a:pt x="59742" y="216737"/>
                  </a:lnTo>
                  <a:lnTo>
                    <a:pt x="38947" y="256868"/>
                  </a:lnTo>
                  <a:lnTo>
                    <a:pt x="22308" y="299287"/>
                  </a:lnTo>
                  <a:lnTo>
                    <a:pt x="10092" y="343727"/>
                  </a:lnTo>
                  <a:lnTo>
                    <a:pt x="2567" y="389922"/>
                  </a:lnTo>
                  <a:lnTo>
                    <a:pt x="0" y="437603"/>
                  </a:lnTo>
                  <a:lnTo>
                    <a:pt x="2567" y="485283"/>
                  </a:lnTo>
                  <a:lnTo>
                    <a:pt x="10092" y="531475"/>
                  </a:lnTo>
                  <a:lnTo>
                    <a:pt x="22308" y="575914"/>
                  </a:lnTo>
                  <a:lnTo>
                    <a:pt x="38947" y="618331"/>
                  </a:lnTo>
                  <a:lnTo>
                    <a:pt x="59742" y="658461"/>
                  </a:lnTo>
                  <a:lnTo>
                    <a:pt x="84427" y="696036"/>
                  </a:lnTo>
                  <a:lnTo>
                    <a:pt x="112736" y="730790"/>
                  </a:lnTo>
                  <a:lnTo>
                    <a:pt x="144400" y="762454"/>
                  </a:lnTo>
                  <a:lnTo>
                    <a:pt x="179152" y="790763"/>
                  </a:lnTo>
                  <a:lnTo>
                    <a:pt x="216727" y="815449"/>
                  </a:lnTo>
                  <a:lnTo>
                    <a:pt x="256857" y="836246"/>
                  </a:lnTo>
                  <a:lnTo>
                    <a:pt x="299276" y="852885"/>
                  </a:lnTo>
                  <a:lnTo>
                    <a:pt x="343715" y="865101"/>
                  </a:lnTo>
                  <a:lnTo>
                    <a:pt x="389909" y="872627"/>
                  </a:lnTo>
                  <a:lnTo>
                    <a:pt x="437591" y="875195"/>
                  </a:lnTo>
                  <a:close/>
                </a:path>
              </a:pathLst>
            </a:custGeom>
            <a:ln w="20624">
              <a:solidFill>
                <a:srgbClr val="074848"/>
              </a:solidFill>
            </a:ln>
          </p:spPr>
          <p:txBody>
            <a:bodyPr wrap="square" lIns="0" tIns="0" rIns="0" bIns="0" rtlCol="0"/>
            <a:lstStyle/>
            <a:p>
              <a:endParaRPr sz="1500">
                <a:latin typeface="Corbel" panose="020B0503020204020204" pitchFamily="34" charset="0"/>
              </a:endParaRPr>
            </a:p>
          </p:txBody>
        </p:sp>
      </p:grpSp>
      <p:grpSp>
        <p:nvGrpSpPr>
          <p:cNvPr id="21" name="object 21"/>
          <p:cNvGrpSpPr/>
          <p:nvPr/>
        </p:nvGrpSpPr>
        <p:grpSpPr>
          <a:xfrm>
            <a:off x="10869817" y="5180931"/>
            <a:ext cx="264583" cy="264583"/>
            <a:chOff x="13043780" y="6469185"/>
            <a:chExt cx="317500" cy="317500"/>
          </a:xfrm>
        </p:grpSpPr>
        <p:sp>
          <p:nvSpPr>
            <p:cNvPr id="22" name="object 22"/>
            <p:cNvSpPr/>
            <p:nvPr/>
          </p:nvSpPr>
          <p:spPr>
            <a:xfrm>
              <a:off x="13054092" y="6479498"/>
              <a:ext cx="297180" cy="297180"/>
            </a:xfrm>
            <a:custGeom>
              <a:avLst/>
              <a:gdLst/>
              <a:ahLst/>
              <a:cxnLst/>
              <a:rect l="l" t="t" r="r" b="b"/>
              <a:pathLst>
                <a:path w="297180" h="297179">
                  <a:moveTo>
                    <a:pt x="148336" y="0"/>
                  </a:moveTo>
                  <a:lnTo>
                    <a:pt x="101448" y="7561"/>
                  </a:lnTo>
                  <a:lnTo>
                    <a:pt x="60728" y="28619"/>
                  </a:lnTo>
                  <a:lnTo>
                    <a:pt x="28619" y="60728"/>
                  </a:lnTo>
                  <a:lnTo>
                    <a:pt x="7561" y="101448"/>
                  </a:lnTo>
                  <a:lnTo>
                    <a:pt x="0" y="148335"/>
                  </a:lnTo>
                  <a:lnTo>
                    <a:pt x="7561" y="195223"/>
                  </a:lnTo>
                  <a:lnTo>
                    <a:pt x="28619" y="235943"/>
                  </a:lnTo>
                  <a:lnTo>
                    <a:pt x="60728" y="268052"/>
                  </a:lnTo>
                  <a:lnTo>
                    <a:pt x="101448" y="289110"/>
                  </a:lnTo>
                  <a:lnTo>
                    <a:pt x="148336" y="296671"/>
                  </a:lnTo>
                  <a:lnTo>
                    <a:pt x="195223" y="289110"/>
                  </a:lnTo>
                  <a:lnTo>
                    <a:pt x="235943" y="268052"/>
                  </a:lnTo>
                  <a:lnTo>
                    <a:pt x="268052" y="235943"/>
                  </a:lnTo>
                  <a:lnTo>
                    <a:pt x="289110" y="195223"/>
                  </a:lnTo>
                  <a:lnTo>
                    <a:pt x="296672" y="148335"/>
                  </a:lnTo>
                  <a:lnTo>
                    <a:pt x="289110" y="101448"/>
                  </a:lnTo>
                  <a:lnTo>
                    <a:pt x="268052" y="60728"/>
                  </a:lnTo>
                  <a:lnTo>
                    <a:pt x="235943" y="28619"/>
                  </a:lnTo>
                  <a:lnTo>
                    <a:pt x="195223" y="7561"/>
                  </a:lnTo>
                  <a:lnTo>
                    <a:pt x="148336" y="0"/>
                  </a:lnTo>
                  <a:close/>
                </a:path>
              </a:pathLst>
            </a:custGeom>
            <a:solidFill>
              <a:srgbClr val="EBF1E6"/>
            </a:solidFill>
          </p:spPr>
          <p:txBody>
            <a:bodyPr wrap="square" lIns="0" tIns="0" rIns="0" bIns="0" rtlCol="0"/>
            <a:lstStyle/>
            <a:p>
              <a:endParaRPr sz="1500">
                <a:latin typeface="Corbel" panose="020B0503020204020204" pitchFamily="34" charset="0"/>
              </a:endParaRPr>
            </a:p>
          </p:txBody>
        </p:sp>
        <p:sp>
          <p:nvSpPr>
            <p:cNvPr id="23" name="object 23"/>
            <p:cNvSpPr/>
            <p:nvPr/>
          </p:nvSpPr>
          <p:spPr>
            <a:xfrm>
              <a:off x="13054092" y="6479498"/>
              <a:ext cx="297180" cy="297180"/>
            </a:xfrm>
            <a:custGeom>
              <a:avLst/>
              <a:gdLst/>
              <a:ahLst/>
              <a:cxnLst/>
              <a:rect l="l" t="t" r="r" b="b"/>
              <a:pathLst>
                <a:path w="297180" h="297179">
                  <a:moveTo>
                    <a:pt x="148336" y="296671"/>
                  </a:moveTo>
                  <a:lnTo>
                    <a:pt x="195223" y="289110"/>
                  </a:lnTo>
                  <a:lnTo>
                    <a:pt x="235943" y="268052"/>
                  </a:lnTo>
                  <a:lnTo>
                    <a:pt x="268052" y="235943"/>
                  </a:lnTo>
                  <a:lnTo>
                    <a:pt x="289110" y="195223"/>
                  </a:lnTo>
                  <a:lnTo>
                    <a:pt x="296672" y="148335"/>
                  </a:lnTo>
                  <a:lnTo>
                    <a:pt x="289110" y="101448"/>
                  </a:lnTo>
                  <a:lnTo>
                    <a:pt x="268052" y="60728"/>
                  </a:lnTo>
                  <a:lnTo>
                    <a:pt x="235943" y="28619"/>
                  </a:lnTo>
                  <a:lnTo>
                    <a:pt x="195223" y="7561"/>
                  </a:lnTo>
                  <a:lnTo>
                    <a:pt x="148336" y="0"/>
                  </a:lnTo>
                  <a:lnTo>
                    <a:pt x="101448" y="7561"/>
                  </a:lnTo>
                  <a:lnTo>
                    <a:pt x="60728" y="28619"/>
                  </a:lnTo>
                  <a:lnTo>
                    <a:pt x="28619" y="60728"/>
                  </a:lnTo>
                  <a:lnTo>
                    <a:pt x="7561" y="101448"/>
                  </a:lnTo>
                  <a:lnTo>
                    <a:pt x="0" y="148335"/>
                  </a:lnTo>
                  <a:lnTo>
                    <a:pt x="7561" y="195223"/>
                  </a:lnTo>
                  <a:lnTo>
                    <a:pt x="28619" y="235943"/>
                  </a:lnTo>
                  <a:lnTo>
                    <a:pt x="60728" y="268052"/>
                  </a:lnTo>
                  <a:lnTo>
                    <a:pt x="101448" y="289110"/>
                  </a:lnTo>
                  <a:lnTo>
                    <a:pt x="148336" y="296671"/>
                  </a:lnTo>
                  <a:close/>
                </a:path>
              </a:pathLst>
            </a:custGeom>
            <a:ln w="12700">
              <a:solidFill>
                <a:srgbClr val="52A947"/>
              </a:solidFill>
            </a:ln>
          </p:spPr>
          <p:txBody>
            <a:bodyPr wrap="square" lIns="0" tIns="0" rIns="0" bIns="0" rtlCol="0"/>
            <a:lstStyle/>
            <a:p>
              <a:endParaRPr sz="1500">
                <a:latin typeface="Corbel" panose="020B0503020204020204" pitchFamily="34" charset="0"/>
              </a:endParaRPr>
            </a:p>
          </p:txBody>
        </p:sp>
      </p:grpSp>
      <p:grpSp>
        <p:nvGrpSpPr>
          <p:cNvPr id="24" name="object 24"/>
          <p:cNvGrpSpPr/>
          <p:nvPr/>
        </p:nvGrpSpPr>
        <p:grpSpPr>
          <a:xfrm>
            <a:off x="6452907" y="4599937"/>
            <a:ext cx="845608" cy="845608"/>
            <a:chOff x="7743488" y="5771993"/>
            <a:chExt cx="1014730" cy="1014730"/>
          </a:xfrm>
        </p:grpSpPr>
        <p:sp>
          <p:nvSpPr>
            <p:cNvPr id="25" name="object 25"/>
            <p:cNvSpPr/>
            <p:nvPr/>
          </p:nvSpPr>
          <p:spPr>
            <a:xfrm>
              <a:off x="7753800" y="5782306"/>
              <a:ext cx="994410" cy="994410"/>
            </a:xfrm>
            <a:custGeom>
              <a:avLst/>
              <a:gdLst/>
              <a:ahLst/>
              <a:cxnLst/>
              <a:rect l="l" t="t" r="r" b="b"/>
              <a:pathLst>
                <a:path w="994409" h="994409">
                  <a:moveTo>
                    <a:pt x="496925" y="0"/>
                  </a:moveTo>
                  <a:lnTo>
                    <a:pt x="449067" y="2274"/>
                  </a:lnTo>
                  <a:lnTo>
                    <a:pt x="402497" y="8960"/>
                  </a:lnTo>
                  <a:lnTo>
                    <a:pt x="357422" y="19848"/>
                  </a:lnTo>
                  <a:lnTo>
                    <a:pt x="314050" y="34730"/>
                  </a:lnTo>
                  <a:lnTo>
                    <a:pt x="272591" y="53398"/>
                  </a:lnTo>
                  <a:lnTo>
                    <a:pt x="233251" y="75644"/>
                  </a:lnTo>
                  <a:lnTo>
                    <a:pt x="196240" y="101259"/>
                  </a:lnTo>
                  <a:lnTo>
                    <a:pt x="161766" y="130036"/>
                  </a:lnTo>
                  <a:lnTo>
                    <a:pt x="130036" y="161766"/>
                  </a:lnTo>
                  <a:lnTo>
                    <a:pt x="101259" y="196240"/>
                  </a:lnTo>
                  <a:lnTo>
                    <a:pt x="75644" y="233251"/>
                  </a:lnTo>
                  <a:lnTo>
                    <a:pt x="53398" y="272591"/>
                  </a:lnTo>
                  <a:lnTo>
                    <a:pt x="34730" y="314050"/>
                  </a:lnTo>
                  <a:lnTo>
                    <a:pt x="19848" y="357422"/>
                  </a:lnTo>
                  <a:lnTo>
                    <a:pt x="8960" y="402497"/>
                  </a:lnTo>
                  <a:lnTo>
                    <a:pt x="2274" y="449067"/>
                  </a:lnTo>
                  <a:lnTo>
                    <a:pt x="0" y="496925"/>
                  </a:lnTo>
                  <a:lnTo>
                    <a:pt x="2274" y="544785"/>
                  </a:lnTo>
                  <a:lnTo>
                    <a:pt x="8960" y="591357"/>
                  </a:lnTo>
                  <a:lnTo>
                    <a:pt x="19848" y="636434"/>
                  </a:lnTo>
                  <a:lnTo>
                    <a:pt x="34730" y="679807"/>
                  </a:lnTo>
                  <a:lnTo>
                    <a:pt x="53398" y="721268"/>
                  </a:lnTo>
                  <a:lnTo>
                    <a:pt x="75644" y="760608"/>
                  </a:lnTo>
                  <a:lnTo>
                    <a:pt x="101259" y="797620"/>
                  </a:lnTo>
                  <a:lnTo>
                    <a:pt x="130036" y="832095"/>
                  </a:lnTo>
                  <a:lnTo>
                    <a:pt x="161766" y="863826"/>
                  </a:lnTo>
                  <a:lnTo>
                    <a:pt x="196240" y="892603"/>
                  </a:lnTo>
                  <a:lnTo>
                    <a:pt x="233251" y="918219"/>
                  </a:lnTo>
                  <a:lnTo>
                    <a:pt x="272591" y="940465"/>
                  </a:lnTo>
                  <a:lnTo>
                    <a:pt x="314050" y="959133"/>
                  </a:lnTo>
                  <a:lnTo>
                    <a:pt x="357422" y="974015"/>
                  </a:lnTo>
                  <a:lnTo>
                    <a:pt x="402497" y="984903"/>
                  </a:lnTo>
                  <a:lnTo>
                    <a:pt x="449067" y="991589"/>
                  </a:lnTo>
                  <a:lnTo>
                    <a:pt x="496925" y="993863"/>
                  </a:lnTo>
                  <a:lnTo>
                    <a:pt x="544783" y="991589"/>
                  </a:lnTo>
                  <a:lnTo>
                    <a:pt x="591354" y="984903"/>
                  </a:lnTo>
                  <a:lnTo>
                    <a:pt x="636429" y="974015"/>
                  </a:lnTo>
                  <a:lnTo>
                    <a:pt x="679802" y="959133"/>
                  </a:lnTo>
                  <a:lnTo>
                    <a:pt x="721262" y="940465"/>
                  </a:lnTo>
                  <a:lnTo>
                    <a:pt x="760602" y="918219"/>
                  </a:lnTo>
                  <a:lnTo>
                    <a:pt x="797615" y="892603"/>
                  </a:lnTo>
                  <a:lnTo>
                    <a:pt x="832090" y="863826"/>
                  </a:lnTo>
                  <a:lnTo>
                    <a:pt x="863821" y="832095"/>
                  </a:lnTo>
                  <a:lnTo>
                    <a:pt x="892599" y="797620"/>
                  </a:lnTo>
                  <a:lnTo>
                    <a:pt x="918215" y="760608"/>
                  </a:lnTo>
                  <a:lnTo>
                    <a:pt x="940462" y="721268"/>
                  </a:lnTo>
                  <a:lnTo>
                    <a:pt x="959131" y="679807"/>
                  </a:lnTo>
                  <a:lnTo>
                    <a:pt x="974014" y="636434"/>
                  </a:lnTo>
                  <a:lnTo>
                    <a:pt x="984903" y="591357"/>
                  </a:lnTo>
                  <a:lnTo>
                    <a:pt x="991589" y="544785"/>
                  </a:lnTo>
                  <a:lnTo>
                    <a:pt x="993863" y="496925"/>
                  </a:lnTo>
                  <a:lnTo>
                    <a:pt x="991589" y="449067"/>
                  </a:lnTo>
                  <a:lnTo>
                    <a:pt x="984903" y="402497"/>
                  </a:lnTo>
                  <a:lnTo>
                    <a:pt x="974014" y="357422"/>
                  </a:lnTo>
                  <a:lnTo>
                    <a:pt x="959131" y="314050"/>
                  </a:lnTo>
                  <a:lnTo>
                    <a:pt x="940462" y="272591"/>
                  </a:lnTo>
                  <a:lnTo>
                    <a:pt x="918215" y="233251"/>
                  </a:lnTo>
                  <a:lnTo>
                    <a:pt x="892599" y="196240"/>
                  </a:lnTo>
                  <a:lnTo>
                    <a:pt x="863821" y="161766"/>
                  </a:lnTo>
                  <a:lnTo>
                    <a:pt x="832090" y="130036"/>
                  </a:lnTo>
                  <a:lnTo>
                    <a:pt x="797615" y="101259"/>
                  </a:lnTo>
                  <a:lnTo>
                    <a:pt x="760602" y="75644"/>
                  </a:lnTo>
                  <a:lnTo>
                    <a:pt x="721262" y="53398"/>
                  </a:lnTo>
                  <a:lnTo>
                    <a:pt x="679802" y="34730"/>
                  </a:lnTo>
                  <a:lnTo>
                    <a:pt x="636429" y="19848"/>
                  </a:lnTo>
                  <a:lnTo>
                    <a:pt x="591354" y="8960"/>
                  </a:lnTo>
                  <a:lnTo>
                    <a:pt x="544783" y="2274"/>
                  </a:lnTo>
                  <a:lnTo>
                    <a:pt x="496925" y="0"/>
                  </a:lnTo>
                  <a:close/>
                </a:path>
              </a:pathLst>
            </a:custGeom>
            <a:solidFill>
              <a:srgbClr val="E5DDE7"/>
            </a:solidFill>
          </p:spPr>
          <p:txBody>
            <a:bodyPr wrap="square" lIns="0" tIns="0" rIns="0" bIns="0" rtlCol="0"/>
            <a:lstStyle/>
            <a:p>
              <a:endParaRPr sz="1500">
                <a:latin typeface="Corbel" panose="020B0503020204020204" pitchFamily="34" charset="0"/>
              </a:endParaRPr>
            </a:p>
          </p:txBody>
        </p:sp>
        <p:sp>
          <p:nvSpPr>
            <p:cNvPr id="26" name="object 26"/>
            <p:cNvSpPr/>
            <p:nvPr/>
          </p:nvSpPr>
          <p:spPr>
            <a:xfrm>
              <a:off x="7753800" y="5782306"/>
              <a:ext cx="994410" cy="994410"/>
            </a:xfrm>
            <a:custGeom>
              <a:avLst/>
              <a:gdLst/>
              <a:ahLst/>
              <a:cxnLst/>
              <a:rect l="l" t="t" r="r" b="b"/>
              <a:pathLst>
                <a:path w="994409" h="994409">
                  <a:moveTo>
                    <a:pt x="496925" y="993863"/>
                  </a:moveTo>
                  <a:lnTo>
                    <a:pt x="544783" y="991589"/>
                  </a:lnTo>
                  <a:lnTo>
                    <a:pt x="591354" y="984903"/>
                  </a:lnTo>
                  <a:lnTo>
                    <a:pt x="636429" y="974015"/>
                  </a:lnTo>
                  <a:lnTo>
                    <a:pt x="679802" y="959133"/>
                  </a:lnTo>
                  <a:lnTo>
                    <a:pt x="721262" y="940465"/>
                  </a:lnTo>
                  <a:lnTo>
                    <a:pt x="760602" y="918219"/>
                  </a:lnTo>
                  <a:lnTo>
                    <a:pt x="797615" y="892603"/>
                  </a:lnTo>
                  <a:lnTo>
                    <a:pt x="832090" y="863826"/>
                  </a:lnTo>
                  <a:lnTo>
                    <a:pt x="863821" y="832095"/>
                  </a:lnTo>
                  <a:lnTo>
                    <a:pt x="892599" y="797620"/>
                  </a:lnTo>
                  <a:lnTo>
                    <a:pt x="918215" y="760608"/>
                  </a:lnTo>
                  <a:lnTo>
                    <a:pt x="940462" y="721268"/>
                  </a:lnTo>
                  <a:lnTo>
                    <a:pt x="959131" y="679807"/>
                  </a:lnTo>
                  <a:lnTo>
                    <a:pt x="974014" y="636434"/>
                  </a:lnTo>
                  <a:lnTo>
                    <a:pt x="984903" y="591357"/>
                  </a:lnTo>
                  <a:lnTo>
                    <a:pt x="991589" y="544785"/>
                  </a:lnTo>
                  <a:lnTo>
                    <a:pt x="993863" y="496925"/>
                  </a:lnTo>
                  <a:lnTo>
                    <a:pt x="991589" y="449067"/>
                  </a:lnTo>
                  <a:lnTo>
                    <a:pt x="984903" y="402497"/>
                  </a:lnTo>
                  <a:lnTo>
                    <a:pt x="974014" y="357422"/>
                  </a:lnTo>
                  <a:lnTo>
                    <a:pt x="959131" y="314050"/>
                  </a:lnTo>
                  <a:lnTo>
                    <a:pt x="940462" y="272591"/>
                  </a:lnTo>
                  <a:lnTo>
                    <a:pt x="918215" y="233251"/>
                  </a:lnTo>
                  <a:lnTo>
                    <a:pt x="892599" y="196240"/>
                  </a:lnTo>
                  <a:lnTo>
                    <a:pt x="863821" y="161766"/>
                  </a:lnTo>
                  <a:lnTo>
                    <a:pt x="832090" y="130036"/>
                  </a:lnTo>
                  <a:lnTo>
                    <a:pt x="797615" y="101259"/>
                  </a:lnTo>
                  <a:lnTo>
                    <a:pt x="760602" y="75644"/>
                  </a:lnTo>
                  <a:lnTo>
                    <a:pt x="721262" y="53398"/>
                  </a:lnTo>
                  <a:lnTo>
                    <a:pt x="679802" y="34730"/>
                  </a:lnTo>
                  <a:lnTo>
                    <a:pt x="636429" y="19848"/>
                  </a:lnTo>
                  <a:lnTo>
                    <a:pt x="591354" y="8960"/>
                  </a:lnTo>
                  <a:lnTo>
                    <a:pt x="544783" y="2274"/>
                  </a:lnTo>
                  <a:lnTo>
                    <a:pt x="496925" y="0"/>
                  </a:lnTo>
                  <a:lnTo>
                    <a:pt x="449067" y="2274"/>
                  </a:lnTo>
                  <a:lnTo>
                    <a:pt x="402497" y="8960"/>
                  </a:lnTo>
                  <a:lnTo>
                    <a:pt x="357422" y="19848"/>
                  </a:lnTo>
                  <a:lnTo>
                    <a:pt x="314050" y="34730"/>
                  </a:lnTo>
                  <a:lnTo>
                    <a:pt x="272591" y="53398"/>
                  </a:lnTo>
                  <a:lnTo>
                    <a:pt x="233251" y="75644"/>
                  </a:lnTo>
                  <a:lnTo>
                    <a:pt x="196240" y="101259"/>
                  </a:lnTo>
                  <a:lnTo>
                    <a:pt x="161766" y="130036"/>
                  </a:lnTo>
                  <a:lnTo>
                    <a:pt x="130036" y="161766"/>
                  </a:lnTo>
                  <a:lnTo>
                    <a:pt x="101259" y="196240"/>
                  </a:lnTo>
                  <a:lnTo>
                    <a:pt x="75644" y="233251"/>
                  </a:lnTo>
                  <a:lnTo>
                    <a:pt x="53398" y="272591"/>
                  </a:lnTo>
                  <a:lnTo>
                    <a:pt x="34730" y="314050"/>
                  </a:lnTo>
                  <a:lnTo>
                    <a:pt x="19848" y="357422"/>
                  </a:lnTo>
                  <a:lnTo>
                    <a:pt x="8960" y="402497"/>
                  </a:lnTo>
                  <a:lnTo>
                    <a:pt x="2274" y="449067"/>
                  </a:lnTo>
                  <a:lnTo>
                    <a:pt x="0" y="496925"/>
                  </a:lnTo>
                  <a:lnTo>
                    <a:pt x="2274" y="544785"/>
                  </a:lnTo>
                  <a:lnTo>
                    <a:pt x="8960" y="591357"/>
                  </a:lnTo>
                  <a:lnTo>
                    <a:pt x="19848" y="636434"/>
                  </a:lnTo>
                  <a:lnTo>
                    <a:pt x="34730" y="679807"/>
                  </a:lnTo>
                  <a:lnTo>
                    <a:pt x="53398" y="721268"/>
                  </a:lnTo>
                  <a:lnTo>
                    <a:pt x="75644" y="760608"/>
                  </a:lnTo>
                  <a:lnTo>
                    <a:pt x="101259" y="797620"/>
                  </a:lnTo>
                  <a:lnTo>
                    <a:pt x="130036" y="832095"/>
                  </a:lnTo>
                  <a:lnTo>
                    <a:pt x="161766" y="863826"/>
                  </a:lnTo>
                  <a:lnTo>
                    <a:pt x="196240" y="892603"/>
                  </a:lnTo>
                  <a:lnTo>
                    <a:pt x="233251" y="918219"/>
                  </a:lnTo>
                  <a:lnTo>
                    <a:pt x="272591" y="940465"/>
                  </a:lnTo>
                  <a:lnTo>
                    <a:pt x="314050" y="959133"/>
                  </a:lnTo>
                  <a:lnTo>
                    <a:pt x="357422" y="974015"/>
                  </a:lnTo>
                  <a:lnTo>
                    <a:pt x="402497" y="984903"/>
                  </a:lnTo>
                  <a:lnTo>
                    <a:pt x="449067" y="991589"/>
                  </a:lnTo>
                  <a:lnTo>
                    <a:pt x="496925" y="993863"/>
                  </a:lnTo>
                  <a:close/>
                </a:path>
              </a:pathLst>
            </a:custGeom>
            <a:ln w="20624">
              <a:solidFill>
                <a:srgbClr val="672672"/>
              </a:solidFill>
            </a:ln>
          </p:spPr>
          <p:txBody>
            <a:bodyPr wrap="square" lIns="0" tIns="0" rIns="0" bIns="0" rtlCol="0"/>
            <a:lstStyle/>
            <a:p>
              <a:endParaRPr sz="1500">
                <a:latin typeface="Corbel" panose="020B0503020204020204" pitchFamily="34" charset="0"/>
              </a:endParaRPr>
            </a:p>
          </p:txBody>
        </p:sp>
      </p:grpSp>
      <p:sp>
        <p:nvSpPr>
          <p:cNvPr id="27" name="object 27"/>
          <p:cNvSpPr txBox="1"/>
          <p:nvPr/>
        </p:nvSpPr>
        <p:spPr>
          <a:xfrm>
            <a:off x="1534584" y="6058875"/>
            <a:ext cx="4796896" cy="198772"/>
          </a:xfrm>
          <a:prstGeom prst="rect">
            <a:avLst/>
          </a:prstGeom>
          <a:solidFill>
            <a:srgbClr val="D71E62"/>
          </a:solidFill>
        </p:spPr>
        <p:txBody>
          <a:bodyPr vert="horz" wrap="square" lIns="0" tIns="0" rIns="0" bIns="0" rtlCol="0" anchor="ctr" anchorCtr="0">
            <a:noAutofit/>
          </a:bodyPr>
          <a:lstStyle/>
          <a:p>
            <a:pPr marL="5291" algn="ctr">
              <a:spcBef>
                <a:spcPts val="500"/>
              </a:spcBef>
            </a:pPr>
            <a:r>
              <a:rPr sz="1000" b="1" spc="46" dirty="0">
                <a:solidFill>
                  <a:srgbClr val="FFFFFF"/>
                </a:solidFill>
                <a:latin typeface="Corbel" panose="020B0503020204020204" pitchFamily="34" charset="0"/>
                <a:cs typeface="Montserrat"/>
              </a:rPr>
              <a:t>VIRUSES</a:t>
            </a:r>
            <a:endParaRPr sz="1000">
              <a:latin typeface="Corbel" panose="020B0503020204020204" pitchFamily="34" charset="0"/>
              <a:cs typeface="Montserrat"/>
            </a:endParaRPr>
          </a:p>
        </p:txBody>
      </p:sp>
      <p:sp>
        <p:nvSpPr>
          <p:cNvPr id="28" name="object 28"/>
          <p:cNvSpPr txBox="1"/>
          <p:nvPr/>
        </p:nvSpPr>
        <p:spPr>
          <a:xfrm>
            <a:off x="6520444" y="6058875"/>
            <a:ext cx="2928408" cy="198772"/>
          </a:xfrm>
          <a:prstGeom prst="rect">
            <a:avLst/>
          </a:prstGeom>
          <a:solidFill>
            <a:srgbClr val="672672"/>
          </a:solidFill>
        </p:spPr>
        <p:txBody>
          <a:bodyPr vert="horz" wrap="square" lIns="0" tIns="0" rIns="0" bIns="0" rtlCol="0" anchor="ctr" anchorCtr="0">
            <a:noAutofit/>
          </a:bodyPr>
          <a:lstStyle/>
          <a:p>
            <a:pPr marL="5291" algn="ctr">
              <a:spcBef>
                <a:spcPts val="500"/>
              </a:spcBef>
            </a:pPr>
            <a:r>
              <a:rPr sz="1000" b="1" spc="46" dirty="0">
                <a:solidFill>
                  <a:srgbClr val="FFFFFF"/>
                </a:solidFill>
                <a:latin typeface="Corbel" panose="020B0503020204020204" pitchFamily="34" charset="0"/>
                <a:cs typeface="Montserrat"/>
              </a:rPr>
              <a:t>BACTERIA</a:t>
            </a:r>
            <a:endParaRPr sz="1000">
              <a:latin typeface="Corbel" panose="020B0503020204020204" pitchFamily="34" charset="0"/>
              <a:cs typeface="Montserrat"/>
            </a:endParaRPr>
          </a:p>
        </p:txBody>
      </p:sp>
      <p:sp>
        <p:nvSpPr>
          <p:cNvPr id="29" name="object 29"/>
          <p:cNvSpPr txBox="1"/>
          <p:nvPr/>
        </p:nvSpPr>
        <p:spPr>
          <a:xfrm>
            <a:off x="9752859" y="6058875"/>
            <a:ext cx="866775" cy="198772"/>
          </a:xfrm>
          <a:prstGeom prst="rect">
            <a:avLst/>
          </a:prstGeom>
          <a:solidFill>
            <a:srgbClr val="074848"/>
          </a:solidFill>
        </p:spPr>
        <p:txBody>
          <a:bodyPr vert="horz" wrap="square" lIns="0" tIns="0" rIns="0" bIns="0" rtlCol="0" anchor="ctr" anchorCtr="0">
            <a:noAutofit/>
          </a:bodyPr>
          <a:lstStyle/>
          <a:p>
            <a:pPr marL="5291" algn="ctr">
              <a:spcBef>
                <a:spcPts val="500"/>
              </a:spcBef>
            </a:pPr>
            <a:r>
              <a:rPr sz="1000" b="1" spc="37" dirty="0">
                <a:solidFill>
                  <a:srgbClr val="FFFFFF"/>
                </a:solidFill>
                <a:latin typeface="Corbel" panose="020B0503020204020204" pitchFamily="34" charset="0"/>
                <a:cs typeface="Montserrat"/>
              </a:rPr>
              <a:t>TB</a:t>
            </a:r>
            <a:endParaRPr sz="1000">
              <a:latin typeface="Corbel" panose="020B0503020204020204" pitchFamily="34" charset="0"/>
              <a:cs typeface="Montserrat"/>
            </a:endParaRPr>
          </a:p>
        </p:txBody>
      </p:sp>
      <p:sp>
        <p:nvSpPr>
          <p:cNvPr id="30" name="object 30"/>
          <p:cNvSpPr txBox="1"/>
          <p:nvPr/>
        </p:nvSpPr>
        <p:spPr>
          <a:xfrm>
            <a:off x="10848646" y="6058875"/>
            <a:ext cx="866775" cy="198772"/>
          </a:xfrm>
          <a:prstGeom prst="rect">
            <a:avLst/>
          </a:prstGeom>
          <a:solidFill>
            <a:srgbClr val="52A947"/>
          </a:solidFill>
        </p:spPr>
        <p:txBody>
          <a:bodyPr vert="horz" wrap="square" lIns="0" tIns="0" rIns="0" bIns="0" rtlCol="0" anchor="ctr" anchorCtr="0">
            <a:noAutofit/>
          </a:bodyPr>
          <a:lstStyle/>
          <a:p>
            <a:pPr marL="230707">
              <a:spcBef>
                <a:spcPts val="500"/>
              </a:spcBef>
            </a:pPr>
            <a:r>
              <a:rPr sz="1000" b="1" spc="50" dirty="0">
                <a:solidFill>
                  <a:srgbClr val="FFFFFF"/>
                </a:solidFill>
                <a:latin typeface="Corbel" panose="020B0503020204020204" pitchFamily="34" charset="0"/>
                <a:cs typeface="Montserrat"/>
              </a:rPr>
              <a:t>FUNGI</a:t>
            </a:r>
            <a:endParaRPr sz="1000" dirty="0">
              <a:latin typeface="Corbel" panose="020B0503020204020204" pitchFamily="34" charset="0"/>
              <a:cs typeface="Montserrat"/>
            </a:endParaRPr>
          </a:p>
        </p:txBody>
      </p:sp>
      <p:grpSp>
        <p:nvGrpSpPr>
          <p:cNvPr id="31" name="object 31"/>
          <p:cNvGrpSpPr/>
          <p:nvPr/>
        </p:nvGrpSpPr>
        <p:grpSpPr>
          <a:xfrm>
            <a:off x="7714321" y="4698829"/>
            <a:ext cx="746654" cy="746654"/>
            <a:chOff x="9257184" y="5890662"/>
            <a:chExt cx="895985" cy="895985"/>
          </a:xfrm>
        </p:grpSpPr>
        <p:sp>
          <p:nvSpPr>
            <p:cNvPr id="32" name="object 32"/>
            <p:cNvSpPr/>
            <p:nvPr/>
          </p:nvSpPr>
          <p:spPr>
            <a:xfrm>
              <a:off x="9267496" y="5900974"/>
              <a:ext cx="875665" cy="875665"/>
            </a:xfrm>
            <a:custGeom>
              <a:avLst/>
              <a:gdLst/>
              <a:ahLst/>
              <a:cxnLst/>
              <a:rect l="l" t="t" r="r" b="b"/>
              <a:pathLst>
                <a:path w="875665" h="875665">
                  <a:moveTo>
                    <a:pt x="437591" y="0"/>
                  </a:moveTo>
                  <a:lnTo>
                    <a:pt x="389909" y="2567"/>
                  </a:lnTo>
                  <a:lnTo>
                    <a:pt x="343715" y="10093"/>
                  </a:lnTo>
                  <a:lnTo>
                    <a:pt x="299276" y="22309"/>
                  </a:lnTo>
                  <a:lnTo>
                    <a:pt x="256857" y="38949"/>
                  </a:lnTo>
                  <a:lnTo>
                    <a:pt x="216727" y="59745"/>
                  </a:lnTo>
                  <a:lnTo>
                    <a:pt x="179152" y="84432"/>
                  </a:lnTo>
                  <a:lnTo>
                    <a:pt x="144400" y="112741"/>
                  </a:lnTo>
                  <a:lnTo>
                    <a:pt x="112736" y="144406"/>
                  </a:lnTo>
                  <a:lnTo>
                    <a:pt x="84427" y="179161"/>
                  </a:lnTo>
                  <a:lnTo>
                    <a:pt x="59742" y="216737"/>
                  </a:lnTo>
                  <a:lnTo>
                    <a:pt x="38947" y="256868"/>
                  </a:lnTo>
                  <a:lnTo>
                    <a:pt x="22308" y="299287"/>
                  </a:lnTo>
                  <a:lnTo>
                    <a:pt x="10092" y="343727"/>
                  </a:lnTo>
                  <a:lnTo>
                    <a:pt x="2567" y="389922"/>
                  </a:lnTo>
                  <a:lnTo>
                    <a:pt x="0" y="437603"/>
                  </a:lnTo>
                  <a:lnTo>
                    <a:pt x="2567" y="485283"/>
                  </a:lnTo>
                  <a:lnTo>
                    <a:pt x="10092" y="531475"/>
                  </a:lnTo>
                  <a:lnTo>
                    <a:pt x="22308" y="575914"/>
                  </a:lnTo>
                  <a:lnTo>
                    <a:pt x="38947" y="618331"/>
                  </a:lnTo>
                  <a:lnTo>
                    <a:pt x="59742" y="658461"/>
                  </a:lnTo>
                  <a:lnTo>
                    <a:pt x="84427" y="696036"/>
                  </a:lnTo>
                  <a:lnTo>
                    <a:pt x="112736" y="730790"/>
                  </a:lnTo>
                  <a:lnTo>
                    <a:pt x="144400" y="762454"/>
                  </a:lnTo>
                  <a:lnTo>
                    <a:pt x="179152" y="790763"/>
                  </a:lnTo>
                  <a:lnTo>
                    <a:pt x="216727" y="815449"/>
                  </a:lnTo>
                  <a:lnTo>
                    <a:pt x="256857" y="836246"/>
                  </a:lnTo>
                  <a:lnTo>
                    <a:pt x="299276" y="852885"/>
                  </a:lnTo>
                  <a:lnTo>
                    <a:pt x="343715" y="865101"/>
                  </a:lnTo>
                  <a:lnTo>
                    <a:pt x="389909" y="872627"/>
                  </a:lnTo>
                  <a:lnTo>
                    <a:pt x="437591" y="875195"/>
                  </a:lnTo>
                  <a:lnTo>
                    <a:pt x="485272" y="872627"/>
                  </a:lnTo>
                  <a:lnTo>
                    <a:pt x="531466" y="865101"/>
                  </a:lnTo>
                  <a:lnTo>
                    <a:pt x="575906" y="852885"/>
                  </a:lnTo>
                  <a:lnTo>
                    <a:pt x="618324" y="836246"/>
                  </a:lnTo>
                  <a:lnTo>
                    <a:pt x="658454" y="815449"/>
                  </a:lnTo>
                  <a:lnTo>
                    <a:pt x="696029" y="790763"/>
                  </a:lnTo>
                  <a:lnTo>
                    <a:pt x="730782" y="762454"/>
                  </a:lnTo>
                  <a:lnTo>
                    <a:pt x="762446" y="730790"/>
                  </a:lnTo>
                  <a:lnTo>
                    <a:pt x="790754" y="696036"/>
                  </a:lnTo>
                  <a:lnTo>
                    <a:pt x="815439" y="658461"/>
                  </a:lnTo>
                  <a:lnTo>
                    <a:pt x="836235" y="618331"/>
                  </a:lnTo>
                  <a:lnTo>
                    <a:pt x="852874" y="575914"/>
                  </a:lnTo>
                  <a:lnTo>
                    <a:pt x="865089" y="531475"/>
                  </a:lnTo>
                  <a:lnTo>
                    <a:pt x="872614" y="485283"/>
                  </a:lnTo>
                  <a:lnTo>
                    <a:pt x="875182" y="437603"/>
                  </a:lnTo>
                  <a:lnTo>
                    <a:pt x="872614" y="389922"/>
                  </a:lnTo>
                  <a:lnTo>
                    <a:pt x="865089" y="343727"/>
                  </a:lnTo>
                  <a:lnTo>
                    <a:pt x="852874" y="299287"/>
                  </a:lnTo>
                  <a:lnTo>
                    <a:pt x="836235" y="256868"/>
                  </a:lnTo>
                  <a:lnTo>
                    <a:pt x="815439" y="216737"/>
                  </a:lnTo>
                  <a:lnTo>
                    <a:pt x="790754" y="179161"/>
                  </a:lnTo>
                  <a:lnTo>
                    <a:pt x="762446" y="144406"/>
                  </a:lnTo>
                  <a:lnTo>
                    <a:pt x="730782" y="112741"/>
                  </a:lnTo>
                  <a:lnTo>
                    <a:pt x="696029" y="84432"/>
                  </a:lnTo>
                  <a:lnTo>
                    <a:pt x="658454" y="59745"/>
                  </a:lnTo>
                  <a:lnTo>
                    <a:pt x="618324" y="38949"/>
                  </a:lnTo>
                  <a:lnTo>
                    <a:pt x="575906" y="22309"/>
                  </a:lnTo>
                  <a:lnTo>
                    <a:pt x="531466" y="10093"/>
                  </a:lnTo>
                  <a:lnTo>
                    <a:pt x="485272" y="2567"/>
                  </a:lnTo>
                  <a:lnTo>
                    <a:pt x="437591" y="0"/>
                  </a:lnTo>
                  <a:close/>
                </a:path>
              </a:pathLst>
            </a:custGeom>
            <a:solidFill>
              <a:srgbClr val="E5DDE7"/>
            </a:solidFill>
          </p:spPr>
          <p:txBody>
            <a:bodyPr wrap="square" lIns="0" tIns="0" rIns="0" bIns="0" rtlCol="0"/>
            <a:lstStyle/>
            <a:p>
              <a:endParaRPr sz="1500">
                <a:latin typeface="Corbel" panose="020B0503020204020204" pitchFamily="34" charset="0"/>
              </a:endParaRPr>
            </a:p>
          </p:txBody>
        </p:sp>
        <p:sp>
          <p:nvSpPr>
            <p:cNvPr id="33" name="object 33"/>
            <p:cNvSpPr/>
            <p:nvPr/>
          </p:nvSpPr>
          <p:spPr>
            <a:xfrm>
              <a:off x="9267496" y="5900974"/>
              <a:ext cx="875665" cy="875665"/>
            </a:xfrm>
            <a:custGeom>
              <a:avLst/>
              <a:gdLst/>
              <a:ahLst/>
              <a:cxnLst/>
              <a:rect l="l" t="t" r="r" b="b"/>
              <a:pathLst>
                <a:path w="875665" h="875665">
                  <a:moveTo>
                    <a:pt x="437591" y="875195"/>
                  </a:moveTo>
                  <a:lnTo>
                    <a:pt x="485272" y="872627"/>
                  </a:lnTo>
                  <a:lnTo>
                    <a:pt x="531466" y="865101"/>
                  </a:lnTo>
                  <a:lnTo>
                    <a:pt x="575906" y="852885"/>
                  </a:lnTo>
                  <a:lnTo>
                    <a:pt x="618324" y="836246"/>
                  </a:lnTo>
                  <a:lnTo>
                    <a:pt x="658454" y="815449"/>
                  </a:lnTo>
                  <a:lnTo>
                    <a:pt x="696029" y="790763"/>
                  </a:lnTo>
                  <a:lnTo>
                    <a:pt x="730782" y="762454"/>
                  </a:lnTo>
                  <a:lnTo>
                    <a:pt x="762446" y="730790"/>
                  </a:lnTo>
                  <a:lnTo>
                    <a:pt x="790754" y="696036"/>
                  </a:lnTo>
                  <a:lnTo>
                    <a:pt x="815439" y="658461"/>
                  </a:lnTo>
                  <a:lnTo>
                    <a:pt x="836235" y="618331"/>
                  </a:lnTo>
                  <a:lnTo>
                    <a:pt x="852874" y="575914"/>
                  </a:lnTo>
                  <a:lnTo>
                    <a:pt x="865089" y="531475"/>
                  </a:lnTo>
                  <a:lnTo>
                    <a:pt x="872614" y="485283"/>
                  </a:lnTo>
                  <a:lnTo>
                    <a:pt x="875182" y="437603"/>
                  </a:lnTo>
                  <a:lnTo>
                    <a:pt x="872614" y="389922"/>
                  </a:lnTo>
                  <a:lnTo>
                    <a:pt x="865089" y="343727"/>
                  </a:lnTo>
                  <a:lnTo>
                    <a:pt x="852874" y="299287"/>
                  </a:lnTo>
                  <a:lnTo>
                    <a:pt x="836235" y="256868"/>
                  </a:lnTo>
                  <a:lnTo>
                    <a:pt x="815439" y="216737"/>
                  </a:lnTo>
                  <a:lnTo>
                    <a:pt x="790754" y="179161"/>
                  </a:lnTo>
                  <a:lnTo>
                    <a:pt x="762446" y="144406"/>
                  </a:lnTo>
                  <a:lnTo>
                    <a:pt x="730782" y="112741"/>
                  </a:lnTo>
                  <a:lnTo>
                    <a:pt x="696029" y="84432"/>
                  </a:lnTo>
                  <a:lnTo>
                    <a:pt x="658454" y="59745"/>
                  </a:lnTo>
                  <a:lnTo>
                    <a:pt x="618324" y="38949"/>
                  </a:lnTo>
                  <a:lnTo>
                    <a:pt x="575906" y="22309"/>
                  </a:lnTo>
                  <a:lnTo>
                    <a:pt x="531466" y="10093"/>
                  </a:lnTo>
                  <a:lnTo>
                    <a:pt x="485272" y="2567"/>
                  </a:lnTo>
                  <a:lnTo>
                    <a:pt x="437591" y="0"/>
                  </a:lnTo>
                  <a:lnTo>
                    <a:pt x="389909" y="2567"/>
                  </a:lnTo>
                  <a:lnTo>
                    <a:pt x="343715" y="10093"/>
                  </a:lnTo>
                  <a:lnTo>
                    <a:pt x="299276" y="22309"/>
                  </a:lnTo>
                  <a:lnTo>
                    <a:pt x="256857" y="38949"/>
                  </a:lnTo>
                  <a:lnTo>
                    <a:pt x="216727" y="59745"/>
                  </a:lnTo>
                  <a:lnTo>
                    <a:pt x="179152" y="84432"/>
                  </a:lnTo>
                  <a:lnTo>
                    <a:pt x="144400" y="112741"/>
                  </a:lnTo>
                  <a:lnTo>
                    <a:pt x="112736" y="144406"/>
                  </a:lnTo>
                  <a:lnTo>
                    <a:pt x="84427" y="179161"/>
                  </a:lnTo>
                  <a:lnTo>
                    <a:pt x="59742" y="216737"/>
                  </a:lnTo>
                  <a:lnTo>
                    <a:pt x="38947" y="256868"/>
                  </a:lnTo>
                  <a:lnTo>
                    <a:pt x="22308" y="299287"/>
                  </a:lnTo>
                  <a:lnTo>
                    <a:pt x="10092" y="343727"/>
                  </a:lnTo>
                  <a:lnTo>
                    <a:pt x="2567" y="389922"/>
                  </a:lnTo>
                  <a:lnTo>
                    <a:pt x="0" y="437603"/>
                  </a:lnTo>
                  <a:lnTo>
                    <a:pt x="2567" y="485283"/>
                  </a:lnTo>
                  <a:lnTo>
                    <a:pt x="10092" y="531475"/>
                  </a:lnTo>
                  <a:lnTo>
                    <a:pt x="22308" y="575914"/>
                  </a:lnTo>
                  <a:lnTo>
                    <a:pt x="38947" y="618331"/>
                  </a:lnTo>
                  <a:lnTo>
                    <a:pt x="59742" y="658461"/>
                  </a:lnTo>
                  <a:lnTo>
                    <a:pt x="84427" y="696036"/>
                  </a:lnTo>
                  <a:lnTo>
                    <a:pt x="112736" y="730790"/>
                  </a:lnTo>
                  <a:lnTo>
                    <a:pt x="144400" y="762454"/>
                  </a:lnTo>
                  <a:lnTo>
                    <a:pt x="179152" y="790763"/>
                  </a:lnTo>
                  <a:lnTo>
                    <a:pt x="216727" y="815449"/>
                  </a:lnTo>
                  <a:lnTo>
                    <a:pt x="256857" y="836246"/>
                  </a:lnTo>
                  <a:lnTo>
                    <a:pt x="299276" y="852885"/>
                  </a:lnTo>
                  <a:lnTo>
                    <a:pt x="343715" y="865101"/>
                  </a:lnTo>
                  <a:lnTo>
                    <a:pt x="389909" y="872627"/>
                  </a:lnTo>
                  <a:lnTo>
                    <a:pt x="437591" y="875195"/>
                  </a:lnTo>
                  <a:close/>
                </a:path>
              </a:pathLst>
            </a:custGeom>
            <a:ln w="20624">
              <a:solidFill>
                <a:srgbClr val="672672"/>
              </a:solidFill>
            </a:ln>
          </p:spPr>
          <p:txBody>
            <a:bodyPr wrap="square" lIns="0" tIns="0" rIns="0" bIns="0" rtlCol="0"/>
            <a:lstStyle/>
            <a:p>
              <a:endParaRPr sz="1500">
                <a:latin typeface="Corbel" panose="020B0503020204020204" pitchFamily="34" charset="0"/>
              </a:endParaRPr>
            </a:p>
          </p:txBody>
        </p:sp>
      </p:grpSp>
      <p:grpSp>
        <p:nvGrpSpPr>
          <p:cNvPr id="34" name="object 34"/>
          <p:cNvGrpSpPr/>
          <p:nvPr/>
        </p:nvGrpSpPr>
        <p:grpSpPr>
          <a:xfrm>
            <a:off x="8876839" y="5094401"/>
            <a:ext cx="351367" cy="351367"/>
            <a:chOff x="10652207" y="6365350"/>
            <a:chExt cx="421640" cy="421640"/>
          </a:xfrm>
        </p:grpSpPr>
        <p:sp>
          <p:nvSpPr>
            <p:cNvPr id="35" name="object 35"/>
            <p:cNvSpPr/>
            <p:nvPr/>
          </p:nvSpPr>
          <p:spPr>
            <a:xfrm>
              <a:off x="10662519" y="6375663"/>
              <a:ext cx="400685" cy="400685"/>
            </a:xfrm>
            <a:custGeom>
              <a:avLst/>
              <a:gdLst/>
              <a:ahLst/>
              <a:cxnLst/>
              <a:rect l="l" t="t" r="r" b="b"/>
              <a:pathLst>
                <a:path w="400684" h="400684">
                  <a:moveTo>
                    <a:pt x="200253" y="0"/>
                  </a:moveTo>
                  <a:lnTo>
                    <a:pt x="154338" y="5288"/>
                  </a:lnTo>
                  <a:lnTo>
                    <a:pt x="112189" y="20352"/>
                  </a:lnTo>
                  <a:lnTo>
                    <a:pt x="75007" y="43991"/>
                  </a:lnTo>
                  <a:lnTo>
                    <a:pt x="43995" y="75002"/>
                  </a:lnTo>
                  <a:lnTo>
                    <a:pt x="20354" y="112183"/>
                  </a:lnTo>
                  <a:lnTo>
                    <a:pt x="5289" y="154334"/>
                  </a:lnTo>
                  <a:lnTo>
                    <a:pt x="0" y="200253"/>
                  </a:lnTo>
                  <a:lnTo>
                    <a:pt x="5289" y="246168"/>
                  </a:lnTo>
                  <a:lnTo>
                    <a:pt x="20354" y="288317"/>
                  </a:lnTo>
                  <a:lnTo>
                    <a:pt x="43995" y="325499"/>
                  </a:lnTo>
                  <a:lnTo>
                    <a:pt x="75007" y="356512"/>
                  </a:lnTo>
                  <a:lnTo>
                    <a:pt x="112189" y="380152"/>
                  </a:lnTo>
                  <a:lnTo>
                    <a:pt x="154338" y="395218"/>
                  </a:lnTo>
                  <a:lnTo>
                    <a:pt x="200253" y="400507"/>
                  </a:lnTo>
                  <a:lnTo>
                    <a:pt x="246172" y="395218"/>
                  </a:lnTo>
                  <a:lnTo>
                    <a:pt x="288323" y="380152"/>
                  </a:lnTo>
                  <a:lnTo>
                    <a:pt x="325505" y="356512"/>
                  </a:lnTo>
                  <a:lnTo>
                    <a:pt x="356516" y="325499"/>
                  </a:lnTo>
                  <a:lnTo>
                    <a:pt x="380154" y="288317"/>
                  </a:lnTo>
                  <a:lnTo>
                    <a:pt x="395218" y="246168"/>
                  </a:lnTo>
                  <a:lnTo>
                    <a:pt x="400507" y="200253"/>
                  </a:lnTo>
                  <a:lnTo>
                    <a:pt x="395218" y="154334"/>
                  </a:lnTo>
                  <a:lnTo>
                    <a:pt x="380154" y="112183"/>
                  </a:lnTo>
                  <a:lnTo>
                    <a:pt x="356516" y="75002"/>
                  </a:lnTo>
                  <a:lnTo>
                    <a:pt x="325505" y="43991"/>
                  </a:lnTo>
                  <a:lnTo>
                    <a:pt x="288323" y="20352"/>
                  </a:lnTo>
                  <a:lnTo>
                    <a:pt x="246172" y="5288"/>
                  </a:lnTo>
                  <a:lnTo>
                    <a:pt x="200253" y="0"/>
                  </a:lnTo>
                  <a:close/>
                </a:path>
              </a:pathLst>
            </a:custGeom>
            <a:solidFill>
              <a:srgbClr val="E5DDE7"/>
            </a:solidFill>
          </p:spPr>
          <p:txBody>
            <a:bodyPr wrap="square" lIns="0" tIns="0" rIns="0" bIns="0" rtlCol="0"/>
            <a:lstStyle/>
            <a:p>
              <a:endParaRPr sz="1500">
                <a:latin typeface="Corbel" panose="020B0503020204020204" pitchFamily="34" charset="0"/>
              </a:endParaRPr>
            </a:p>
          </p:txBody>
        </p:sp>
        <p:sp>
          <p:nvSpPr>
            <p:cNvPr id="36" name="object 36"/>
            <p:cNvSpPr/>
            <p:nvPr/>
          </p:nvSpPr>
          <p:spPr>
            <a:xfrm>
              <a:off x="10662519" y="6375663"/>
              <a:ext cx="400685" cy="400685"/>
            </a:xfrm>
            <a:custGeom>
              <a:avLst/>
              <a:gdLst/>
              <a:ahLst/>
              <a:cxnLst/>
              <a:rect l="l" t="t" r="r" b="b"/>
              <a:pathLst>
                <a:path w="400684" h="400684">
                  <a:moveTo>
                    <a:pt x="200253" y="400507"/>
                  </a:moveTo>
                  <a:lnTo>
                    <a:pt x="246172" y="395218"/>
                  </a:lnTo>
                  <a:lnTo>
                    <a:pt x="288323" y="380152"/>
                  </a:lnTo>
                  <a:lnTo>
                    <a:pt x="325505" y="356512"/>
                  </a:lnTo>
                  <a:lnTo>
                    <a:pt x="356516" y="325499"/>
                  </a:lnTo>
                  <a:lnTo>
                    <a:pt x="380154" y="288317"/>
                  </a:lnTo>
                  <a:lnTo>
                    <a:pt x="395218" y="246168"/>
                  </a:lnTo>
                  <a:lnTo>
                    <a:pt x="400507" y="200253"/>
                  </a:lnTo>
                  <a:lnTo>
                    <a:pt x="395218" y="154334"/>
                  </a:lnTo>
                  <a:lnTo>
                    <a:pt x="380154" y="112183"/>
                  </a:lnTo>
                  <a:lnTo>
                    <a:pt x="356516" y="75002"/>
                  </a:lnTo>
                  <a:lnTo>
                    <a:pt x="325505" y="43991"/>
                  </a:lnTo>
                  <a:lnTo>
                    <a:pt x="288323" y="20352"/>
                  </a:lnTo>
                  <a:lnTo>
                    <a:pt x="246172" y="5288"/>
                  </a:lnTo>
                  <a:lnTo>
                    <a:pt x="200253" y="0"/>
                  </a:lnTo>
                  <a:lnTo>
                    <a:pt x="154338" y="5288"/>
                  </a:lnTo>
                  <a:lnTo>
                    <a:pt x="112189" y="20352"/>
                  </a:lnTo>
                  <a:lnTo>
                    <a:pt x="75007" y="43991"/>
                  </a:lnTo>
                  <a:lnTo>
                    <a:pt x="43995" y="75002"/>
                  </a:lnTo>
                  <a:lnTo>
                    <a:pt x="20354" y="112183"/>
                  </a:lnTo>
                  <a:lnTo>
                    <a:pt x="5289" y="154334"/>
                  </a:lnTo>
                  <a:lnTo>
                    <a:pt x="0" y="200253"/>
                  </a:lnTo>
                  <a:lnTo>
                    <a:pt x="5289" y="246168"/>
                  </a:lnTo>
                  <a:lnTo>
                    <a:pt x="20354" y="288317"/>
                  </a:lnTo>
                  <a:lnTo>
                    <a:pt x="43995" y="325499"/>
                  </a:lnTo>
                  <a:lnTo>
                    <a:pt x="75007" y="356512"/>
                  </a:lnTo>
                  <a:lnTo>
                    <a:pt x="112189" y="380152"/>
                  </a:lnTo>
                  <a:lnTo>
                    <a:pt x="154338" y="395218"/>
                  </a:lnTo>
                  <a:lnTo>
                    <a:pt x="200253" y="400507"/>
                  </a:lnTo>
                  <a:close/>
                </a:path>
              </a:pathLst>
            </a:custGeom>
            <a:ln w="12700">
              <a:solidFill>
                <a:srgbClr val="672672"/>
              </a:solidFill>
            </a:ln>
          </p:spPr>
          <p:txBody>
            <a:bodyPr wrap="square" lIns="0" tIns="0" rIns="0" bIns="0" rtlCol="0"/>
            <a:lstStyle/>
            <a:p>
              <a:endParaRPr sz="1500" dirty="0">
                <a:latin typeface="Corbel" panose="020B0503020204020204" pitchFamily="34" charset="0"/>
              </a:endParaRPr>
            </a:p>
          </p:txBody>
        </p:sp>
      </p:grpSp>
      <p:sp>
        <p:nvSpPr>
          <p:cNvPr id="38" name="object 38"/>
          <p:cNvSpPr/>
          <p:nvPr/>
        </p:nvSpPr>
        <p:spPr>
          <a:xfrm>
            <a:off x="6520444" y="1435101"/>
            <a:ext cx="4876800" cy="2895600"/>
          </a:xfrm>
          <a:custGeom>
            <a:avLst/>
            <a:gdLst/>
            <a:ahLst/>
            <a:cxnLst/>
            <a:rect l="l" t="t" r="r" b="b"/>
            <a:pathLst>
              <a:path w="5852159" h="3474720">
                <a:moveTo>
                  <a:pt x="5852159" y="0"/>
                </a:moveTo>
                <a:lnTo>
                  <a:pt x="0" y="0"/>
                </a:lnTo>
                <a:lnTo>
                  <a:pt x="0" y="3474720"/>
                </a:lnTo>
                <a:lnTo>
                  <a:pt x="5852159" y="3474720"/>
                </a:lnTo>
                <a:lnTo>
                  <a:pt x="5852159" y="0"/>
                </a:lnTo>
                <a:close/>
              </a:path>
            </a:pathLst>
          </a:custGeom>
          <a:solidFill>
            <a:srgbClr val="E4EEF9"/>
          </a:solidFill>
        </p:spPr>
        <p:txBody>
          <a:bodyPr wrap="square" lIns="0" tIns="0" rIns="0" bIns="0" rtlCol="0"/>
          <a:lstStyle/>
          <a:p>
            <a:endParaRPr sz="1500">
              <a:latin typeface="Corbel" panose="020B0503020204020204" pitchFamily="34" charset="0"/>
            </a:endParaRPr>
          </a:p>
        </p:txBody>
      </p:sp>
      <p:sp>
        <p:nvSpPr>
          <p:cNvPr id="39" name="object 39"/>
          <p:cNvSpPr txBox="1"/>
          <p:nvPr/>
        </p:nvSpPr>
        <p:spPr>
          <a:xfrm>
            <a:off x="6493678" y="4073529"/>
            <a:ext cx="4876800" cy="153888"/>
          </a:xfrm>
          <a:prstGeom prst="rect">
            <a:avLst/>
          </a:prstGeom>
        </p:spPr>
        <p:txBody>
          <a:bodyPr vert="horz" wrap="square" lIns="0" tIns="0" rIns="0" bIns="0" rtlCol="0">
            <a:spAutoFit/>
          </a:bodyPr>
          <a:lstStyle/>
          <a:p>
            <a:pPr marL="142869">
              <a:spcBef>
                <a:spcPts val="4"/>
              </a:spcBef>
            </a:pPr>
            <a:r>
              <a:rPr sz="1000" dirty="0">
                <a:solidFill>
                  <a:srgbClr val="0093D5"/>
                </a:solidFill>
                <a:latin typeface="Corbel" panose="020B0503020204020204" pitchFamily="34" charset="0"/>
                <a:cs typeface="Montserrat"/>
              </a:rPr>
              <a:t>Sites</a:t>
            </a:r>
            <a:r>
              <a:rPr sz="1000" spc="-21" dirty="0">
                <a:solidFill>
                  <a:srgbClr val="0093D5"/>
                </a:solidFill>
                <a:latin typeface="Corbel" panose="020B0503020204020204" pitchFamily="34" charset="0"/>
                <a:cs typeface="Montserrat"/>
              </a:rPr>
              <a:t> </a:t>
            </a:r>
            <a:r>
              <a:rPr sz="1000" dirty="0">
                <a:solidFill>
                  <a:srgbClr val="0093D5"/>
                </a:solidFill>
                <a:latin typeface="Corbel" panose="020B0503020204020204" pitchFamily="34" charset="0"/>
                <a:cs typeface="Montserrat"/>
              </a:rPr>
              <a:t>in</a:t>
            </a:r>
            <a:r>
              <a:rPr sz="1000" spc="-8" dirty="0">
                <a:solidFill>
                  <a:srgbClr val="0093D5"/>
                </a:solidFill>
                <a:latin typeface="Corbel" panose="020B0503020204020204" pitchFamily="34" charset="0"/>
                <a:cs typeface="Montserrat"/>
              </a:rPr>
              <a:t> </a:t>
            </a:r>
            <a:r>
              <a:rPr sz="1000" dirty="0">
                <a:solidFill>
                  <a:srgbClr val="0093D5"/>
                </a:solidFill>
                <a:latin typeface="Corbel" panose="020B0503020204020204" pitchFamily="34" charset="0"/>
                <a:cs typeface="Montserrat"/>
              </a:rPr>
              <a:t>Bangladesh,</a:t>
            </a:r>
            <a:r>
              <a:rPr sz="1000" spc="-8" dirty="0">
                <a:solidFill>
                  <a:srgbClr val="0093D5"/>
                </a:solidFill>
                <a:latin typeface="Corbel" panose="020B0503020204020204" pitchFamily="34" charset="0"/>
                <a:cs typeface="Montserrat"/>
              </a:rPr>
              <a:t> </a:t>
            </a:r>
            <a:r>
              <a:rPr sz="1000" dirty="0">
                <a:solidFill>
                  <a:srgbClr val="0093D5"/>
                </a:solidFill>
                <a:latin typeface="Corbel" panose="020B0503020204020204" pitchFamily="34" charset="0"/>
                <a:cs typeface="Montserrat"/>
              </a:rPr>
              <a:t>Gambia,</a:t>
            </a:r>
            <a:r>
              <a:rPr sz="1000" spc="-8" dirty="0">
                <a:solidFill>
                  <a:srgbClr val="0093D5"/>
                </a:solidFill>
                <a:latin typeface="Corbel" panose="020B0503020204020204" pitchFamily="34" charset="0"/>
                <a:cs typeface="Montserrat"/>
              </a:rPr>
              <a:t> </a:t>
            </a:r>
            <a:r>
              <a:rPr sz="1000" dirty="0">
                <a:solidFill>
                  <a:srgbClr val="0093D5"/>
                </a:solidFill>
                <a:latin typeface="Corbel" panose="020B0503020204020204" pitchFamily="34" charset="0"/>
                <a:cs typeface="Montserrat"/>
              </a:rPr>
              <a:t>Kenya,</a:t>
            </a:r>
            <a:r>
              <a:rPr sz="1000" spc="-8" dirty="0">
                <a:solidFill>
                  <a:srgbClr val="0093D5"/>
                </a:solidFill>
                <a:latin typeface="Corbel" panose="020B0503020204020204" pitchFamily="34" charset="0"/>
                <a:cs typeface="Montserrat"/>
              </a:rPr>
              <a:t> </a:t>
            </a:r>
            <a:r>
              <a:rPr sz="1000" dirty="0">
                <a:solidFill>
                  <a:srgbClr val="0093D5"/>
                </a:solidFill>
                <a:latin typeface="Corbel" panose="020B0503020204020204" pitchFamily="34" charset="0"/>
                <a:cs typeface="Montserrat"/>
              </a:rPr>
              <a:t>Mali,</a:t>
            </a:r>
            <a:r>
              <a:rPr sz="1000" spc="-8" dirty="0">
                <a:solidFill>
                  <a:srgbClr val="0093D5"/>
                </a:solidFill>
                <a:latin typeface="Corbel" panose="020B0503020204020204" pitchFamily="34" charset="0"/>
                <a:cs typeface="Montserrat"/>
              </a:rPr>
              <a:t> </a:t>
            </a:r>
            <a:r>
              <a:rPr sz="1000" dirty="0">
                <a:solidFill>
                  <a:srgbClr val="0093D5"/>
                </a:solidFill>
                <a:latin typeface="Corbel" panose="020B0503020204020204" pitchFamily="34" charset="0"/>
                <a:cs typeface="Montserrat"/>
              </a:rPr>
              <a:t>South</a:t>
            </a:r>
            <a:r>
              <a:rPr sz="1000" spc="-8" dirty="0">
                <a:solidFill>
                  <a:srgbClr val="0093D5"/>
                </a:solidFill>
                <a:latin typeface="Corbel" panose="020B0503020204020204" pitchFamily="34" charset="0"/>
                <a:cs typeface="Montserrat"/>
              </a:rPr>
              <a:t> </a:t>
            </a:r>
            <a:r>
              <a:rPr sz="1000" dirty="0">
                <a:solidFill>
                  <a:srgbClr val="0093D5"/>
                </a:solidFill>
                <a:latin typeface="Corbel" panose="020B0503020204020204" pitchFamily="34" charset="0"/>
                <a:cs typeface="Montserrat"/>
              </a:rPr>
              <a:t>Africa,</a:t>
            </a:r>
            <a:r>
              <a:rPr sz="1000" spc="-8" dirty="0">
                <a:solidFill>
                  <a:srgbClr val="0093D5"/>
                </a:solidFill>
                <a:latin typeface="Corbel" panose="020B0503020204020204" pitchFamily="34" charset="0"/>
                <a:cs typeface="Montserrat"/>
              </a:rPr>
              <a:t> </a:t>
            </a:r>
            <a:r>
              <a:rPr sz="1000" dirty="0">
                <a:solidFill>
                  <a:srgbClr val="0093D5"/>
                </a:solidFill>
                <a:latin typeface="Corbel" panose="020B0503020204020204" pitchFamily="34" charset="0"/>
                <a:cs typeface="Montserrat"/>
              </a:rPr>
              <a:t>Thailand,</a:t>
            </a:r>
            <a:r>
              <a:rPr sz="1000" spc="-8" dirty="0">
                <a:solidFill>
                  <a:srgbClr val="0093D5"/>
                </a:solidFill>
                <a:latin typeface="Corbel" panose="020B0503020204020204" pitchFamily="34" charset="0"/>
                <a:cs typeface="Montserrat"/>
              </a:rPr>
              <a:t> Zambia</a:t>
            </a:r>
            <a:endParaRPr sz="1000" dirty="0">
              <a:latin typeface="Corbel" panose="020B0503020204020204" pitchFamily="34" charset="0"/>
              <a:cs typeface="Montserrat"/>
            </a:endParaRPr>
          </a:p>
        </p:txBody>
      </p:sp>
      <p:pic>
        <p:nvPicPr>
          <p:cNvPr id="40" name="object 40"/>
          <p:cNvPicPr/>
          <p:nvPr/>
        </p:nvPicPr>
        <p:blipFill>
          <a:blip r:embed="rId4" cstate="print"/>
          <a:stretch>
            <a:fillRect/>
          </a:stretch>
        </p:blipFill>
        <p:spPr>
          <a:xfrm>
            <a:off x="7002973" y="1721357"/>
            <a:ext cx="3908832" cy="2184198"/>
          </a:xfrm>
          <a:prstGeom prst="rect">
            <a:avLst/>
          </a:prstGeom>
        </p:spPr>
      </p:pic>
      <p:sp>
        <p:nvSpPr>
          <p:cNvPr id="41" name="object 41"/>
          <p:cNvSpPr txBox="1"/>
          <p:nvPr/>
        </p:nvSpPr>
        <p:spPr>
          <a:xfrm>
            <a:off x="1534584" y="6281842"/>
            <a:ext cx="5299075" cy="138863"/>
          </a:xfrm>
          <a:prstGeom prst="rect">
            <a:avLst/>
          </a:prstGeom>
        </p:spPr>
        <p:txBody>
          <a:bodyPr vert="horz" wrap="square" lIns="0" tIns="10583" rIns="0" bIns="0" rtlCol="0">
            <a:spAutoFit/>
          </a:bodyPr>
          <a:lstStyle/>
          <a:p>
            <a:pPr marL="10583">
              <a:spcBef>
                <a:spcPts val="83"/>
              </a:spcBef>
            </a:pPr>
            <a:r>
              <a:rPr lang="en-US" sz="833" dirty="0">
                <a:solidFill>
                  <a:srgbClr val="231F20"/>
                </a:solidFill>
                <a:latin typeface="Corbel" panose="020B0503020204020204" pitchFamily="34" charset="0"/>
                <a:cs typeface="WorkSans-Light"/>
              </a:rPr>
              <a:t>Reference</a:t>
            </a:r>
            <a:r>
              <a:rPr sz="833" dirty="0">
                <a:solidFill>
                  <a:srgbClr val="231F20"/>
                </a:solidFill>
                <a:latin typeface="Corbel" panose="020B0503020204020204" pitchFamily="34" charset="0"/>
                <a:cs typeface="WorkSans-Light"/>
              </a:rPr>
              <a:t>:</a:t>
            </a:r>
            <a:r>
              <a:rPr sz="833" spc="-50" dirty="0">
                <a:solidFill>
                  <a:srgbClr val="231F20"/>
                </a:solidFill>
                <a:latin typeface="Corbel" panose="020B0503020204020204" pitchFamily="34" charset="0"/>
                <a:cs typeface="WorkSans-Light"/>
              </a:rPr>
              <a:t> </a:t>
            </a:r>
            <a:r>
              <a:rPr lang="en-US" sz="833" dirty="0">
                <a:solidFill>
                  <a:srgbClr val="231F20"/>
                </a:solidFill>
                <a:latin typeface="Corbel" panose="020B0503020204020204" pitchFamily="34" charset="0"/>
                <a:cs typeface="WorkSans-Light"/>
              </a:rPr>
              <a:t>PERCH</a:t>
            </a:r>
            <a:r>
              <a:rPr sz="833" spc="-17" dirty="0">
                <a:solidFill>
                  <a:srgbClr val="231F20"/>
                </a:solidFill>
                <a:latin typeface="Corbel" panose="020B0503020204020204" pitchFamily="34" charset="0"/>
                <a:cs typeface="WorkSans-Light"/>
              </a:rPr>
              <a:t> </a:t>
            </a:r>
            <a:r>
              <a:rPr sz="833" dirty="0">
                <a:solidFill>
                  <a:srgbClr val="231F20"/>
                </a:solidFill>
                <a:latin typeface="Corbel" panose="020B0503020204020204" pitchFamily="34" charset="0"/>
                <a:cs typeface="WorkSans-Light"/>
              </a:rPr>
              <a:t>Study</a:t>
            </a:r>
            <a:r>
              <a:rPr sz="833" spc="-33" dirty="0">
                <a:solidFill>
                  <a:srgbClr val="231F20"/>
                </a:solidFill>
                <a:latin typeface="Corbel" panose="020B0503020204020204" pitchFamily="34" charset="0"/>
                <a:cs typeface="WorkSans-Light"/>
              </a:rPr>
              <a:t> </a:t>
            </a:r>
            <a:r>
              <a:rPr sz="833" dirty="0">
                <a:solidFill>
                  <a:srgbClr val="231F20"/>
                </a:solidFill>
                <a:latin typeface="Corbel" panose="020B0503020204020204" pitchFamily="34" charset="0"/>
                <a:cs typeface="WorkSans-Light"/>
              </a:rPr>
              <a:t>Group;</a:t>
            </a:r>
            <a:r>
              <a:rPr sz="833" spc="-17" dirty="0">
                <a:solidFill>
                  <a:srgbClr val="231F20"/>
                </a:solidFill>
                <a:latin typeface="Corbel" panose="020B0503020204020204" pitchFamily="34" charset="0"/>
                <a:cs typeface="WorkSans-Light"/>
              </a:rPr>
              <a:t> </a:t>
            </a:r>
            <a:r>
              <a:rPr sz="833" i="1" dirty="0">
                <a:solidFill>
                  <a:srgbClr val="231F20"/>
                </a:solidFill>
                <a:latin typeface="Corbel" panose="020B0503020204020204" pitchFamily="34" charset="0"/>
                <a:cs typeface="WorkSans-Light"/>
              </a:rPr>
              <a:t>Lancet</a:t>
            </a:r>
            <a:r>
              <a:rPr lang="en-US" sz="833" dirty="0">
                <a:solidFill>
                  <a:srgbClr val="231F20"/>
                </a:solidFill>
                <a:latin typeface="Corbel" panose="020B0503020204020204" pitchFamily="34" charset="0"/>
                <a:cs typeface="WorkSans-Light"/>
              </a:rPr>
              <a:t>,</a:t>
            </a:r>
            <a:r>
              <a:rPr sz="833" spc="-21" dirty="0">
                <a:solidFill>
                  <a:srgbClr val="231F20"/>
                </a:solidFill>
                <a:latin typeface="Corbel" panose="020B0503020204020204" pitchFamily="34" charset="0"/>
                <a:cs typeface="WorkSans-Light"/>
              </a:rPr>
              <a:t> </a:t>
            </a:r>
            <a:r>
              <a:rPr sz="833" dirty="0">
                <a:solidFill>
                  <a:srgbClr val="231F20"/>
                </a:solidFill>
                <a:latin typeface="Corbel" panose="020B0503020204020204" pitchFamily="34" charset="0"/>
                <a:cs typeface="WorkSans-Light"/>
              </a:rPr>
              <a:t>2019</a:t>
            </a:r>
            <a:r>
              <a:rPr sz="833" spc="-8" dirty="0">
                <a:solidFill>
                  <a:srgbClr val="231F20"/>
                </a:solidFill>
                <a:latin typeface="Corbel" panose="020B0503020204020204" pitchFamily="34" charset="0"/>
                <a:cs typeface="WorkSans-Light"/>
              </a:rPr>
              <a:t>.</a:t>
            </a:r>
            <a:endParaRPr sz="833" dirty="0">
              <a:latin typeface="Corbel" panose="020B0503020204020204" pitchFamily="34" charset="0"/>
              <a:cs typeface="WorkSans-Light"/>
            </a:endParaRPr>
          </a:p>
        </p:txBody>
      </p:sp>
      <p:sp>
        <p:nvSpPr>
          <p:cNvPr id="45" name="Title 44">
            <a:extLst>
              <a:ext uri="{FF2B5EF4-FFF2-40B4-BE49-F238E27FC236}">
                <a16:creationId xmlns:a16="http://schemas.microsoft.com/office/drawing/2014/main" id="{B1B71FF1-C41A-E8F0-6DB4-A5FA6AC57DA2}"/>
              </a:ext>
            </a:extLst>
          </p:cNvPr>
          <p:cNvSpPr>
            <a:spLocks noGrp="1"/>
          </p:cNvSpPr>
          <p:nvPr>
            <p:ph type="title"/>
          </p:nvPr>
        </p:nvSpPr>
        <p:spPr/>
        <p:txBody>
          <a:bodyPr/>
          <a:lstStyle/>
          <a:p>
            <a:r>
              <a:rPr lang="en-US" dirty="0"/>
              <a:t>Pneumonia Etiology Research for Child Health (PERCH) study</a:t>
            </a:r>
            <a:br>
              <a:rPr lang="en-US" dirty="0"/>
            </a:br>
            <a:r>
              <a:rPr lang="en-US" sz="1800" dirty="0">
                <a:solidFill>
                  <a:schemeClr val="accent1"/>
                </a:solidFill>
              </a:rPr>
              <a:t>Top 10 causes of severe pneumonia before 5 years of age in 7 countries in Africa and Asia</a:t>
            </a:r>
            <a:endParaRPr lang="en-US" dirty="0">
              <a:solidFill>
                <a:schemeClr val="accent1"/>
              </a:solidFill>
            </a:endParaRPr>
          </a:p>
        </p:txBody>
      </p:sp>
      <p:sp>
        <p:nvSpPr>
          <p:cNvPr id="37" name="Footer Placeholder 57">
            <a:extLst>
              <a:ext uri="{FF2B5EF4-FFF2-40B4-BE49-F238E27FC236}">
                <a16:creationId xmlns:a16="http://schemas.microsoft.com/office/drawing/2014/main" id="{093D2FD0-07C7-149F-7396-FFDC772E33C3}"/>
              </a:ext>
            </a:extLst>
          </p:cNvPr>
          <p:cNvSpPr>
            <a:spLocks noGrp="1"/>
          </p:cNvSpPr>
          <p:nvPr>
            <p:ph type="ftr" sz="quarter" idx="3"/>
          </p:nvPr>
        </p:nvSpPr>
        <p:spPr>
          <a:xfrm>
            <a:off x="6866666" y="6548086"/>
            <a:ext cx="4873214" cy="173389"/>
          </a:xfrm>
        </p:spPr>
        <p:txBody>
          <a:bodyPr/>
          <a:lstStyle/>
          <a:p>
            <a:r>
              <a:rPr lang="en-US" dirty="0"/>
              <a:t>Original slide developed by the World Health Organization and PATH. Last updated: February 2024</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1706033" y="1613621"/>
            <a:ext cx="3674004" cy="10583"/>
            <a:chOff x="2047239" y="2051304"/>
            <a:chExt cx="4408805" cy="12700"/>
          </a:xfrm>
        </p:grpSpPr>
        <p:sp>
          <p:nvSpPr>
            <p:cNvPr id="3" name="object 3"/>
            <p:cNvSpPr/>
            <p:nvPr/>
          </p:nvSpPr>
          <p:spPr>
            <a:xfrm>
              <a:off x="2047239" y="2057654"/>
              <a:ext cx="2552700" cy="0"/>
            </a:xfrm>
            <a:custGeom>
              <a:avLst/>
              <a:gdLst/>
              <a:ahLst/>
              <a:cxnLst/>
              <a:rect l="l" t="t" r="r" b="b"/>
              <a:pathLst>
                <a:path w="2552700">
                  <a:moveTo>
                    <a:pt x="0" y="0"/>
                  </a:moveTo>
                  <a:lnTo>
                    <a:pt x="2552192" y="0"/>
                  </a:lnTo>
                </a:path>
              </a:pathLst>
            </a:custGeom>
            <a:ln w="12700">
              <a:solidFill>
                <a:srgbClr val="D71E62"/>
              </a:solidFill>
            </a:ln>
          </p:spPr>
          <p:txBody>
            <a:bodyPr wrap="square" lIns="0" tIns="0" rIns="0" bIns="0" rtlCol="0"/>
            <a:lstStyle/>
            <a:p>
              <a:endParaRPr sz="1500">
                <a:latin typeface="Corbel" panose="020B0503020204020204" pitchFamily="34" charset="0"/>
              </a:endParaRPr>
            </a:p>
          </p:txBody>
        </p:sp>
        <p:sp>
          <p:nvSpPr>
            <p:cNvPr id="4" name="object 4"/>
            <p:cNvSpPr/>
            <p:nvPr/>
          </p:nvSpPr>
          <p:spPr>
            <a:xfrm>
              <a:off x="4599432" y="2057654"/>
              <a:ext cx="1856739" cy="0"/>
            </a:xfrm>
            <a:custGeom>
              <a:avLst/>
              <a:gdLst/>
              <a:ahLst/>
              <a:cxnLst/>
              <a:rect l="l" t="t" r="r" b="b"/>
              <a:pathLst>
                <a:path w="1856739">
                  <a:moveTo>
                    <a:pt x="0" y="0"/>
                  </a:moveTo>
                  <a:lnTo>
                    <a:pt x="1856232" y="0"/>
                  </a:lnTo>
                </a:path>
              </a:pathLst>
            </a:custGeom>
            <a:ln w="12700">
              <a:solidFill>
                <a:srgbClr val="D71E62"/>
              </a:solidFill>
            </a:ln>
          </p:spPr>
          <p:txBody>
            <a:bodyPr wrap="square" lIns="0" tIns="0" rIns="0" bIns="0" rtlCol="0"/>
            <a:lstStyle/>
            <a:p>
              <a:endParaRPr sz="1500">
                <a:latin typeface="Corbel" panose="020B0503020204020204" pitchFamily="34" charset="0"/>
              </a:endParaRPr>
            </a:p>
          </p:txBody>
        </p:sp>
      </p:grpSp>
      <p:grpSp>
        <p:nvGrpSpPr>
          <p:cNvPr id="5" name="object 5"/>
          <p:cNvGrpSpPr/>
          <p:nvPr/>
        </p:nvGrpSpPr>
        <p:grpSpPr>
          <a:xfrm>
            <a:off x="1706033" y="2228936"/>
            <a:ext cx="3674004" cy="10583"/>
            <a:chOff x="2047239" y="2789682"/>
            <a:chExt cx="4408805" cy="12700"/>
          </a:xfrm>
        </p:grpSpPr>
        <p:sp>
          <p:nvSpPr>
            <p:cNvPr id="6" name="object 6"/>
            <p:cNvSpPr/>
            <p:nvPr/>
          </p:nvSpPr>
          <p:spPr>
            <a:xfrm>
              <a:off x="2047239" y="2796032"/>
              <a:ext cx="2552700" cy="0"/>
            </a:xfrm>
            <a:custGeom>
              <a:avLst/>
              <a:gdLst/>
              <a:ahLst/>
              <a:cxnLst/>
              <a:rect l="l" t="t" r="r" b="b"/>
              <a:pathLst>
                <a:path w="2552700">
                  <a:moveTo>
                    <a:pt x="0" y="0"/>
                  </a:moveTo>
                  <a:lnTo>
                    <a:pt x="2552192" y="0"/>
                  </a:lnTo>
                </a:path>
              </a:pathLst>
            </a:custGeom>
            <a:ln w="12700">
              <a:solidFill>
                <a:srgbClr val="D71E62"/>
              </a:solidFill>
            </a:ln>
          </p:spPr>
          <p:txBody>
            <a:bodyPr wrap="square" lIns="0" tIns="0" rIns="0" bIns="0" rtlCol="0"/>
            <a:lstStyle/>
            <a:p>
              <a:endParaRPr sz="1500">
                <a:latin typeface="Corbel" panose="020B0503020204020204" pitchFamily="34" charset="0"/>
              </a:endParaRPr>
            </a:p>
          </p:txBody>
        </p:sp>
        <p:sp>
          <p:nvSpPr>
            <p:cNvPr id="7" name="object 7"/>
            <p:cNvSpPr/>
            <p:nvPr/>
          </p:nvSpPr>
          <p:spPr>
            <a:xfrm>
              <a:off x="4599432" y="2796032"/>
              <a:ext cx="1856739" cy="0"/>
            </a:xfrm>
            <a:custGeom>
              <a:avLst/>
              <a:gdLst/>
              <a:ahLst/>
              <a:cxnLst/>
              <a:rect l="l" t="t" r="r" b="b"/>
              <a:pathLst>
                <a:path w="1856739">
                  <a:moveTo>
                    <a:pt x="0" y="0"/>
                  </a:moveTo>
                  <a:lnTo>
                    <a:pt x="1856232" y="0"/>
                  </a:lnTo>
                </a:path>
              </a:pathLst>
            </a:custGeom>
            <a:ln w="12700">
              <a:solidFill>
                <a:srgbClr val="D71E62"/>
              </a:solidFill>
            </a:ln>
          </p:spPr>
          <p:txBody>
            <a:bodyPr wrap="square" lIns="0" tIns="0" rIns="0" bIns="0" rtlCol="0"/>
            <a:lstStyle/>
            <a:p>
              <a:endParaRPr sz="1500">
                <a:latin typeface="Corbel" panose="020B0503020204020204" pitchFamily="34" charset="0"/>
              </a:endParaRPr>
            </a:p>
          </p:txBody>
        </p:sp>
      </p:grpSp>
      <p:grpSp>
        <p:nvGrpSpPr>
          <p:cNvPr id="8" name="object 8"/>
          <p:cNvGrpSpPr/>
          <p:nvPr/>
        </p:nvGrpSpPr>
        <p:grpSpPr>
          <a:xfrm>
            <a:off x="1706033" y="2622693"/>
            <a:ext cx="3674004" cy="10583"/>
            <a:chOff x="2047239" y="3262190"/>
            <a:chExt cx="4408805" cy="12700"/>
          </a:xfrm>
        </p:grpSpPr>
        <p:sp>
          <p:nvSpPr>
            <p:cNvPr id="9" name="object 9"/>
            <p:cNvSpPr/>
            <p:nvPr/>
          </p:nvSpPr>
          <p:spPr>
            <a:xfrm>
              <a:off x="2047239" y="3268540"/>
              <a:ext cx="2552700" cy="0"/>
            </a:xfrm>
            <a:custGeom>
              <a:avLst/>
              <a:gdLst/>
              <a:ahLst/>
              <a:cxnLst/>
              <a:rect l="l" t="t" r="r" b="b"/>
              <a:pathLst>
                <a:path w="2552700">
                  <a:moveTo>
                    <a:pt x="0" y="0"/>
                  </a:moveTo>
                  <a:lnTo>
                    <a:pt x="2552192" y="0"/>
                  </a:lnTo>
                </a:path>
              </a:pathLst>
            </a:custGeom>
            <a:ln w="12700">
              <a:solidFill>
                <a:srgbClr val="0093D5"/>
              </a:solidFill>
            </a:ln>
          </p:spPr>
          <p:txBody>
            <a:bodyPr wrap="square" lIns="0" tIns="0" rIns="0" bIns="0" rtlCol="0"/>
            <a:lstStyle/>
            <a:p>
              <a:endParaRPr sz="1500">
                <a:latin typeface="Corbel" panose="020B0503020204020204" pitchFamily="34" charset="0"/>
              </a:endParaRPr>
            </a:p>
          </p:txBody>
        </p:sp>
        <p:sp>
          <p:nvSpPr>
            <p:cNvPr id="10" name="object 10"/>
            <p:cNvSpPr/>
            <p:nvPr/>
          </p:nvSpPr>
          <p:spPr>
            <a:xfrm>
              <a:off x="4599432" y="3268540"/>
              <a:ext cx="1856739" cy="0"/>
            </a:xfrm>
            <a:custGeom>
              <a:avLst/>
              <a:gdLst/>
              <a:ahLst/>
              <a:cxnLst/>
              <a:rect l="l" t="t" r="r" b="b"/>
              <a:pathLst>
                <a:path w="1856739">
                  <a:moveTo>
                    <a:pt x="0" y="0"/>
                  </a:moveTo>
                  <a:lnTo>
                    <a:pt x="1856232" y="0"/>
                  </a:lnTo>
                </a:path>
              </a:pathLst>
            </a:custGeom>
            <a:ln w="12700">
              <a:solidFill>
                <a:srgbClr val="0093D5"/>
              </a:solidFill>
            </a:ln>
          </p:spPr>
          <p:txBody>
            <a:bodyPr wrap="square" lIns="0" tIns="0" rIns="0" bIns="0" rtlCol="0"/>
            <a:lstStyle/>
            <a:p>
              <a:endParaRPr sz="1500">
                <a:latin typeface="Corbel" panose="020B0503020204020204" pitchFamily="34" charset="0"/>
              </a:endParaRPr>
            </a:p>
          </p:txBody>
        </p:sp>
      </p:grpSp>
      <p:grpSp>
        <p:nvGrpSpPr>
          <p:cNvPr id="11" name="object 11"/>
          <p:cNvGrpSpPr/>
          <p:nvPr/>
        </p:nvGrpSpPr>
        <p:grpSpPr>
          <a:xfrm>
            <a:off x="1706033" y="3016450"/>
            <a:ext cx="3674004" cy="10583"/>
            <a:chOff x="2047239" y="3734698"/>
            <a:chExt cx="4408805" cy="12700"/>
          </a:xfrm>
        </p:grpSpPr>
        <p:sp>
          <p:nvSpPr>
            <p:cNvPr id="12" name="object 12"/>
            <p:cNvSpPr/>
            <p:nvPr/>
          </p:nvSpPr>
          <p:spPr>
            <a:xfrm>
              <a:off x="2047239" y="3741048"/>
              <a:ext cx="2552700" cy="0"/>
            </a:xfrm>
            <a:custGeom>
              <a:avLst/>
              <a:gdLst/>
              <a:ahLst/>
              <a:cxnLst/>
              <a:rect l="l" t="t" r="r" b="b"/>
              <a:pathLst>
                <a:path w="2552700">
                  <a:moveTo>
                    <a:pt x="0" y="0"/>
                  </a:moveTo>
                  <a:lnTo>
                    <a:pt x="2552192" y="0"/>
                  </a:lnTo>
                </a:path>
              </a:pathLst>
            </a:custGeom>
            <a:ln w="12700">
              <a:solidFill>
                <a:srgbClr val="0093D5"/>
              </a:solidFill>
            </a:ln>
          </p:spPr>
          <p:txBody>
            <a:bodyPr wrap="square" lIns="0" tIns="0" rIns="0" bIns="0" rtlCol="0"/>
            <a:lstStyle/>
            <a:p>
              <a:endParaRPr sz="1500">
                <a:latin typeface="Corbel" panose="020B0503020204020204" pitchFamily="34" charset="0"/>
              </a:endParaRPr>
            </a:p>
          </p:txBody>
        </p:sp>
        <p:sp>
          <p:nvSpPr>
            <p:cNvPr id="13" name="object 13"/>
            <p:cNvSpPr/>
            <p:nvPr/>
          </p:nvSpPr>
          <p:spPr>
            <a:xfrm>
              <a:off x="4599432" y="3741048"/>
              <a:ext cx="1856739" cy="0"/>
            </a:xfrm>
            <a:custGeom>
              <a:avLst/>
              <a:gdLst/>
              <a:ahLst/>
              <a:cxnLst/>
              <a:rect l="l" t="t" r="r" b="b"/>
              <a:pathLst>
                <a:path w="1856739">
                  <a:moveTo>
                    <a:pt x="0" y="0"/>
                  </a:moveTo>
                  <a:lnTo>
                    <a:pt x="1856232" y="0"/>
                  </a:lnTo>
                </a:path>
              </a:pathLst>
            </a:custGeom>
            <a:ln w="12700">
              <a:solidFill>
                <a:srgbClr val="0093D5"/>
              </a:solidFill>
            </a:ln>
          </p:spPr>
          <p:txBody>
            <a:bodyPr wrap="square" lIns="0" tIns="0" rIns="0" bIns="0" rtlCol="0"/>
            <a:lstStyle/>
            <a:p>
              <a:endParaRPr sz="1500">
                <a:latin typeface="Corbel" panose="020B0503020204020204" pitchFamily="34" charset="0"/>
              </a:endParaRPr>
            </a:p>
          </p:txBody>
        </p:sp>
      </p:grpSp>
      <p:grpSp>
        <p:nvGrpSpPr>
          <p:cNvPr id="14" name="object 14"/>
          <p:cNvGrpSpPr/>
          <p:nvPr/>
        </p:nvGrpSpPr>
        <p:grpSpPr>
          <a:xfrm>
            <a:off x="1706033" y="3410206"/>
            <a:ext cx="3674004" cy="10583"/>
            <a:chOff x="2047239" y="4207206"/>
            <a:chExt cx="4408805" cy="12700"/>
          </a:xfrm>
        </p:grpSpPr>
        <p:sp>
          <p:nvSpPr>
            <p:cNvPr id="15" name="object 15"/>
            <p:cNvSpPr/>
            <p:nvPr/>
          </p:nvSpPr>
          <p:spPr>
            <a:xfrm>
              <a:off x="2047239" y="4213556"/>
              <a:ext cx="2552700" cy="0"/>
            </a:xfrm>
            <a:custGeom>
              <a:avLst/>
              <a:gdLst/>
              <a:ahLst/>
              <a:cxnLst/>
              <a:rect l="l" t="t" r="r" b="b"/>
              <a:pathLst>
                <a:path w="2552700">
                  <a:moveTo>
                    <a:pt x="0" y="0"/>
                  </a:moveTo>
                  <a:lnTo>
                    <a:pt x="2552192" y="0"/>
                  </a:lnTo>
                </a:path>
              </a:pathLst>
            </a:custGeom>
            <a:ln w="12700">
              <a:solidFill>
                <a:srgbClr val="0093D5"/>
              </a:solidFill>
            </a:ln>
          </p:spPr>
          <p:txBody>
            <a:bodyPr wrap="square" lIns="0" tIns="0" rIns="0" bIns="0" rtlCol="0"/>
            <a:lstStyle/>
            <a:p>
              <a:endParaRPr sz="1500">
                <a:latin typeface="Corbel" panose="020B0503020204020204" pitchFamily="34" charset="0"/>
              </a:endParaRPr>
            </a:p>
          </p:txBody>
        </p:sp>
        <p:sp>
          <p:nvSpPr>
            <p:cNvPr id="16" name="object 16"/>
            <p:cNvSpPr/>
            <p:nvPr/>
          </p:nvSpPr>
          <p:spPr>
            <a:xfrm>
              <a:off x="4599432" y="4213556"/>
              <a:ext cx="1856739" cy="0"/>
            </a:xfrm>
            <a:custGeom>
              <a:avLst/>
              <a:gdLst/>
              <a:ahLst/>
              <a:cxnLst/>
              <a:rect l="l" t="t" r="r" b="b"/>
              <a:pathLst>
                <a:path w="1856739">
                  <a:moveTo>
                    <a:pt x="0" y="0"/>
                  </a:moveTo>
                  <a:lnTo>
                    <a:pt x="1856232" y="0"/>
                  </a:lnTo>
                </a:path>
              </a:pathLst>
            </a:custGeom>
            <a:ln w="12700">
              <a:solidFill>
                <a:srgbClr val="0093D5"/>
              </a:solidFill>
            </a:ln>
          </p:spPr>
          <p:txBody>
            <a:bodyPr wrap="square" lIns="0" tIns="0" rIns="0" bIns="0" rtlCol="0"/>
            <a:lstStyle/>
            <a:p>
              <a:endParaRPr sz="1500">
                <a:latin typeface="Corbel" panose="020B0503020204020204" pitchFamily="34" charset="0"/>
              </a:endParaRPr>
            </a:p>
          </p:txBody>
        </p:sp>
      </p:grpSp>
      <p:grpSp>
        <p:nvGrpSpPr>
          <p:cNvPr id="17" name="object 17"/>
          <p:cNvGrpSpPr/>
          <p:nvPr/>
        </p:nvGrpSpPr>
        <p:grpSpPr>
          <a:xfrm>
            <a:off x="1706033" y="3803962"/>
            <a:ext cx="3674004" cy="10583"/>
            <a:chOff x="2047239" y="4679713"/>
            <a:chExt cx="4408805" cy="12700"/>
          </a:xfrm>
        </p:grpSpPr>
        <p:sp>
          <p:nvSpPr>
            <p:cNvPr id="18" name="object 18"/>
            <p:cNvSpPr/>
            <p:nvPr/>
          </p:nvSpPr>
          <p:spPr>
            <a:xfrm>
              <a:off x="2047239" y="4686063"/>
              <a:ext cx="2552700" cy="0"/>
            </a:xfrm>
            <a:custGeom>
              <a:avLst/>
              <a:gdLst/>
              <a:ahLst/>
              <a:cxnLst/>
              <a:rect l="l" t="t" r="r" b="b"/>
              <a:pathLst>
                <a:path w="2552700">
                  <a:moveTo>
                    <a:pt x="0" y="0"/>
                  </a:moveTo>
                  <a:lnTo>
                    <a:pt x="2552192" y="0"/>
                  </a:lnTo>
                </a:path>
              </a:pathLst>
            </a:custGeom>
            <a:ln w="12700">
              <a:solidFill>
                <a:srgbClr val="0093D5"/>
              </a:solidFill>
            </a:ln>
          </p:spPr>
          <p:txBody>
            <a:bodyPr wrap="square" lIns="0" tIns="0" rIns="0" bIns="0" rtlCol="0"/>
            <a:lstStyle/>
            <a:p>
              <a:endParaRPr sz="1500">
                <a:latin typeface="Corbel" panose="020B0503020204020204" pitchFamily="34" charset="0"/>
              </a:endParaRPr>
            </a:p>
          </p:txBody>
        </p:sp>
        <p:sp>
          <p:nvSpPr>
            <p:cNvPr id="19" name="object 19"/>
            <p:cNvSpPr/>
            <p:nvPr/>
          </p:nvSpPr>
          <p:spPr>
            <a:xfrm>
              <a:off x="4599432" y="4686063"/>
              <a:ext cx="1856739" cy="0"/>
            </a:xfrm>
            <a:custGeom>
              <a:avLst/>
              <a:gdLst/>
              <a:ahLst/>
              <a:cxnLst/>
              <a:rect l="l" t="t" r="r" b="b"/>
              <a:pathLst>
                <a:path w="1856739">
                  <a:moveTo>
                    <a:pt x="0" y="0"/>
                  </a:moveTo>
                  <a:lnTo>
                    <a:pt x="1856232" y="0"/>
                  </a:lnTo>
                </a:path>
              </a:pathLst>
            </a:custGeom>
            <a:ln w="12700">
              <a:solidFill>
                <a:srgbClr val="0093D5"/>
              </a:solidFill>
            </a:ln>
          </p:spPr>
          <p:txBody>
            <a:bodyPr wrap="square" lIns="0" tIns="0" rIns="0" bIns="0" rtlCol="0"/>
            <a:lstStyle/>
            <a:p>
              <a:endParaRPr sz="1500">
                <a:latin typeface="Corbel" panose="020B0503020204020204" pitchFamily="34" charset="0"/>
              </a:endParaRPr>
            </a:p>
          </p:txBody>
        </p:sp>
      </p:grpSp>
      <p:grpSp>
        <p:nvGrpSpPr>
          <p:cNvPr id="20" name="object 20"/>
          <p:cNvGrpSpPr/>
          <p:nvPr/>
        </p:nvGrpSpPr>
        <p:grpSpPr>
          <a:xfrm>
            <a:off x="1706033" y="4197720"/>
            <a:ext cx="3674004" cy="10583"/>
            <a:chOff x="2047239" y="5152222"/>
            <a:chExt cx="4408805" cy="12700"/>
          </a:xfrm>
        </p:grpSpPr>
        <p:sp>
          <p:nvSpPr>
            <p:cNvPr id="21" name="object 21"/>
            <p:cNvSpPr/>
            <p:nvPr/>
          </p:nvSpPr>
          <p:spPr>
            <a:xfrm>
              <a:off x="2047239" y="5158572"/>
              <a:ext cx="2552700" cy="0"/>
            </a:xfrm>
            <a:custGeom>
              <a:avLst/>
              <a:gdLst/>
              <a:ahLst/>
              <a:cxnLst/>
              <a:rect l="l" t="t" r="r" b="b"/>
              <a:pathLst>
                <a:path w="2552700">
                  <a:moveTo>
                    <a:pt x="0" y="0"/>
                  </a:moveTo>
                  <a:lnTo>
                    <a:pt x="2552192" y="0"/>
                  </a:lnTo>
                </a:path>
              </a:pathLst>
            </a:custGeom>
            <a:ln w="12700">
              <a:solidFill>
                <a:srgbClr val="0093D5"/>
              </a:solidFill>
            </a:ln>
          </p:spPr>
          <p:txBody>
            <a:bodyPr wrap="square" lIns="0" tIns="0" rIns="0" bIns="0" rtlCol="0"/>
            <a:lstStyle/>
            <a:p>
              <a:endParaRPr sz="1500">
                <a:latin typeface="Corbel" panose="020B0503020204020204" pitchFamily="34" charset="0"/>
              </a:endParaRPr>
            </a:p>
          </p:txBody>
        </p:sp>
        <p:sp>
          <p:nvSpPr>
            <p:cNvPr id="22" name="object 22"/>
            <p:cNvSpPr/>
            <p:nvPr/>
          </p:nvSpPr>
          <p:spPr>
            <a:xfrm>
              <a:off x="4599432" y="5158572"/>
              <a:ext cx="1856739" cy="0"/>
            </a:xfrm>
            <a:custGeom>
              <a:avLst/>
              <a:gdLst/>
              <a:ahLst/>
              <a:cxnLst/>
              <a:rect l="l" t="t" r="r" b="b"/>
              <a:pathLst>
                <a:path w="1856739">
                  <a:moveTo>
                    <a:pt x="0" y="0"/>
                  </a:moveTo>
                  <a:lnTo>
                    <a:pt x="1856232" y="0"/>
                  </a:lnTo>
                </a:path>
              </a:pathLst>
            </a:custGeom>
            <a:ln w="12700">
              <a:solidFill>
                <a:srgbClr val="0093D5"/>
              </a:solidFill>
            </a:ln>
          </p:spPr>
          <p:txBody>
            <a:bodyPr wrap="square" lIns="0" tIns="0" rIns="0" bIns="0" rtlCol="0"/>
            <a:lstStyle/>
            <a:p>
              <a:endParaRPr sz="1500">
                <a:latin typeface="Corbel" panose="020B0503020204020204" pitchFamily="34" charset="0"/>
              </a:endParaRPr>
            </a:p>
          </p:txBody>
        </p:sp>
      </p:grpSp>
      <p:grpSp>
        <p:nvGrpSpPr>
          <p:cNvPr id="23" name="object 23"/>
          <p:cNvGrpSpPr/>
          <p:nvPr/>
        </p:nvGrpSpPr>
        <p:grpSpPr>
          <a:xfrm>
            <a:off x="1706033" y="4591477"/>
            <a:ext cx="3674004" cy="10583"/>
            <a:chOff x="2047239" y="5624731"/>
            <a:chExt cx="4408805" cy="12700"/>
          </a:xfrm>
        </p:grpSpPr>
        <p:sp>
          <p:nvSpPr>
            <p:cNvPr id="24" name="object 24"/>
            <p:cNvSpPr/>
            <p:nvPr/>
          </p:nvSpPr>
          <p:spPr>
            <a:xfrm>
              <a:off x="2047239" y="5631081"/>
              <a:ext cx="2552700" cy="0"/>
            </a:xfrm>
            <a:custGeom>
              <a:avLst/>
              <a:gdLst/>
              <a:ahLst/>
              <a:cxnLst/>
              <a:rect l="l" t="t" r="r" b="b"/>
              <a:pathLst>
                <a:path w="2552700">
                  <a:moveTo>
                    <a:pt x="0" y="0"/>
                  </a:moveTo>
                  <a:lnTo>
                    <a:pt x="2552192" y="0"/>
                  </a:lnTo>
                </a:path>
              </a:pathLst>
            </a:custGeom>
            <a:ln w="12700">
              <a:solidFill>
                <a:srgbClr val="0093D5"/>
              </a:solidFill>
            </a:ln>
          </p:spPr>
          <p:txBody>
            <a:bodyPr wrap="square" lIns="0" tIns="0" rIns="0" bIns="0" rtlCol="0"/>
            <a:lstStyle/>
            <a:p>
              <a:endParaRPr sz="1500">
                <a:latin typeface="Corbel" panose="020B0503020204020204" pitchFamily="34" charset="0"/>
              </a:endParaRPr>
            </a:p>
          </p:txBody>
        </p:sp>
        <p:sp>
          <p:nvSpPr>
            <p:cNvPr id="25" name="object 25"/>
            <p:cNvSpPr/>
            <p:nvPr/>
          </p:nvSpPr>
          <p:spPr>
            <a:xfrm>
              <a:off x="4599432" y="5631081"/>
              <a:ext cx="1856739" cy="0"/>
            </a:xfrm>
            <a:custGeom>
              <a:avLst/>
              <a:gdLst/>
              <a:ahLst/>
              <a:cxnLst/>
              <a:rect l="l" t="t" r="r" b="b"/>
              <a:pathLst>
                <a:path w="1856739">
                  <a:moveTo>
                    <a:pt x="0" y="0"/>
                  </a:moveTo>
                  <a:lnTo>
                    <a:pt x="1856232" y="0"/>
                  </a:lnTo>
                </a:path>
              </a:pathLst>
            </a:custGeom>
            <a:ln w="12700">
              <a:solidFill>
                <a:srgbClr val="0093D5"/>
              </a:solidFill>
            </a:ln>
          </p:spPr>
          <p:txBody>
            <a:bodyPr wrap="square" lIns="0" tIns="0" rIns="0" bIns="0" rtlCol="0"/>
            <a:lstStyle/>
            <a:p>
              <a:endParaRPr sz="1500">
                <a:latin typeface="Corbel" panose="020B0503020204020204" pitchFamily="34" charset="0"/>
              </a:endParaRPr>
            </a:p>
          </p:txBody>
        </p:sp>
      </p:grpSp>
      <p:grpSp>
        <p:nvGrpSpPr>
          <p:cNvPr id="26" name="object 26"/>
          <p:cNvGrpSpPr/>
          <p:nvPr/>
        </p:nvGrpSpPr>
        <p:grpSpPr>
          <a:xfrm>
            <a:off x="1706033" y="4985234"/>
            <a:ext cx="3674004" cy="10583"/>
            <a:chOff x="2047239" y="6097239"/>
            <a:chExt cx="4408805" cy="12700"/>
          </a:xfrm>
        </p:grpSpPr>
        <p:sp>
          <p:nvSpPr>
            <p:cNvPr id="27" name="object 27"/>
            <p:cNvSpPr/>
            <p:nvPr/>
          </p:nvSpPr>
          <p:spPr>
            <a:xfrm>
              <a:off x="2047239" y="6103589"/>
              <a:ext cx="2552700" cy="0"/>
            </a:xfrm>
            <a:custGeom>
              <a:avLst/>
              <a:gdLst/>
              <a:ahLst/>
              <a:cxnLst/>
              <a:rect l="l" t="t" r="r" b="b"/>
              <a:pathLst>
                <a:path w="2552700">
                  <a:moveTo>
                    <a:pt x="0" y="0"/>
                  </a:moveTo>
                  <a:lnTo>
                    <a:pt x="2552192" y="0"/>
                  </a:lnTo>
                </a:path>
              </a:pathLst>
            </a:custGeom>
            <a:ln w="12700">
              <a:solidFill>
                <a:srgbClr val="0093D5"/>
              </a:solidFill>
            </a:ln>
          </p:spPr>
          <p:txBody>
            <a:bodyPr wrap="square" lIns="0" tIns="0" rIns="0" bIns="0" rtlCol="0"/>
            <a:lstStyle/>
            <a:p>
              <a:endParaRPr sz="1500">
                <a:latin typeface="Corbel" panose="020B0503020204020204" pitchFamily="34" charset="0"/>
              </a:endParaRPr>
            </a:p>
          </p:txBody>
        </p:sp>
        <p:sp>
          <p:nvSpPr>
            <p:cNvPr id="28" name="object 28"/>
            <p:cNvSpPr/>
            <p:nvPr/>
          </p:nvSpPr>
          <p:spPr>
            <a:xfrm>
              <a:off x="4599432" y="6103589"/>
              <a:ext cx="1856739" cy="0"/>
            </a:xfrm>
            <a:custGeom>
              <a:avLst/>
              <a:gdLst/>
              <a:ahLst/>
              <a:cxnLst/>
              <a:rect l="l" t="t" r="r" b="b"/>
              <a:pathLst>
                <a:path w="1856739">
                  <a:moveTo>
                    <a:pt x="0" y="0"/>
                  </a:moveTo>
                  <a:lnTo>
                    <a:pt x="1856232" y="0"/>
                  </a:lnTo>
                </a:path>
              </a:pathLst>
            </a:custGeom>
            <a:ln w="12700">
              <a:solidFill>
                <a:srgbClr val="0093D5"/>
              </a:solidFill>
            </a:ln>
          </p:spPr>
          <p:txBody>
            <a:bodyPr wrap="square" lIns="0" tIns="0" rIns="0" bIns="0" rtlCol="0"/>
            <a:lstStyle/>
            <a:p>
              <a:endParaRPr sz="1500">
                <a:latin typeface="Corbel" panose="020B0503020204020204" pitchFamily="34" charset="0"/>
              </a:endParaRPr>
            </a:p>
          </p:txBody>
        </p:sp>
      </p:grpSp>
      <p:grpSp>
        <p:nvGrpSpPr>
          <p:cNvPr id="29" name="object 29"/>
          <p:cNvGrpSpPr/>
          <p:nvPr/>
        </p:nvGrpSpPr>
        <p:grpSpPr>
          <a:xfrm>
            <a:off x="1706033" y="5378990"/>
            <a:ext cx="3674004" cy="10583"/>
            <a:chOff x="2047239" y="6569747"/>
            <a:chExt cx="4408805" cy="12700"/>
          </a:xfrm>
        </p:grpSpPr>
        <p:sp>
          <p:nvSpPr>
            <p:cNvPr id="30" name="object 30"/>
            <p:cNvSpPr/>
            <p:nvPr/>
          </p:nvSpPr>
          <p:spPr>
            <a:xfrm>
              <a:off x="2047239" y="6576097"/>
              <a:ext cx="2552700" cy="0"/>
            </a:xfrm>
            <a:custGeom>
              <a:avLst/>
              <a:gdLst/>
              <a:ahLst/>
              <a:cxnLst/>
              <a:rect l="l" t="t" r="r" b="b"/>
              <a:pathLst>
                <a:path w="2552700">
                  <a:moveTo>
                    <a:pt x="0" y="0"/>
                  </a:moveTo>
                  <a:lnTo>
                    <a:pt x="2552192" y="0"/>
                  </a:lnTo>
                </a:path>
              </a:pathLst>
            </a:custGeom>
            <a:ln w="12700">
              <a:solidFill>
                <a:srgbClr val="0093D5"/>
              </a:solidFill>
            </a:ln>
          </p:spPr>
          <p:txBody>
            <a:bodyPr wrap="square" lIns="0" tIns="0" rIns="0" bIns="0" rtlCol="0"/>
            <a:lstStyle/>
            <a:p>
              <a:endParaRPr sz="1500">
                <a:latin typeface="Corbel" panose="020B0503020204020204" pitchFamily="34" charset="0"/>
              </a:endParaRPr>
            </a:p>
          </p:txBody>
        </p:sp>
        <p:sp>
          <p:nvSpPr>
            <p:cNvPr id="31" name="object 31"/>
            <p:cNvSpPr/>
            <p:nvPr/>
          </p:nvSpPr>
          <p:spPr>
            <a:xfrm>
              <a:off x="4599432" y="6576097"/>
              <a:ext cx="1856739" cy="0"/>
            </a:xfrm>
            <a:custGeom>
              <a:avLst/>
              <a:gdLst/>
              <a:ahLst/>
              <a:cxnLst/>
              <a:rect l="l" t="t" r="r" b="b"/>
              <a:pathLst>
                <a:path w="1856739">
                  <a:moveTo>
                    <a:pt x="0" y="0"/>
                  </a:moveTo>
                  <a:lnTo>
                    <a:pt x="1856232" y="0"/>
                  </a:lnTo>
                </a:path>
              </a:pathLst>
            </a:custGeom>
            <a:ln w="12700">
              <a:solidFill>
                <a:srgbClr val="0093D5"/>
              </a:solidFill>
            </a:ln>
          </p:spPr>
          <p:txBody>
            <a:bodyPr wrap="square" lIns="0" tIns="0" rIns="0" bIns="0" rtlCol="0"/>
            <a:lstStyle/>
            <a:p>
              <a:endParaRPr sz="1500">
                <a:latin typeface="Corbel" panose="020B0503020204020204" pitchFamily="34" charset="0"/>
              </a:endParaRPr>
            </a:p>
          </p:txBody>
        </p:sp>
      </p:grpSp>
      <p:grpSp>
        <p:nvGrpSpPr>
          <p:cNvPr id="32" name="object 32"/>
          <p:cNvGrpSpPr/>
          <p:nvPr/>
        </p:nvGrpSpPr>
        <p:grpSpPr>
          <a:xfrm>
            <a:off x="1706033" y="5772747"/>
            <a:ext cx="3674004" cy="10583"/>
            <a:chOff x="2047239" y="7042255"/>
            <a:chExt cx="4408805" cy="12700"/>
          </a:xfrm>
        </p:grpSpPr>
        <p:sp>
          <p:nvSpPr>
            <p:cNvPr id="33" name="object 33"/>
            <p:cNvSpPr/>
            <p:nvPr/>
          </p:nvSpPr>
          <p:spPr>
            <a:xfrm>
              <a:off x="2047239" y="7048605"/>
              <a:ext cx="2552700" cy="0"/>
            </a:xfrm>
            <a:custGeom>
              <a:avLst/>
              <a:gdLst/>
              <a:ahLst/>
              <a:cxnLst/>
              <a:rect l="l" t="t" r="r" b="b"/>
              <a:pathLst>
                <a:path w="2552700">
                  <a:moveTo>
                    <a:pt x="0" y="0"/>
                  </a:moveTo>
                  <a:lnTo>
                    <a:pt x="2552192" y="0"/>
                  </a:lnTo>
                </a:path>
              </a:pathLst>
            </a:custGeom>
            <a:ln w="12700">
              <a:solidFill>
                <a:srgbClr val="0093D5"/>
              </a:solidFill>
            </a:ln>
          </p:spPr>
          <p:txBody>
            <a:bodyPr wrap="square" lIns="0" tIns="0" rIns="0" bIns="0" rtlCol="0"/>
            <a:lstStyle/>
            <a:p>
              <a:endParaRPr sz="1500">
                <a:latin typeface="Corbel" panose="020B0503020204020204" pitchFamily="34" charset="0"/>
              </a:endParaRPr>
            </a:p>
          </p:txBody>
        </p:sp>
        <p:sp>
          <p:nvSpPr>
            <p:cNvPr id="34" name="object 34"/>
            <p:cNvSpPr/>
            <p:nvPr/>
          </p:nvSpPr>
          <p:spPr>
            <a:xfrm>
              <a:off x="4599432" y="7048605"/>
              <a:ext cx="1856739" cy="0"/>
            </a:xfrm>
            <a:custGeom>
              <a:avLst/>
              <a:gdLst/>
              <a:ahLst/>
              <a:cxnLst/>
              <a:rect l="l" t="t" r="r" b="b"/>
              <a:pathLst>
                <a:path w="1856739">
                  <a:moveTo>
                    <a:pt x="0" y="0"/>
                  </a:moveTo>
                  <a:lnTo>
                    <a:pt x="1856232" y="0"/>
                  </a:lnTo>
                </a:path>
              </a:pathLst>
            </a:custGeom>
            <a:ln w="12700">
              <a:solidFill>
                <a:srgbClr val="0093D5"/>
              </a:solidFill>
            </a:ln>
          </p:spPr>
          <p:txBody>
            <a:bodyPr wrap="square" lIns="0" tIns="0" rIns="0" bIns="0" rtlCol="0"/>
            <a:lstStyle/>
            <a:p>
              <a:endParaRPr sz="1500">
                <a:latin typeface="Corbel" panose="020B0503020204020204" pitchFamily="34" charset="0"/>
              </a:endParaRPr>
            </a:p>
          </p:txBody>
        </p:sp>
      </p:grpSp>
      <p:sp>
        <p:nvSpPr>
          <p:cNvPr id="35" name="object 35"/>
          <p:cNvSpPr txBox="1"/>
          <p:nvPr/>
        </p:nvSpPr>
        <p:spPr>
          <a:xfrm>
            <a:off x="1737783" y="1689323"/>
            <a:ext cx="1453675" cy="441574"/>
          </a:xfrm>
          <a:prstGeom prst="rect">
            <a:avLst/>
          </a:prstGeom>
        </p:spPr>
        <p:txBody>
          <a:bodyPr vert="horz" wrap="square" lIns="0" tIns="10583" rIns="0" bIns="0" rtlCol="0">
            <a:spAutoFit/>
          </a:bodyPr>
          <a:lstStyle/>
          <a:p>
            <a:pPr marL="10583">
              <a:spcBef>
                <a:spcPts val="83"/>
              </a:spcBef>
            </a:pPr>
            <a:r>
              <a:rPr sz="2800" b="1" spc="-21" dirty="0">
                <a:solidFill>
                  <a:srgbClr val="D71E62"/>
                </a:solidFill>
                <a:latin typeface="Corbel" panose="020B0503020204020204" pitchFamily="34" charset="0"/>
                <a:cs typeface="Montserrat-SemiBold"/>
              </a:rPr>
              <a:t>RSV</a:t>
            </a:r>
            <a:endParaRPr sz="2800" dirty="0">
              <a:latin typeface="Corbel" panose="020B0503020204020204" pitchFamily="34" charset="0"/>
              <a:cs typeface="Montserrat-SemiBold"/>
            </a:endParaRPr>
          </a:p>
        </p:txBody>
      </p:sp>
      <p:sp>
        <p:nvSpPr>
          <p:cNvPr id="36" name="object 36"/>
          <p:cNvSpPr txBox="1"/>
          <p:nvPr/>
        </p:nvSpPr>
        <p:spPr>
          <a:xfrm>
            <a:off x="3705218" y="1677724"/>
            <a:ext cx="1749160" cy="503129"/>
          </a:xfrm>
          <a:prstGeom prst="rect">
            <a:avLst/>
          </a:prstGeom>
        </p:spPr>
        <p:txBody>
          <a:bodyPr vert="horz" wrap="square" lIns="0" tIns="10583" rIns="0" bIns="0" rtlCol="0">
            <a:spAutoFit/>
          </a:bodyPr>
          <a:lstStyle/>
          <a:p>
            <a:pPr marL="31749">
              <a:spcBef>
                <a:spcPts val="83"/>
              </a:spcBef>
            </a:pPr>
            <a:r>
              <a:rPr sz="3200" b="1" dirty="0">
                <a:solidFill>
                  <a:srgbClr val="D71E62"/>
                </a:solidFill>
                <a:latin typeface="Corbel" panose="020B0503020204020204" pitchFamily="34" charset="0"/>
                <a:cs typeface="Montserrat-SemiBold"/>
              </a:rPr>
              <a:t>6.48</a:t>
            </a:r>
            <a:r>
              <a:rPr sz="2800" b="1" baseline="31746" dirty="0">
                <a:solidFill>
                  <a:srgbClr val="D71E62"/>
                </a:solidFill>
                <a:latin typeface="Corbel" panose="020B0503020204020204" pitchFamily="34" charset="0"/>
                <a:cs typeface="Montserrat-SemiBold"/>
              </a:rPr>
              <a:t>%</a:t>
            </a:r>
            <a:r>
              <a:rPr sz="2800" b="1" spc="474" baseline="31746" dirty="0">
                <a:solidFill>
                  <a:srgbClr val="D71E62"/>
                </a:solidFill>
                <a:latin typeface="Corbel" panose="020B0503020204020204" pitchFamily="34" charset="0"/>
                <a:cs typeface="Montserrat-SemiBold"/>
              </a:rPr>
              <a:t> </a:t>
            </a:r>
            <a:r>
              <a:rPr sz="1000" spc="-8" dirty="0">
                <a:solidFill>
                  <a:srgbClr val="231F20"/>
                </a:solidFill>
                <a:latin typeface="Corbel" panose="020B0503020204020204" pitchFamily="34" charset="0"/>
                <a:cs typeface="Montserrat"/>
              </a:rPr>
              <a:t>(5.81-7.59)</a:t>
            </a:r>
            <a:endParaRPr sz="1000" dirty="0">
              <a:latin typeface="Corbel" panose="020B0503020204020204" pitchFamily="34" charset="0"/>
              <a:cs typeface="Montserrat"/>
            </a:endParaRPr>
          </a:p>
        </p:txBody>
      </p:sp>
      <p:sp>
        <p:nvSpPr>
          <p:cNvPr id="37" name="object 37"/>
          <p:cNvSpPr txBox="1"/>
          <p:nvPr/>
        </p:nvSpPr>
        <p:spPr>
          <a:xfrm>
            <a:off x="1737781" y="2365882"/>
            <a:ext cx="939800" cy="164575"/>
          </a:xfrm>
          <a:prstGeom prst="rect">
            <a:avLst/>
          </a:prstGeom>
        </p:spPr>
        <p:txBody>
          <a:bodyPr vert="horz" wrap="square" lIns="0" tIns="10583" rIns="0" bIns="0" rtlCol="0">
            <a:spAutoFit/>
          </a:bodyPr>
          <a:lstStyle/>
          <a:p>
            <a:pPr marL="10583">
              <a:spcBef>
                <a:spcPts val="83"/>
              </a:spcBef>
            </a:pPr>
            <a:r>
              <a:rPr sz="1000" b="1" i="1" dirty="0">
                <a:solidFill>
                  <a:srgbClr val="0093D5"/>
                </a:solidFill>
                <a:latin typeface="Corbel" panose="020B0503020204020204" pitchFamily="34" charset="0"/>
                <a:cs typeface="Montserrat-BoldItalic"/>
              </a:rPr>
              <a:t>Ureaplasma</a:t>
            </a:r>
            <a:r>
              <a:rPr sz="1000" b="1" i="1" spc="-4" dirty="0">
                <a:solidFill>
                  <a:srgbClr val="0093D5"/>
                </a:solidFill>
                <a:latin typeface="Corbel" panose="020B0503020204020204" pitchFamily="34" charset="0"/>
                <a:cs typeface="Montserrat-BoldItalic"/>
              </a:rPr>
              <a:t> </a:t>
            </a:r>
            <a:r>
              <a:rPr sz="1000" b="1" i="1" spc="-21" dirty="0">
                <a:solidFill>
                  <a:srgbClr val="0093D5"/>
                </a:solidFill>
                <a:latin typeface="Corbel" panose="020B0503020204020204" pitchFamily="34" charset="0"/>
                <a:cs typeface="Montserrat-BoldItalic"/>
              </a:rPr>
              <a:t>spp</a:t>
            </a:r>
            <a:endParaRPr sz="1000">
              <a:latin typeface="Corbel" panose="020B0503020204020204" pitchFamily="34" charset="0"/>
              <a:cs typeface="Montserrat-BoldItalic"/>
            </a:endParaRPr>
          </a:p>
        </p:txBody>
      </p:sp>
      <p:sp>
        <p:nvSpPr>
          <p:cNvPr id="38" name="object 38"/>
          <p:cNvSpPr txBox="1"/>
          <p:nvPr/>
        </p:nvSpPr>
        <p:spPr>
          <a:xfrm>
            <a:off x="3726385" y="2322222"/>
            <a:ext cx="1453720" cy="287685"/>
          </a:xfrm>
          <a:prstGeom prst="rect">
            <a:avLst/>
          </a:prstGeom>
        </p:spPr>
        <p:txBody>
          <a:bodyPr vert="horz" wrap="square" lIns="0" tIns="10583" rIns="0" bIns="0" rtlCol="0">
            <a:spAutoFit/>
          </a:bodyPr>
          <a:lstStyle/>
          <a:p>
            <a:pPr marL="10583">
              <a:spcBef>
                <a:spcPts val="83"/>
              </a:spcBef>
            </a:pPr>
            <a:r>
              <a:rPr dirty="0">
                <a:solidFill>
                  <a:srgbClr val="0093D5"/>
                </a:solidFill>
                <a:latin typeface="Corbel" panose="020B0503020204020204" pitchFamily="34" charset="0"/>
                <a:cs typeface="Montserrat"/>
              </a:rPr>
              <a:t>2.82</a:t>
            </a:r>
            <a:r>
              <a:rPr spc="54" dirty="0">
                <a:solidFill>
                  <a:srgbClr val="0093D5"/>
                </a:solidFill>
                <a:latin typeface="Corbel" panose="020B0503020204020204" pitchFamily="34" charset="0"/>
                <a:cs typeface="Montserrat"/>
              </a:rPr>
              <a:t> </a:t>
            </a:r>
            <a:r>
              <a:rPr sz="1000" spc="-8" dirty="0">
                <a:solidFill>
                  <a:srgbClr val="231F20"/>
                </a:solidFill>
                <a:latin typeface="Corbel" panose="020B0503020204020204" pitchFamily="34" charset="0"/>
                <a:cs typeface="Montserrat"/>
              </a:rPr>
              <a:t>(1.93-3.77)</a:t>
            </a:r>
            <a:endParaRPr sz="1000" dirty="0">
              <a:latin typeface="Corbel" panose="020B0503020204020204" pitchFamily="34" charset="0"/>
              <a:cs typeface="Montserrat"/>
            </a:endParaRPr>
          </a:p>
        </p:txBody>
      </p:sp>
      <p:sp>
        <p:nvSpPr>
          <p:cNvPr id="39" name="object 39"/>
          <p:cNvSpPr txBox="1"/>
          <p:nvPr/>
        </p:nvSpPr>
        <p:spPr>
          <a:xfrm>
            <a:off x="1737816" y="2759632"/>
            <a:ext cx="1121304" cy="164575"/>
          </a:xfrm>
          <a:prstGeom prst="rect">
            <a:avLst/>
          </a:prstGeom>
        </p:spPr>
        <p:txBody>
          <a:bodyPr vert="horz" wrap="square" lIns="0" tIns="10583" rIns="0" bIns="0" rtlCol="0">
            <a:spAutoFit/>
          </a:bodyPr>
          <a:lstStyle/>
          <a:p>
            <a:pPr marL="10583">
              <a:spcBef>
                <a:spcPts val="83"/>
              </a:spcBef>
            </a:pPr>
            <a:r>
              <a:rPr sz="1000" b="1" dirty="0">
                <a:solidFill>
                  <a:srgbClr val="0093D5"/>
                </a:solidFill>
                <a:latin typeface="Corbel" panose="020B0503020204020204" pitchFamily="34" charset="0"/>
                <a:cs typeface="Montserrat"/>
              </a:rPr>
              <a:t>Other</a:t>
            </a:r>
            <a:r>
              <a:rPr sz="1000" b="1" spc="-4" dirty="0">
                <a:solidFill>
                  <a:srgbClr val="0093D5"/>
                </a:solidFill>
                <a:latin typeface="Corbel" panose="020B0503020204020204" pitchFamily="34" charset="0"/>
                <a:cs typeface="Montserrat"/>
              </a:rPr>
              <a:t> </a:t>
            </a:r>
            <a:r>
              <a:rPr sz="1000" b="1" dirty="0">
                <a:solidFill>
                  <a:srgbClr val="0093D5"/>
                </a:solidFill>
                <a:latin typeface="Corbel" panose="020B0503020204020204" pitchFamily="34" charset="0"/>
                <a:cs typeface="Montserrat"/>
              </a:rPr>
              <a:t>blood</a:t>
            </a:r>
            <a:r>
              <a:rPr sz="1000" b="1" spc="4" dirty="0">
                <a:solidFill>
                  <a:srgbClr val="0093D5"/>
                </a:solidFill>
                <a:latin typeface="Corbel" panose="020B0503020204020204" pitchFamily="34" charset="0"/>
                <a:cs typeface="Montserrat"/>
              </a:rPr>
              <a:t> </a:t>
            </a:r>
            <a:r>
              <a:rPr sz="1000" b="1" spc="-8" dirty="0">
                <a:solidFill>
                  <a:srgbClr val="0093D5"/>
                </a:solidFill>
                <a:latin typeface="Corbel" panose="020B0503020204020204" pitchFamily="34" charset="0"/>
                <a:cs typeface="Montserrat"/>
              </a:rPr>
              <a:t>culture</a:t>
            </a:r>
            <a:endParaRPr sz="1000">
              <a:latin typeface="Corbel" panose="020B0503020204020204" pitchFamily="34" charset="0"/>
              <a:cs typeface="Montserrat"/>
            </a:endParaRPr>
          </a:p>
        </p:txBody>
      </p:sp>
      <p:sp>
        <p:nvSpPr>
          <p:cNvPr id="40" name="object 40"/>
          <p:cNvSpPr txBox="1"/>
          <p:nvPr/>
        </p:nvSpPr>
        <p:spPr>
          <a:xfrm>
            <a:off x="3726384" y="2715979"/>
            <a:ext cx="1400387" cy="287685"/>
          </a:xfrm>
          <a:prstGeom prst="rect">
            <a:avLst/>
          </a:prstGeom>
        </p:spPr>
        <p:txBody>
          <a:bodyPr vert="horz" wrap="square" lIns="0" tIns="10583" rIns="0" bIns="0" rtlCol="0">
            <a:spAutoFit/>
          </a:bodyPr>
          <a:lstStyle/>
          <a:p>
            <a:pPr marL="10583">
              <a:spcBef>
                <a:spcPts val="83"/>
              </a:spcBef>
            </a:pPr>
            <a:r>
              <a:rPr dirty="0">
                <a:solidFill>
                  <a:srgbClr val="0093D5"/>
                </a:solidFill>
                <a:latin typeface="Corbel" panose="020B0503020204020204" pitchFamily="34" charset="0"/>
                <a:cs typeface="Montserrat"/>
              </a:rPr>
              <a:t>2.57</a:t>
            </a:r>
            <a:r>
              <a:rPr spc="4" dirty="0">
                <a:solidFill>
                  <a:srgbClr val="0093D5"/>
                </a:solidFill>
                <a:latin typeface="Corbel" panose="020B0503020204020204" pitchFamily="34" charset="0"/>
                <a:cs typeface="Montserrat"/>
              </a:rPr>
              <a:t> </a:t>
            </a:r>
            <a:r>
              <a:rPr sz="1000" spc="-8" dirty="0">
                <a:solidFill>
                  <a:srgbClr val="231F20"/>
                </a:solidFill>
                <a:latin typeface="Corbel" panose="020B0503020204020204" pitchFamily="34" charset="0"/>
                <a:cs typeface="Montserrat"/>
              </a:rPr>
              <a:t>(2.05-3.11)</a:t>
            </a:r>
            <a:endParaRPr sz="1000">
              <a:latin typeface="Corbel" panose="020B0503020204020204" pitchFamily="34" charset="0"/>
              <a:cs typeface="Montserrat"/>
            </a:endParaRPr>
          </a:p>
        </p:txBody>
      </p:sp>
      <p:sp>
        <p:nvSpPr>
          <p:cNvPr id="41" name="object 41"/>
          <p:cNvSpPr txBox="1"/>
          <p:nvPr/>
        </p:nvSpPr>
        <p:spPr>
          <a:xfrm>
            <a:off x="1737819" y="3153389"/>
            <a:ext cx="1376892" cy="164575"/>
          </a:xfrm>
          <a:prstGeom prst="rect">
            <a:avLst/>
          </a:prstGeom>
        </p:spPr>
        <p:txBody>
          <a:bodyPr vert="horz" wrap="square" lIns="0" tIns="10583" rIns="0" bIns="0" rtlCol="0">
            <a:spAutoFit/>
          </a:bodyPr>
          <a:lstStyle/>
          <a:p>
            <a:pPr marL="10583">
              <a:spcBef>
                <a:spcPts val="83"/>
              </a:spcBef>
            </a:pPr>
            <a:r>
              <a:rPr sz="1000" b="1" i="1" dirty="0">
                <a:solidFill>
                  <a:srgbClr val="0093D5"/>
                </a:solidFill>
                <a:latin typeface="Corbel" panose="020B0503020204020204" pitchFamily="34" charset="0"/>
                <a:cs typeface="Montserrat-BoldItalic"/>
              </a:rPr>
              <a:t>Klebsiella </a:t>
            </a:r>
            <a:r>
              <a:rPr sz="1000" b="1" i="1" spc="-8" dirty="0">
                <a:solidFill>
                  <a:srgbClr val="0093D5"/>
                </a:solidFill>
                <a:latin typeface="Corbel" panose="020B0503020204020204" pitchFamily="34" charset="0"/>
                <a:cs typeface="Montserrat-BoldItalic"/>
              </a:rPr>
              <a:t>pneumonaiae</a:t>
            </a:r>
            <a:endParaRPr sz="1000">
              <a:latin typeface="Corbel" panose="020B0503020204020204" pitchFamily="34" charset="0"/>
              <a:cs typeface="Montserrat-BoldItalic"/>
            </a:endParaRPr>
          </a:p>
        </p:txBody>
      </p:sp>
      <p:sp>
        <p:nvSpPr>
          <p:cNvPr id="42" name="object 42"/>
          <p:cNvSpPr txBox="1"/>
          <p:nvPr/>
        </p:nvSpPr>
        <p:spPr>
          <a:xfrm>
            <a:off x="3726385" y="3109737"/>
            <a:ext cx="1354326" cy="287685"/>
          </a:xfrm>
          <a:prstGeom prst="rect">
            <a:avLst/>
          </a:prstGeom>
        </p:spPr>
        <p:txBody>
          <a:bodyPr vert="horz" wrap="square" lIns="0" tIns="10583" rIns="0" bIns="0" rtlCol="0">
            <a:spAutoFit/>
          </a:bodyPr>
          <a:lstStyle/>
          <a:p>
            <a:pPr marL="10583">
              <a:spcBef>
                <a:spcPts val="83"/>
              </a:spcBef>
            </a:pPr>
            <a:r>
              <a:rPr dirty="0">
                <a:solidFill>
                  <a:srgbClr val="0093D5"/>
                </a:solidFill>
                <a:latin typeface="Corbel" panose="020B0503020204020204" pitchFamily="34" charset="0"/>
                <a:cs typeface="Montserrat"/>
              </a:rPr>
              <a:t>1.79</a:t>
            </a:r>
            <a:r>
              <a:rPr spc="17" dirty="0">
                <a:solidFill>
                  <a:srgbClr val="0093D5"/>
                </a:solidFill>
                <a:latin typeface="Corbel" panose="020B0503020204020204" pitchFamily="34" charset="0"/>
                <a:cs typeface="Montserrat"/>
              </a:rPr>
              <a:t> </a:t>
            </a:r>
            <a:r>
              <a:rPr sz="1000" spc="-17" dirty="0">
                <a:solidFill>
                  <a:srgbClr val="231F20"/>
                </a:solidFill>
                <a:latin typeface="Corbel" panose="020B0503020204020204" pitchFamily="34" charset="0"/>
                <a:cs typeface="Montserrat"/>
              </a:rPr>
              <a:t>(1.17-2.49)</a:t>
            </a:r>
            <a:endParaRPr sz="1000">
              <a:latin typeface="Corbel" panose="020B0503020204020204" pitchFamily="34" charset="0"/>
              <a:cs typeface="Montserrat"/>
            </a:endParaRPr>
          </a:p>
        </p:txBody>
      </p:sp>
      <p:sp>
        <p:nvSpPr>
          <p:cNvPr id="43" name="object 43"/>
          <p:cNvSpPr txBox="1"/>
          <p:nvPr/>
        </p:nvSpPr>
        <p:spPr>
          <a:xfrm>
            <a:off x="1737756" y="3547146"/>
            <a:ext cx="892175" cy="164575"/>
          </a:xfrm>
          <a:prstGeom prst="rect">
            <a:avLst/>
          </a:prstGeom>
        </p:spPr>
        <p:txBody>
          <a:bodyPr vert="horz" wrap="square" lIns="0" tIns="10583" rIns="0" bIns="0" rtlCol="0">
            <a:spAutoFit/>
          </a:bodyPr>
          <a:lstStyle/>
          <a:p>
            <a:pPr marL="10583">
              <a:spcBef>
                <a:spcPts val="83"/>
              </a:spcBef>
            </a:pPr>
            <a:r>
              <a:rPr sz="1000" b="1" i="1" dirty="0">
                <a:solidFill>
                  <a:srgbClr val="0093D5"/>
                </a:solidFill>
                <a:latin typeface="Corbel" panose="020B0503020204020204" pitchFamily="34" charset="0"/>
                <a:cs typeface="Montserrat-BoldItalic"/>
              </a:rPr>
              <a:t>Escherichia</a:t>
            </a:r>
            <a:r>
              <a:rPr sz="1000" b="1" i="1" spc="-21" dirty="0">
                <a:solidFill>
                  <a:srgbClr val="0093D5"/>
                </a:solidFill>
                <a:latin typeface="Corbel" panose="020B0503020204020204" pitchFamily="34" charset="0"/>
                <a:cs typeface="Montserrat-BoldItalic"/>
              </a:rPr>
              <a:t> </a:t>
            </a:r>
            <a:r>
              <a:rPr sz="1000" b="1" i="1" spc="-17" dirty="0">
                <a:solidFill>
                  <a:srgbClr val="0093D5"/>
                </a:solidFill>
                <a:latin typeface="Corbel" panose="020B0503020204020204" pitchFamily="34" charset="0"/>
                <a:cs typeface="Montserrat-BoldItalic"/>
              </a:rPr>
              <a:t>coli</a:t>
            </a:r>
            <a:endParaRPr sz="1000">
              <a:latin typeface="Corbel" panose="020B0503020204020204" pitchFamily="34" charset="0"/>
              <a:cs typeface="Montserrat-BoldItalic"/>
            </a:endParaRPr>
          </a:p>
        </p:txBody>
      </p:sp>
      <p:sp>
        <p:nvSpPr>
          <p:cNvPr id="44" name="object 44"/>
          <p:cNvSpPr txBox="1"/>
          <p:nvPr/>
        </p:nvSpPr>
        <p:spPr>
          <a:xfrm>
            <a:off x="3726386" y="3503493"/>
            <a:ext cx="1324428" cy="287685"/>
          </a:xfrm>
          <a:prstGeom prst="rect">
            <a:avLst/>
          </a:prstGeom>
        </p:spPr>
        <p:txBody>
          <a:bodyPr vert="horz" wrap="square" lIns="0" tIns="10583" rIns="0" bIns="0" rtlCol="0">
            <a:spAutoFit/>
          </a:bodyPr>
          <a:lstStyle/>
          <a:p>
            <a:pPr marL="10583">
              <a:spcBef>
                <a:spcPts val="83"/>
              </a:spcBef>
            </a:pPr>
            <a:r>
              <a:rPr dirty="0">
                <a:solidFill>
                  <a:srgbClr val="0093D5"/>
                </a:solidFill>
                <a:latin typeface="Corbel" panose="020B0503020204020204" pitchFamily="34" charset="0"/>
                <a:cs typeface="Montserrat"/>
              </a:rPr>
              <a:t>1.71</a:t>
            </a:r>
            <a:r>
              <a:rPr spc="21" dirty="0">
                <a:solidFill>
                  <a:srgbClr val="0093D5"/>
                </a:solidFill>
                <a:latin typeface="Corbel" panose="020B0503020204020204" pitchFamily="34" charset="0"/>
                <a:cs typeface="Montserrat"/>
              </a:rPr>
              <a:t> </a:t>
            </a:r>
            <a:r>
              <a:rPr sz="1000" spc="-8" dirty="0">
                <a:solidFill>
                  <a:srgbClr val="231F20"/>
                </a:solidFill>
                <a:latin typeface="Corbel" panose="020B0503020204020204" pitchFamily="34" charset="0"/>
                <a:cs typeface="Montserrat"/>
              </a:rPr>
              <a:t>(1.05-2.62)</a:t>
            </a:r>
            <a:endParaRPr sz="1000">
              <a:latin typeface="Corbel" panose="020B0503020204020204" pitchFamily="34" charset="0"/>
              <a:cs typeface="Montserrat"/>
            </a:endParaRPr>
          </a:p>
        </p:txBody>
      </p:sp>
      <p:sp>
        <p:nvSpPr>
          <p:cNvPr id="45" name="object 45"/>
          <p:cNvSpPr txBox="1"/>
          <p:nvPr/>
        </p:nvSpPr>
        <p:spPr>
          <a:xfrm>
            <a:off x="1737818" y="3940902"/>
            <a:ext cx="1394883" cy="164575"/>
          </a:xfrm>
          <a:prstGeom prst="rect">
            <a:avLst/>
          </a:prstGeom>
        </p:spPr>
        <p:txBody>
          <a:bodyPr vert="horz" wrap="square" lIns="0" tIns="10583" rIns="0" bIns="0" rtlCol="0">
            <a:spAutoFit/>
          </a:bodyPr>
          <a:lstStyle/>
          <a:p>
            <a:pPr marL="10583">
              <a:spcBef>
                <a:spcPts val="83"/>
              </a:spcBef>
            </a:pPr>
            <a:r>
              <a:rPr sz="1000" b="1" dirty="0">
                <a:solidFill>
                  <a:srgbClr val="0093D5"/>
                </a:solidFill>
                <a:latin typeface="Corbel" panose="020B0503020204020204" pitchFamily="34" charset="0"/>
                <a:cs typeface="Montserrat"/>
              </a:rPr>
              <a:t>Enterovirus</a:t>
            </a:r>
            <a:r>
              <a:rPr sz="1000" b="1" spc="-21" dirty="0">
                <a:solidFill>
                  <a:srgbClr val="0093D5"/>
                </a:solidFill>
                <a:latin typeface="Corbel" panose="020B0503020204020204" pitchFamily="34" charset="0"/>
                <a:cs typeface="Montserrat"/>
              </a:rPr>
              <a:t> </a:t>
            </a:r>
            <a:r>
              <a:rPr sz="1000" b="1" dirty="0">
                <a:solidFill>
                  <a:srgbClr val="0093D5"/>
                </a:solidFill>
                <a:latin typeface="Corbel" panose="020B0503020204020204" pitchFamily="34" charset="0"/>
                <a:cs typeface="Montserrat"/>
              </a:rPr>
              <a:t>or</a:t>
            </a:r>
            <a:r>
              <a:rPr sz="1000" b="1" spc="-17" dirty="0">
                <a:solidFill>
                  <a:srgbClr val="0093D5"/>
                </a:solidFill>
                <a:latin typeface="Corbel" panose="020B0503020204020204" pitchFamily="34" charset="0"/>
                <a:cs typeface="Montserrat"/>
              </a:rPr>
              <a:t> </a:t>
            </a:r>
            <a:r>
              <a:rPr sz="1000" b="1" spc="-8" dirty="0">
                <a:solidFill>
                  <a:srgbClr val="0093D5"/>
                </a:solidFill>
                <a:latin typeface="Corbel" panose="020B0503020204020204" pitchFamily="34" charset="0"/>
                <a:cs typeface="Montserrat"/>
              </a:rPr>
              <a:t>rhinovirus</a:t>
            </a:r>
            <a:endParaRPr sz="1000">
              <a:latin typeface="Corbel" panose="020B0503020204020204" pitchFamily="34" charset="0"/>
              <a:cs typeface="Montserrat"/>
            </a:endParaRPr>
          </a:p>
        </p:txBody>
      </p:sp>
      <p:sp>
        <p:nvSpPr>
          <p:cNvPr id="46" name="object 46"/>
          <p:cNvSpPr txBox="1"/>
          <p:nvPr/>
        </p:nvSpPr>
        <p:spPr>
          <a:xfrm>
            <a:off x="3726385" y="3897250"/>
            <a:ext cx="1435134" cy="287685"/>
          </a:xfrm>
          <a:prstGeom prst="rect">
            <a:avLst/>
          </a:prstGeom>
        </p:spPr>
        <p:txBody>
          <a:bodyPr vert="horz" wrap="square" lIns="0" tIns="10583" rIns="0" bIns="0" rtlCol="0">
            <a:spAutoFit/>
          </a:bodyPr>
          <a:lstStyle/>
          <a:p>
            <a:pPr marL="10583">
              <a:spcBef>
                <a:spcPts val="83"/>
              </a:spcBef>
            </a:pPr>
            <a:r>
              <a:rPr dirty="0">
                <a:solidFill>
                  <a:srgbClr val="0093D5"/>
                </a:solidFill>
                <a:latin typeface="Corbel" panose="020B0503020204020204" pitchFamily="34" charset="0"/>
                <a:cs typeface="Montserrat"/>
              </a:rPr>
              <a:t>1.36</a:t>
            </a:r>
            <a:r>
              <a:rPr spc="42" dirty="0">
                <a:solidFill>
                  <a:srgbClr val="0093D5"/>
                </a:solidFill>
                <a:latin typeface="Corbel" panose="020B0503020204020204" pitchFamily="34" charset="0"/>
                <a:cs typeface="Montserrat"/>
              </a:rPr>
              <a:t> </a:t>
            </a:r>
            <a:r>
              <a:rPr sz="1000" spc="-8" dirty="0">
                <a:solidFill>
                  <a:srgbClr val="231F20"/>
                </a:solidFill>
                <a:latin typeface="Corbel" panose="020B0503020204020204" pitchFamily="34" charset="0"/>
                <a:cs typeface="Montserrat"/>
              </a:rPr>
              <a:t>(0.83-</a:t>
            </a:r>
            <a:r>
              <a:rPr sz="1000" spc="-17" dirty="0">
                <a:solidFill>
                  <a:srgbClr val="231F20"/>
                </a:solidFill>
                <a:latin typeface="Corbel" panose="020B0503020204020204" pitchFamily="34" charset="0"/>
                <a:cs typeface="Montserrat"/>
              </a:rPr>
              <a:t>2.37)</a:t>
            </a:r>
            <a:endParaRPr sz="1000">
              <a:latin typeface="Corbel" panose="020B0503020204020204" pitchFamily="34" charset="0"/>
              <a:cs typeface="Montserrat"/>
            </a:endParaRPr>
          </a:p>
        </p:txBody>
      </p:sp>
      <p:sp>
        <p:nvSpPr>
          <p:cNvPr id="47" name="object 47"/>
          <p:cNvSpPr txBox="1"/>
          <p:nvPr/>
        </p:nvSpPr>
        <p:spPr>
          <a:xfrm>
            <a:off x="1737818" y="4334660"/>
            <a:ext cx="883708" cy="164575"/>
          </a:xfrm>
          <a:prstGeom prst="rect">
            <a:avLst/>
          </a:prstGeom>
        </p:spPr>
        <p:txBody>
          <a:bodyPr vert="horz" wrap="square" lIns="0" tIns="10583" rIns="0" bIns="0" rtlCol="0">
            <a:spAutoFit/>
          </a:bodyPr>
          <a:lstStyle/>
          <a:p>
            <a:pPr marL="10583">
              <a:spcBef>
                <a:spcPts val="83"/>
              </a:spcBef>
            </a:pPr>
            <a:r>
              <a:rPr sz="1000" b="1" i="1" dirty="0">
                <a:solidFill>
                  <a:srgbClr val="0093D5"/>
                </a:solidFill>
                <a:latin typeface="Corbel" panose="020B0503020204020204" pitchFamily="34" charset="0"/>
                <a:cs typeface="Montserrat-BoldItalic"/>
              </a:rPr>
              <a:t>Salmonella</a:t>
            </a:r>
            <a:r>
              <a:rPr sz="1000" b="1" i="1" spc="8" dirty="0">
                <a:solidFill>
                  <a:srgbClr val="0093D5"/>
                </a:solidFill>
                <a:latin typeface="Corbel" panose="020B0503020204020204" pitchFamily="34" charset="0"/>
                <a:cs typeface="Montserrat-BoldItalic"/>
              </a:rPr>
              <a:t> </a:t>
            </a:r>
            <a:r>
              <a:rPr sz="1000" b="1" i="1" spc="-21" dirty="0">
                <a:solidFill>
                  <a:srgbClr val="0093D5"/>
                </a:solidFill>
                <a:latin typeface="Corbel" panose="020B0503020204020204" pitchFamily="34" charset="0"/>
                <a:cs typeface="Montserrat-BoldItalic"/>
              </a:rPr>
              <a:t>spp</a:t>
            </a:r>
            <a:endParaRPr sz="1000">
              <a:latin typeface="Corbel" panose="020B0503020204020204" pitchFamily="34" charset="0"/>
              <a:cs typeface="Montserrat-BoldItalic"/>
            </a:endParaRPr>
          </a:p>
        </p:txBody>
      </p:sp>
      <p:sp>
        <p:nvSpPr>
          <p:cNvPr id="48" name="object 48"/>
          <p:cNvSpPr txBox="1"/>
          <p:nvPr/>
        </p:nvSpPr>
        <p:spPr>
          <a:xfrm>
            <a:off x="3726384" y="4291007"/>
            <a:ext cx="1427053" cy="287685"/>
          </a:xfrm>
          <a:prstGeom prst="rect">
            <a:avLst/>
          </a:prstGeom>
        </p:spPr>
        <p:txBody>
          <a:bodyPr vert="horz" wrap="square" lIns="0" tIns="10583" rIns="0" bIns="0" rtlCol="0">
            <a:spAutoFit/>
          </a:bodyPr>
          <a:lstStyle/>
          <a:p>
            <a:pPr marL="10583">
              <a:spcBef>
                <a:spcPts val="83"/>
              </a:spcBef>
            </a:pPr>
            <a:r>
              <a:rPr dirty="0">
                <a:solidFill>
                  <a:srgbClr val="0093D5"/>
                </a:solidFill>
                <a:latin typeface="Corbel" panose="020B0503020204020204" pitchFamily="34" charset="0"/>
                <a:cs typeface="Montserrat"/>
              </a:rPr>
              <a:t>1.28</a:t>
            </a:r>
            <a:r>
              <a:rPr spc="21" dirty="0">
                <a:solidFill>
                  <a:srgbClr val="0093D5"/>
                </a:solidFill>
                <a:latin typeface="Corbel" panose="020B0503020204020204" pitchFamily="34" charset="0"/>
                <a:cs typeface="Montserrat"/>
              </a:rPr>
              <a:t> </a:t>
            </a:r>
            <a:r>
              <a:rPr sz="1000" spc="-8" dirty="0">
                <a:solidFill>
                  <a:srgbClr val="231F20"/>
                </a:solidFill>
                <a:latin typeface="Corbel" panose="020B0503020204020204" pitchFamily="34" charset="0"/>
                <a:cs typeface="Montserrat"/>
              </a:rPr>
              <a:t>(0.53-2.52)</a:t>
            </a:r>
            <a:endParaRPr sz="1000">
              <a:latin typeface="Corbel" panose="020B0503020204020204" pitchFamily="34" charset="0"/>
              <a:cs typeface="Montserrat"/>
            </a:endParaRPr>
          </a:p>
        </p:txBody>
      </p:sp>
      <p:sp>
        <p:nvSpPr>
          <p:cNvPr id="49" name="object 49"/>
          <p:cNvSpPr txBox="1"/>
          <p:nvPr/>
        </p:nvSpPr>
        <p:spPr>
          <a:xfrm>
            <a:off x="1737753" y="4728417"/>
            <a:ext cx="1557866" cy="164575"/>
          </a:xfrm>
          <a:prstGeom prst="rect">
            <a:avLst/>
          </a:prstGeom>
        </p:spPr>
        <p:txBody>
          <a:bodyPr vert="horz" wrap="square" lIns="0" tIns="10583" rIns="0" bIns="0" rtlCol="0">
            <a:spAutoFit/>
          </a:bodyPr>
          <a:lstStyle/>
          <a:p>
            <a:pPr marL="10583">
              <a:spcBef>
                <a:spcPts val="83"/>
              </a:spcBef>
            </a:pPr>
            <a:r>
              <a:rPr sz="1000" b="1" i="1" dirty="0">
                <a:solidFill>
                  <a:srgbClr val="0093D5"/>
                </a:solidFill>
                <a:latin typeface="Corbel" panose="020B0503020204020204" pitchFamily="34" charset="0"/>
                <a:cs typeface="Montserrat-BoldItalic"/>
              </a:rPr>
              <a:t>Streptococcus</a:t>
            </a:r>
            <a:r>
              <a:rPr sz="1000" b="1" i="1" spc="-42" dirty="0">
                <a:solidFill>
                  <a:srgbClr val="0093D5"/>
                </a:solidFill>
                <a:latin typeface="Corbel" panose="020B0503020204020204" pitchFamily="34" charset="0"/>
                <a:cs typeface="Montserrat-BoldItalic"/>
              </a:rPr>
              <a:t> </a:t>
            </a:r>
            <a:r>
              <a:rPr sz="1000" b="1" i="1" spc="-8" dirty="0">
                <a:solidFill>
                  <a:srgbClr val="0093D5"/>
                </a:solidFill>
                <a:latin typeface="Corbel" panose="020B0503020204020204" pitchFamily="34" charset="0"/>
                <a:cs typeface="Montserrat-BoldItalic"/>
              </a:rPr>
              <a:t>pneumoniae</a:t>
            </a:r>
            <a:endParaRPr sz="1000">
              <a:latin typeface="Corbel" panose="020B0503020204020204" pitchFamily="34" charset="0"/>
              <a:cs typeface="Montserrat-BoldItalic"/>
            </a:endParaRPr>
          </a:p>
        </p:txBody>
      </p:sp>
      <p:sp>
        <p:nvSpPr>
          <p:cNvPr id="50" name="object 50"/>
          <p:cNvSpPr txBox="1"/>
          <p:nvPr/>
        </p:nvSpPr>
        <p:spPr>
          <a:xfrm>
            <a:off x="3726386" y="4684763"/>
            <a:ext cx="1338973" cy="287685"/>
          </a:xfrm>
          <a:prstGeom prst="rect">
            <a:avLst/>
          </a:prstGeom>
        </p:spPr>
        <p:txBody>
          <a:bodyPr vert="horz" wrap="square" lIns="0" tIns="10583" rIns="0" bIns="0" rtlCol="0">
            <a:spAutoFit/>
          </a:bodyPr>
          <a:lstStyle/>
          <a:p>
            <a:pPr marL="10583">
              <a:spcBef>
                <a:spcPts val="83"/>
              </a:spcBef>
            </a:pPr>
            <a:r>
              <a:rPr dirty="0">
                <a:solidFill>
                  <a:srgbClr val="0093D5"/>
                </a:solidFill>
                <a:latin typeface="Corbel" panose="020B0503020204020204" pitchFamily="34" charset="0"/>
                <a:cs typeface="Montserrat"/>
              </a:rPr>
              <a:t>1.15</a:t>
            </a:r>
            <a:r>
              <a:rPr spc="12" dirty="0">
                <a:solidFill>
                  <a:srgbClr val="0093D5"/>
                </a:solidFill>
                <a:latin typeface="Corbel" panose="020B0503020204020204" pitchFamily="34" charset="0"/>
                <a:cs typeface="Montserrat"/>
              </a:rPr>
              <a:t> </a:t>
            </a:r>
            <a:r>
              <a:rPr sz="1000" spc="-17" dirty="0">
                <a:solidFill>
                  <a:srgbClr val="231F20"/>
                </a:solidFill>
                <a:latin typeface="Corbel" panose="020B0503020204020204" pitchFamily="34" charset="0"/>
                <a:cs typeface="Montserrat"/>
              </a:rPr>
              <a:t>(0.70-1.98)</a:t>
            </a:r>
            <a:endParaRPr sz="1000">
              <a:latin typeface="Corbel" panose="020B0503020204020204" pitchFamily="34" charset="0"/>
              <a:cs typeface="Montserrat"/>
            </a:endParaRPr>
          </a:p>
        </p:txBody>
      </p:sp>
      <p:sp>
        <p:nvSpPr>
          <p:cNvPr id="51" name="object 51"/>
          <p:cNvSpPr txBox="1"/>
          <p:nvPr/>
        </p:nvSpPr>
        <p:spPr>
          <a:xfrm>
            <a:off x="1737778" y="5122172"/>
            <a:ext cx="1299104" cy="164575"/>
          </a:xfrm>
          <a:prstGeom prst="rect">
            <a:avLst/>
          </a:prstGeom>
        </p:spPr>
        <p:txBody>
          <a:bodyPr vert="horz" wrap="square" lIns="0" tIns="10583" rIns="0" bIns="0" rtlCol="0">
            <a:spAutoFit/>
          </a:bodyPr>
          <a:lstStyle/>
          <a:p>
            <a:pPr marL="10583">
              <a:spcBef>
                <a:spcPts val="83"/>
              </a:spcBef>
            </a:pPr>
            <a:r>
              <a:rPr sz="1000" b="1" dirty="0">
                <a:solidFill>
                  <a:srgbClr val="0093D5"/>
                </a:solidFill>
                <a:latin typeface="Corbel" panose="020B0503020204020204" pitchFamily="34" charset="0"/>
                <a:cs typeface="Montserrat"/>
              </a:rPr>
              <a:t>Group</a:t>
            </a:r>
            <a:r>
              <a:rPr sz="1000" b="1" spc="-4" dirty="0">
                <a:solidFill>
                  <a:srgbClr val="0093D5"/>
                </a:solidFill>
                <a:latin typeface="Corbel" panose="020B0503020204020204" pitchFamily="34" charset="0"/>
                <a:cs typeface="Montserrat"/>
              </a:rPr>
              <a:t> </a:t>
            </a:r>
            <a:r>
              <a:rPr sz="1000" b="1" dirty="0">
                <a:solidFill>
                  <a:srgbClr val="0093D5"/>
                </a:solidFill>
                <a:latin typeface="Corbel" panose="020B0503020204020204" pitchFamily="34" charset="0"/>
                <a:cs typeface="Montserrat"/>
              </a:rPr>
              <a:t>B</a:t>
            </a:r>
            <a:r>
              <a:rPr sz="1000" b="1" spc="-4" dirty="0">
                <a:solidFill>
                  <a:srgbClr val="0093D5"/>
                </a:solidFill>
                <a:latin typeface="Corbel" panose="020B0503020204020204" pitchFamily="34" charset="0"/>
                <a:cs typeface="Montserrat"/>
              </a:rPr>
              <a:t> </a:t>
            </a:r>
            <a:r>
              <a:rPr sz="1000" b="1" i="1" spc="-8" dirty="0">
                <a:solidFill>
                  <a:srgbClr val="0093D5"/>
                </a:solidFill>
                <a:latin typeface="Corbel" panose="020B0503020204020204" pitchFamily="34" charset="0"/>
                <a:cs typeface="Montserrat-BoldItalic"/>
              </a:rPr>
              <a:t>Streptococcus</a:t>
            </a:r>
            <a:endParaRPr sz="1000">
              <a:latin typeface="Corbel" panose="020B0503020204020204" pitchFamily="34" charset="0"/>
              <a:cs typeface="Montserrat-BoldItalic"/>
            </a:endParaRPr>
          </a:p>
        </p:txBody>
      </p:sp>
      <p:sp>
        <p:nvSpPr>
          <p:cNvPr id="52" name="object 52"/>
          <p:cNvSpPr txBox="1"/>
          <p:nvPr/>
        </p:nvSpPr>
        <p:spPr>
          <a:xfrm>
            <a:off x="3726386" y="5078520"/>
            <a:ext cx="1280792" cy="287685"/>
          </a:xfrm>
          <a:prstGeom prst="rect">
            <a:avLst/>
          </a:prstGeom>
        </p:spPr>
        <p:txBody>
          <a:bodyPr vert="horz" wrap="square" lIns="0" tIns="10583" rIns="0" bIns="0" rtlCol="0">
            <a:spAutoFit/>
          </a:bodyPr>
          <a:lstStyle/>
          <a:p>
            <a:pPr marL="10583">
              <a:spcBef>
                <a:spcPts val="83"/>
              </a:spcBef>
            </a:pPr>
            <a:r>
              <a:rPr dirty="0">
                <a:solidFill>
                  <a:srgbClr val="0093D5"/>
                </a:solidFill>
                <a:latin typeface="Corbel" panose="020B0503020204020204" pitchFamily="34" charset="0"/>
                <a:cs typeface="Montserrat"/>
              </a:rPr>
              <a:t>1.12</a:t>
            </a:r>
            <a:r>
              <a:rPr spc="-17" dirty="0">
                <a:solidFill>
                  <a:srgbClr val="0093D5"/>
                </a:solidFill>
                <a:latin typeface="Corbel" panose="020B0503020204020204" pitchFamily="34" charset="0"/>
                <a:cs typeface="Montserrat"/>
              </a:rPr>
              <a:t> </a:t>
            </a:r>
            <a:r>
              <a:rPr sz="1000" spc="-8" dirty="0">
                <a:solidFill>
                  <a:srgbClr val="231F20"/>
                </a:solidFill>
                <a:latin typeface="Corbel" panose="020B0503020204020204" pitchFamily="34" charset="0"/>
                <a:cs typeface="Montserrat"/>
              </a:rPr>
              <a:t>(0.65-1.71)</a:t>
            </a:r>
            <a:endParaRPr sz="1000">
              <a:latin typeface="Corbel" panose="020B0503020204020204" pitchFamily="34" charset="0"/>
              <a:cs typeface="Montserrat"/>
            </a:endParaRPr>
          </a:p>
        </p:txBody>
      </p:sp>
      <p:sp>
        <p:nvSpPr>
          <p:cNvPr id="53" name="object 53"/>
          <p:cNvSpPr txBox="1"/>
          <p:nvPr/>
        </p:nvSpPr>
        <p:spPr>
          <a:xfrm>
            <a:off x="1737735" y="5515931"/>
            <a:ext cx="1315508" cy="164575"/>
          </a:xfrm>
          <a:prstGeom prst="rect">
            <a:avLst/>
          </a:prstGeom>
        </p:spPr>
        <p:txBody>
          <a:bodyPr vert="horz" wrap="square" lIns="0" tIns="10583" rIns="0" bIns="0" rtlCol="0">
            <a:spAutoFit/>
          </a:bodyPr>
          <a:lstStyle/>
          <a:p>
            <a:pPr marL="10583">
              <a:spcBef>
                <a:spcPts val="83"/>
              </a:spcBef>
            </a:pPr>
            <a:r>
              <a:rPr sz="1000" b="1" i="1" dirty="0">
                <a:solidFill>
                  <a:srgbClr val="0093D5"/>
                </a:solidFill>
                <a:latin typeface="Corbel" panose="020B0503020204020204" pitchFamily="34" charset="0"/>
                <a:cs typeface="Montserrat-BoldItalic"/>
              </a:rPr>
              <a:t>Staphyloccocus</a:t>
            </a:r>
            <a:r>
              <a:rPr sz="1000" b="1" i="1" spc="-42" dirty="0">
                <a:solidFill>
                  <a:srgbClr val="0093D5"/>
                </a:solidFill>
                <a:latin typeface="Corbel" panose="020B0503020204020204" pitchFamily="34" charset="0"/>
                <a:cs typeface="Montserrat-BoldItalic"/>
              </a:rPr>
              <a:t> </a:t>
            </a:r>
            <a:r>
              <a:rPr sz="1000" b="1" i="1" spc="-8" dirty="0">
                <a:solidFill>
                  <a:srgbClr val="0093D5"/>
                </a:solidFill>
                <a:latin typeface="Corbel" panose="020B0503020204020204" pitchFamily="34" charset="0"/>
                <a:cs typeface="Montserrat-BoldItalic"/>
              </a:rPr>
              <a:t>aureus</a:t>
            </a:r>
            <a:endParaRPr sz="1000">
              <a:latin typeface="Corbel" panose="020B0503020204020204" pitchFamily="34" charset="0"/>
              <a:cs typeface="Montserrat-BoldItalic"/>
            </a:endParaRPr>
          </a:p>
        </p:txBody>
      </p:sp>
      <p:sp>
        <p:nvSpPr>
          <p:cNvPr id="54" name="object 54"/>
          <p:cNvSpPr txBox="1"/>
          <p:nvPr/>
        </p:nvSpPr>
        <p:spPr>
          <a:xfrm>
            <a:off x="3726385" y="5472278"/>
            <a:ext cx="1414932" cy="287685"/>
          </a:xfrm>
          <a:prstGeom prst="rect">
            <a:avLst/>
          </a:prstGeom>
        </p:spPr>
        <p:txBody>
          <a:bodyPr vert="horz" wrap="square" lIns="0" tIns="10583" rIns="0" bIns="0" rtlCol="0">
            <a:spAutoFit/>
          </a:bodyPr>
          <a:lstStyle/>
          <a:p>
            <a:pPr marL="10583">
              <a:spcBef>
                <a:spcPts val="83"/>
              </a:spcBef>
            </a:pPr>
            <a:r>
              <a:rPr dirty="0">
                <a:solidFill>
                  <a:srgbClr val="0093D5"/>
                </a:solidFill>
                <a:latin typeface="Corbel" panose="020B0503020204020204" pitchFamily="34" charset="0"/>
                <a:cs typeface="Montserrat"/>
              </a:rPr>
              <a:t>1.05</a:t>
            </a:r>
            <a:r>
              <a:rPr spc="-21" dirty="0">
                <a:solidFill>
                  <a:srgbClr val="0093D5"/>
                </a:solidFill>
                <a:latin typeface="Corbel" panose="020B0503020204020204" pitchFamily="34" charset="0"/>
                <a:cs typeface="Montserrat"/>
              </a:rPr>
              <a:t> </a:t>
            </a:r>
            <a:r>
              <a:rPr sz="1000" spc="-8" dirty="0">
                <a:solidFill>
                  <a:srgbClr val="231F20"/>
                </a:solidFill>
                <a:latin typeface="Corbel" panose="020B0503020204020204" pitchFamily="34" charset="0"/>
                <a:cs typeface="Montserrat"/>
              </a:rPr>
              <a:t>(0.63-1.68)</a:t>
            </a:r>
            <a:endParaRPr sz="1000">
              <a:latin typeface="Corbel" panose="020B0503020204020204" pitchFamily="34" charset="0"/>
              <a:cs typeface="Montserrat"/>
            </a:endParaRPr>
          </a:p>
        </p:txBody>
      </p:sp>
      <p:sp>
        <p:nvSpPr>
          <p:cNvPr id="55" name="object 55"/>
          <p:cNvSpPr txBox="1">
            <a:spLocks noGrp="1"/>
          </p:cNvSpPr>
          <p:nvPr>
            <p:ph type="title"/>
          </p:nvPr>
        </p:nvSpPr>
        <p:spPr>
          <a:xfrm>
            <a:off x="1224280" y="365125"/>
            <a:ext cx="10515600" cy="774998"/>
          </a:xfrm>
          <a:prstGeom prst="rect">
            <a:avLst/>
          </a:prstGeom>
        </p:spPr>
        <p:txBody>
          <a:bodyPr vert="horz" wrap="square" lIns="0" tIns="86783" rIns="0" bIns="0" rtlCol="0" anchor="t" anchorCtr="0">
            <a:spAutoFit/>
          </a:bodyPr>
          <a:lstStyle/>
          <a:p>
            <a:pPr marL="10583" marR="4233">
              <a:lnSpc>
                <a:spcPts val="3000"/>
              </a:lnSpc>
              <a:spcBef>
                <a:spcPts val="682"/>
              </a:spcBef>
            </a:pPr>
            <a:r>
              <a:rPr dirty="0">
                <a:solidFill>
                  <a:srgbClr val="672672"/>
                </a:solidFill>
              </a:rPr>
              <a:t>Aetiology</a:t>
            </a:r>
            <a:r>
              <a:rPr spc="-4" dirty="0">
                <a:solidFill>
                  <a:srgbClr val="672672"/>
                </a:solidFill>
              </a:rPr>
              <a:t> </a:t>
            </a:r>
            <a:r>
              <a:rPr dirty="0">
                <a:solidFill>
                  <a:srgbClr val="672672"/>
                </a:solidFill>
              </a:rPr>
              <a:t>of</a:t>
            </a:r>
            <a:r>
              <a:rPr spc="-4" dirty="0">
                <a:solidFill>
                  <a:srgbClr val="672672"/>
                </a:solidFill>
              </a:rPr>
              <a:t> </a:t>
            </a:r>
            <a:r>
              <a:rPr dirty="0">
                <a:solidFill>
                  <a:srgbClr val="672672"/>
                </a:solidFill>
              </a:rPr>
              <a:t>Neonatal</a:t>
            </a:r>
            <a:r>
              <a:rPr spc="-4" dirty="0">
                <a:solidFill>
                  <a:srgbClr val="672672"/>
                </a:solidFill>
              </a:rPr>
              <a:t> </a:t>
            </a:r>
            <a:r>
              <a:rPr dirty="0">
                <a:solidFill>
                  <a:srgbClr val="672672"/>
                </a:solidFill>
              </a:rPr>
              <a:t>Infections</a:t>
            </a:r>
            <a:r>
              <a:rPr spc="-4" dirty="0">
                <a:solidFill>
                  <a:srgbClr val="672672"/>
                </a:solidFill>
              </a:rPr>
              <a:t> </a:t>
            </a:r>
            <a:r>
              <a:rPr dirty="0">
                <a:solidFill>
                  <a:srgbClr val="672672"/>
                </a:solidFill>
              </a:rPr>
              <a:t>in</a:t>
            </a:r>
            <a:r>
              <a:rPr spc="-4" dirty="0">
                <a:solidFill>
                  <a:srgbClr val="672672"/>
                </a:solidFill>
              </a:rPr>
              <a:t> </a:t>
            </a:r>
            <a:r>
              <a:rPr dirty="0">
                <a:solidFill>
                  <a:srgbClr val="672672"/>
                </a:solidFill>
              </a:rPr>
              <a:t>South</a:t>
            </a:r>
            <a:r>
              <a:rPr spc="-4" dirty="0">
                <a:solidFill>
                  <a:srgbClr val="672672"/>
                </a:solidFill>
              </a:rPr>
              <a:t> </a:t>
            </a:r>
            <a:r>
              <a:rPr spc="-17" dirty="0">
                <a:solidFill>
                  <a:srgbClr val="672672"/>
                </a:solidFill>
              </a:rPr>
              <a:t>Asia </a:t>
            </a:r>
            <a:r>
              <a:rPr dirty="0">
                <a:solidFill>
                  <a:srgbClr val="672672"/>
                </a:solidFill>
              </a:rPr>
              <a:t>(ANISA) </a:t>
            </a:r>
            <a:r>
              <a:rPr spc="-8" dirty="0">
                <a:solidFill>
                  <a:srgbClr val="672672"/>
                </a:solidFill>
              </a:rPr>
              <a:t>study</a:t>
            </a:r>
          </a:p>
          <a:p>
            <a:pPr marL="10583">
              <a:lnSpc>
                <a:spcPct val="100000"/>
              </a:lnSpc>
              <a:spcBef>
                <a:spcPts val="179"/>
              </a:spcBef>
            </a:pPr>
            <a:r>
              <a:rPr sz="1800" spc="-17" dirty="0">
                <a:solidFill>
                  <a:srgbClr val="0093D5"/>
                </a:solidFill>
              </a:rPr>
              <a:t>Top</a:t>
            </a:r>
            <a:r>
              <a:rPr sz="1800" spc="-62" dirty="0">
                <a:solidFill>
                  <a:srgbClr val="0093D5"/>
                </a:solidFill>
              </a:rPr>
              <a:t> </a:t>
            </a:r>
            <a:r>
              <a:rPr sz="1800" dirty="0">
                <a:solidFill>
                  <a:srgbClr val="0093D5"/>
                </a:solidFill>
              </a:rPr>
              <a:t>10</a:t>
            </a:r>
            <a:r>
              <a:rPr sz="1800" spc="-62" dirty="0">
                <a:solidFill>
                  <a:srgbClr val="0093D5"/>
                </a:solidFill>
              </a:rPr>
              <a:t> </a:t>
            </a:r>
            <a:r>
              <a:rPr sz="1800" dirty="0">
                <a:solidFill>
                  <a:srgbClr val="0093D5"/>
                </a:solidFill>
              </a:rPr>
              <a:t>causes</a:t>
            </a:r>
            <a:r>
              <a:rPr sz="1800" spc="-58" dirty="0">
                <a:solidFill>
                  <a:srgbClr val="0093D5"/>
                </a:solidFill>
              </a:rPr>
              <a:t> </a:t>
            </a:r>
            <a:r>
              <a:rPr sz="1800" dirty="0">
                <a:solidFill>
                  <a:srgbClr val="0093D5"/>
                </a:solidFill>
              </a:rPr>
              <a:t>of</a:t>
            </a:r>
            <a:r>
              <a:rPr sz="1800" spc="-62" dirty="0">
                <a:solidFill>
                  <a:srgbClr val="0093D5"/>
                </a:solidFill>
              </a:rPr>
              <a:t> </a:t>
            </a:r>
            <a:r>
              <a:rPr lang="en-US" sz="1800" spc="-8" dirty="0">
                <a:solidFill>
                  <a:srgbClr val="0093D5"/>
                </a:solidFill>
              </a:rPr>
              <a:t>community-acquired serious</a:t>
            </a:r>
            <a:r>
              <a:rPr sz="1800" spc="-58" dirty="0">
                <a:solidFill>
                  <a:srgbClr val="0093D5"/>
                </a:solidFill>
              </a:rPr>
              <a:t> </a:t>
            </a:r>
            <a:r>
              <a:rPr sz="1800" spc="-8" dirty="0">
                <a:solidFill>
                  <a:srgbClr val="0093D5"/>
                </a:solidFill>
              </a:rPr>
              <a:t>infections</a:t>
            </a:r>
            <a:r>
              <a:rPr lang="en-US" sz="1800" spc="-8" dirty="0">
                <a:solidFill>
                  <a:srgbClr val="0093D5"/>
                </a:solidFill>
              </a:rPr>
              <a:t> in neonates in 3 countries in South Asia</a:t>
            </a:r>
            <a:endParaRPr sz="1800" dirty="0"/>
          </a:p>
        </p:txBody>
      </p:sp>
      <p:grpSp>
        <p:nvGrpSpPr>
          <p:cNvPr id="56" name="object 56"/>
          <p:cNvGrpSpPr/>
          <p:nvPr/>
        </p:nvGrpSpPr>
        <p:grpSpPr>
          <a:xfrm>
            <a:off x="5593079" y="1700192"/>
            <a:ext cx="5715000" cy="294217"/>
            <a:chOff x="6711695" y="2155189"/>
            <a:chExt cx="6858000" cy="353060"/>
          </a:xfrm>
        </p:grpSpPr>
        <p:sp>
          <p:nvSpPr>
            <p:cNvPr id="57" name="object 57"/>
            <p:cNvSpPr/>
            <p:nvPr/>
          </p:nvSpPr>
          <p:spPr>
            <a:xfrm>
              <a:off x="6711695" y="2155189"/>
              <a:ext cx="5913120" cy="353060"/>
            </a:xfrm>
            <a:custGeom>
              <a:avLst/>
              <a:gdLst/>
              <a:ahLst/>
              <a:cxnLst/>
              <a:rect l="l" t="t" r="r" b="b"/>
              <a:pathLst>
                <a:path w="5913120" h="353060">
                  <a:moveTo>
                    <a:pt x="5912611" y="0"/>
                  </a:moveTo>
                  <a:lnTo>
                    <a:pt x="0" y="0"/>
                  </a:lnTo>
                  <a:lnTo>
                    <a:pt x="0" y="353060"/>
                  </a:lnTo>
                  <a:lnTo>
                    <a:pt x="5912611" y="353060"/>
                  </a:lnTo>
                  <a:lnTo>
                    <a:pt x="5912611" y="0"/>
                  </a:lnTo>
                  <a:close/>
                </a:path>
              </a:pathLst>
            </a:custGeom>
            <a:solidFill>
              <a:srgbClr val="D71E62"/>
            </a:solidFill>
          </p:spPr>
          <p:txBody>
            <a:bodyPr wrap="square" lIns="0" tIns="0" rIns="0" bIns="0" rtlCol="0"/>
            <a:lstStyle/>
            <a:p>
              <a:endParaRPr sz="1500">
                <a:latin typeface="Corbel" panose="020B0503020204020204" pitchFamily="34" charset="0"/>
              </a:endParaRPr>
            </a:p>
          </p:txBody>
        </p:sp>
        <p:sp>
          <p:nvSpPr>
            <p:cNvPr id="58" name="object 58"/>
            <p:cNvSpPr/>
            <p:nvPr/>
          </p:nvSpPr>
          <p:spPr>
            <a:xfrm>
              <a:off x="11934507" y="2331718"/>
              <a:ext cx="1627505" cy="0"/>
            </a:xfrm>
            <a:custGeom>
              <a:avLst/>
              <a:gdLst/>
              <a:ahLst/>
              <a:cxnLst/>
              <a:rect l="l" t="t" r="r" b="b"/>
              <a:pathLst>
                <a:path w="1627505">
                  <a:moveTo>
                    <a:pt x="0" y="0"/>
                  </a:moveTo>
                  <a:lnTo>
                    <a:pt x="1626933" y="0"/>
                  </a:lnTo>
                </a:path>
              </a:pathLst>
            </a:custGeom>
            <a:ln w="12700">
              <a:solidFill>
                <a:srgbClr val="074848"/>
              </a:solidFill>
            </a:ln>
          </p:spPr>
          <p:txBody>
            <a:bodyPr wrap="square" lIns="0" tIns="0" rIns="0" bIns="0" rtlCol="0"/>
            <a:lstStyle/>
            <a:p>
              <a:endParaRPr sz="1500">
                <a:latin typeface="Corbel" panose="020B0503020204020204" pitchFamily="34" charset="0"/>
              </a:endParaRPr>
            </a:p>
          </p:txBody>
        </p:sp>
        <p:sp>
          <p:nvSpPr>
            <p:cNvPr id="59" name="object 59"/>
            <p:cNvSpPr/>
            <p:nvPr/>
          </p:nvSpPr>
          <p:spPr>
            <a:xfrm>
              <a:off x="11934507" y="2283426"/>
              <a:ext cx="0" cy="97155"/>
            </a:xfrm>
            <a:custGeom>
              <a:avLst/>
              <a:gdLst/>
              <a:ahLst/>
              <a:cxnLst/>
              <a:rect l="l" t="t" r="r" b="b"/>
              <a:pathLst>
                <a:path h="97155">
                  <a:moveTo>
                    <a:pt x="0" y="0"/>
                  </a:moveTo>
                  <a:lnTo>
                    <a:pt x="0" y="96583"/>
                  </a:lnTo>
                </a:path>
              </a:pathLst>
            </a:custGeom>
            <a:ln w="21463">
              <a:solidFill>
                <a:srgbClr val="074848"/>
              </a:solidFill>
            </a:ln>
          </p:spPr>
          <p:txBody>
            <a:bodyPr wrap="square" lIns="0" tIns="0" rIns="0" bIns="0" rtlCol="0"/>
            <a:lstStyle/>
            <a:p>
              <a:endParaRPr sz="1500">
                <a:latin typeface="Corbel" panose="020B0503020204020204" pitchFamily="34" charset="0"/>
              </a:endParaRPr>
            </a:p>
          </p:txBody>
        </p:sp>
        <p:sp>
          <p:nvSpPr>
            <p:cNvPr id="60" name="object 60"/>
            <p:cNvSpPr/>
            <p:nvPr/>
          </p:nvSpPr>
          <p:spPr>
            <a:xfrm>
              <a:off x="13561441" y="2294571"/>
              <a:ext cx="0" cy="74295"/>
            </a:xfrm>
            <a:custGeom>
              <a:avLst/>
              <a:gdLst/>
              <a:ahLst/>
              <a:cxnLst/>
              <a:rect l="l" t="t" r="r" b="b"/>
              <a:pathLst>
                <a:path h="74294">
                  <a:moveTo>
                    <a:pt x="0" y="0"/>
                  </a:moveTo>
                  <a:lnTo>
                    <a:pt x="0" y="74295"/>
                  </a:lnTo>
                </a:path>
              </a:pathLst>
            </a:custGeom>
            <a:ln w="16510">
              <a:solidFill>
                <a:srgbClr val="074848"/>
              </a:solidFill>
            </a:ln>
          </p:spPr>
          <p:txBody>
            <a:bodyPr wrap="square" lIns="0" tIns="0" rIns="0" bIns="0" rtlCol="0"/>
            <a:lstStyle/>
            <a:p>
              <a:endParaRPr sz="1500">
                <a:latin typeface="Corbel" panose="020B0503020204020204" pitchFamily="34" charset="0"/>
              </a:endParaRPr>
            </a:p>
          </p:txBody>
        </p:sp>
      </p:grpSp>
      <p:sp>
        <p:nvSpPr>
          <p:cNvPr id="61" name="object 61"/>
          <p:cNvSpPr txBox="1"/>
          <p:nvPr/>
        </p:nvSpPr>
        <p:spPr>
          <a:xfrm>
            <a:off x="7391970" y="6068418"/>
            <a:ext cx="2422525" cy="453115"/>
          </a:xfrm>
          <a:prstGeom prst="rect">
            <a:avLst/>
          </a:prstGeom>
        </p:spPr>
        <p:txBody>
          <a:bodyPr vert="horz" wrap="square" lIns="0" tIns="67733" rIns="0" bIns="0" rtlCol="0">
            <a:spAutoFit/>
          </a:bodyPr>
          <a:lstStyle/>
          <a:p>
            <a:pPr marL="454007">
              <a:spcBef>
                <a:spcPts val="533"/>
              </a:spcBef>
              <a:tabLst>
                <a:tab pos="1210685" algn="l"/>
                <a:tab pos="1976888" algn="l"/>
              </a:tabLst>
            </a:pPr>
            <a:r>
              <a:rPr sz="833" b="1" spc="-42" dirty="0">
                <a:solidFill>
                  <a:srgbClr val="808285"/>
                </a:solidFill>
                <a:latin typeface="Corbel" panose="020B0503020204020204" pitchFamily="34" charset="0"/>
                <a:cs typeface="Montserrat"/>
              </a:rPr>
              <a:t>3</a:t>
            </a:r>
            <a:r>
              <a:rPr sz="833" b="1" dirty="0">
                <a:solidFill>
                  <a:srgbClr val="808285"/>
                </a:solidFill>
                <a:latin typeface="Corbel" panose="020B0503020204020204" pitchFamily="34" charset="0"/>
                <a:cs typeface="Montserrat"/>
              </a:rPr>
              <a:t>	</a:t>
            </a:r>
            <a:r>
              <a:rPr sz="833" b="1" spc="-42" dirty="0">
                <a:solidFill>
                  <a:srgbClr val="808285"/>
                </a:solidFill>
                <a:latin typeface="Corbel" panose="020B0503020204020204" pitchFamily="34" charset="0"/>
                <a:cs typeface="Montserrat"/>
              </a:rPr>
              <a:t>4</a:t>
            </a:r>
            <a:r>
              <a:rPr sz="833" b="1" dirty="0">
                <a:solidFill>
                  <a:srgbClr val="808285"/>
                </a:solidFill>
                <a:latin typeface="Corbel" panose="020B0503020204020204" pitchFamily="34" charset="0"/>
                <a:cs typeface="Montserrat"/>
              </a:rPr>
              <a:t>	</a:t>
            </a:r>
            <a:r>
              <a:rPr sz="833" b="1" spc="-42" dirty="0">
                <a:solidFill>
                  <a:srgbClr val="808285"/>
                </a:solidFill>
                <a:latin typeface="Corbel" panose="020B0503020204020204" pitchFamily="34" charset="0"/>
                <a:cs typeface="Montserrat"/>
              </a:rPr>
              <a:t>5</a:t>
            </a:r>
            <a:endParaRPr sz="833">
              <a:latin typeface="Corbel" panose="020B0503020204020204" pitchFamily="34" charset="0"/>
              <a:cs typeface="Montserrat"/>
            </a:endParaRPr>
          </a:p>
          <a:p>
            <a:pPr marL="10583">
              <a:spcBef>
                <a:spcPts val="629"/>
              </a:spcBef>
            </a:pPr>
            <a:r>
              <a:rPr sz="1167" b="1" dirty="0">
                <a:solidFill>
                  <a:srgbClr val="0093D5"/>
                </a:solidFill>
                <a:latin typeface="Corbel" panose="020B0503020204020204" pitchFamily="34" charset="0"/>
                <a:cs typeface="Montserrat-SemiBold"/>
              </a:rPr>
              <a:t>Proportion</a:t>
            </a:r>
            <a:r>
              <a:rPr sz="1167" b="1" spc="-4" dirty="0">
                <a:solidFill>
                  <a:srgbClr val="0093D5"/>
                </a:solidFill>
                <a:latin typeface="Corbel" panose="020B0503020204020204" pitchFamily="34" charset="0"/>
                <a:cs typeface="Montserrat-SemiBold"/>
              </a:rPr>
              <a:t> </a:t>
            </a:r>
            <a:r>
              <a:rPr sz="1167" b="1" dirty="0">
                <a:solidFill>
                  <a:srgbClr val="0093D5"/>
                </a:solidFill>
                <a:latin typeface="Corbel" panose="020B0503020204020204" pitchFamily="34" charset="0"/>
                <a:cs typeface="Montserrat-SemiBold"/>
              </a:rPr>
              <a:t>of</a:t>
            </a:r>
            <a:r>
              <a:rPr sz="1167" b="1" spc="-4" dirty="0">
                <a:solidFill>
                  <a:srgbClr val="0093D5"/>
                </a:solidFill>
                <a:latin typeface="Corbel" panose="020B0503020204020204" pitchFamily="34" charset="0"/>
                <a:cs typeface="Montserrat-SemiBold"/>
              </a:rPr>
              <a:t> </a:t>
            </a:r>
            <a:r>
              <a:rPr sz="1167" b="1" dirty="0">
                <a:solidFill>
                  <a:srgbClr val="0093D5"/>
                </a:solidFill>
                <a:latin typeface="Corbel" panose="020B0503020204020204" pitchFamily="34" charset="0"/>
                <a:cs typeface="Montserrat-SemiBold"/>
              </a:rPr>
              <a:t>pSBI</a:t>
            </a:r>
            <a:r>
              <a:rPr sz="1167" b="1" spc="-4" dirty="0">
                <a:solidFill>
                  <a:srgbClr val="0093D5"/>
                </a:solidFill>
                <a:latin typeface="Corbel" panose="020B0503020204020204" pitchFamily="34" charset="0"/>
                <a:cs typeface="Montserrat-SemiBold"/>
              </a:rPr>
              <a:t> </a:t>
            </a:r>
            <a:r>
              <a:rPr sz="1167" b="1" dirty="0">
                <a:solidFill>
                  <a:srgbClr val="0093D5"/>
                </a:solidFill>
                <a:latin typeface="Corbel" panose="020B0503020204020204" pitchFamily="34" charset="0"/>
                <a:cs typeface="Montserrat-SemiBold"/>
              </a:rPr>
              <a:t>episodes</a:t>
            </a:r>
            <a:r>
              <a:rPr sz="1167" b="1" spc="-4" dirty="0">
                <a:solidFill>
                  <a:srgbClr val="0093D5"/>
                </a:solidFill>
                <a:latin typeface="Corbel" panose="020B0503020204020204" pitchFamily="34" charset="0"/>
                <a:cs typeface="Montserrat-SemiBold"/>
              </a:rPr>
              <a:t> </a:t>
            </a:r>
            <a:r>
              <a:rPr sz="1167" b="1" spc="-21" dirty="0">
                <a:solidFill>
                  <a:srgbClr val="0093D5"/>
                </a:solidFill>
                <a:latin typeface="Corbel" panose="020B0503020204020204" pitchFamily="34" charset="0"/>
                <a:cs typeface="Montserrat-SemiBold"/>
              </a:rPr>
              <a:t>(%)</a:t>
            </a:r>
            <a:endParaRPr sz="1167">
              <a:latin typeface="Corbel" panose="020B0503020204020204" pitchFamily="34" charset="0"/>
              <a:cs typeface="Montserrat-SemiBold"/>
            </a:endParaRPr>
          </a:p>
        </p:txBody>
      </p:sp>
      <p:sp>
        <p:nvSpPr>
          <p:cNvPr id="62" name="object 62"/>
          <p:cNvSpPr txBox="1"/>
          <p:nvPr/>
        </p:nvSpPr>
        <p:spPr>
          <a:xfrm>
            <a:off x="5546567" y="6125506"/>
            <a:ext cx="93133" cy="138863"/>
          </a:xfrm>
          <a:prstGeom prst="rect">
            <a:avLst/>
          </a:prstGeom>
        </p:spPr>
        <p:txBody>
          <a:bodyPr vert="horz" wrap="square" lIns="0" tIns="10583" rIns="0" bIns="0" rtlCol="0">
            <a:spAutoFit/>
          </a:bodyPr>
          <a:lstStyle/>
          <a:p>
            <a:pPr marL="10583">
              <a:spcBef>
                <a:spcPts val="83"/>
              </a:spcBef>
            </a:pPr>
            <a:r>
              <a:rPr sz="833" b="1" dirty="0">
                <a:solidFill>
                  <a:srgbClr val="808285"/>
                </a:solidFill>
                <a:latin typeface="Corbel" panose="020B0503020204020204" pitchFamily="34" charset="0"/>
                <a:cs typeface="Montserrat"/>
              </a:rPr>
              <a:t>0</a:t>
            </a:r>
            <a:endParaRPr sz="833">
              <a:latin typeface="Corbel" panose="020B0503020204020204" pitchFamily="34" charset="0"/>
              <a:cs typeface="Montserrat"/>
            </a:endParaRPr>
          </a:p>
        </p:txBody>
      </p:sp>
      <p:sp>
        <p:nvSpPr>
          <p:cNvPr id="63" name="object 63"/>
          <p:cNvSpPr txBox="1"/>
          <p:nvPr/>
        </p:nvSpPr>
        <p:spPr>
          <a:xfrm>
            <a:off x="6323278" y="6125506"/>
            <a:ext cx="62971" cy="138863"/>
          </a:xfrm>
          <a:prstGeom prst="rect">
            <a:avLst/>
          </a:prstGeom>
        </p:spPr>
        <p:txBody>
          <a:bodyPr vert="horz" wrap="square" lIns="0" tIns="10583" rIns="0" bIns="0" rtlCol="0">
            <a:spAutoFit/>
          </a:bodyPr>
          <a:lstStyle/>
          <a:p>
            <a:pPr marL="10583">
              <a:spcBef>
                <a:spcPts val="83"/>
              </a:spcBef>
            </a:pPr>
            <a:r>
              <a:rPr sz="833" b="1" dirty="0">
                <a:solidFill>
                  <a:srgbClr val="808285"/>
                </a:solidFill>
                <a:latin typeface="Corbel" panose="020B0503020204020204" pitchFamily="34" charset="0"/>
                <a:cs typeface="Montserrat"/>
              </a:rPr>
              <a:t>1</a:t>
            </a:r>
            <a:endParaRPr sz="833">
              <a:latin typeface="Corbel" panose="020B0503020204020204" pitchFamily="34" charset="0"/>
              <a:cs typeface="Montserrat"/>
            </a:endParaRPr>
          </a:p>
        </p:txBody>
      </p:sp>
      <p:sp>
        <p:nvSpPr>
          <p:cNvPr id="64" name="object 64"/>
          <p:cNvSpPr txBox="1"/>
          <p:nvPr/>
        </p:nvSpPr>
        <p:spPr>
          <a:xfrm>
            <a:off x="7074378" y="6125506"/>
            <a:ext cx="83608" cy="138863"/>
          </a:xfrm>
          <a:prstGeom prst="rect">
            <a:avLst/>
          </a:prstGeom>
        </p:spPr>
        <p:txBody>
          <a:bodyPr vert="horz" wrap="square" lIns="0" tIns="10583" rIns="0" bIns="0" rtlCol="0">
            <a:spAutoFit/>
          </a:bodyPr>
          <a:lstStyle/>
          <a:p>
            <a:pPr marL="10583">
              <a:spcBef>
                <a:spcPts val="83"/>
              </a:spcBef>
            </a:pPr>
            <a:r>
              <a:rPr sz="833" b="1" dirty="0">
                <a:solidFill>
                  <a:srgbClr val="808285"/>
                </a:solidFill>
                <a:latin typeface="Corbel" panose="020B0503020204020204" pitchFamily="34" charset="0"/>
                <a:cs typeface="Montserrat"/>
              </a:rPr>
              <a:t>2</a:t>
            </a:r>
            <a:endParaRPr sz="833">
              <a:latin typeface="Corbel" panose="020B0503020204020204" pitchFamily="34" charset="0"/>
              <a:cs typeface="Montserrat"/>
            </a:endParaRPr>
          </a:p>
        </p:txBody>
      </p:sp>
      <p:sp>
        <p:nvSpPr>
          <p:cNvPr id="65" name="object 65"/>
          <p:cNvSpPr txBox="1"/>
          <p:nvPr/>
        </p:nvSpPr>
        <p:spPr>
          <a:xfrm>
            <a:off x="10118143" y="6125506"/>
            <a:ext cx="88900" cy="138863"/>
          </a:xfrm>
          <a:prstGeom prst="rect">
            <a:avLst/>
          </a:prstGeom>
        </p:spPr>
        <p:txBody>
          <a:bodyPr vert="horz" wrap="square" lIns="0" tIns="10583" rIns="0" bIns="0" rtlCol="0">
            <a:spAutoFit/>
          </a:bodyPr>
          <a:lstStyle/>
          <a:p>
            <a:pPr marL="10583">
              <a:spcBef>
                <a:spcPts val="83"/>
              </a:spcBef>
            </a:pPr>
            <a:r>
              <a:rPr sz="833" b="1" dirty="0">
                <a:solidFill>
                  <a:srgbClr val="808285"/>
                </a:solidFill>
                <a:latin typeface="Corbel" panose="020B0503020204020204" pitchFamily="34" charset="0"/>
                <a:cs typeface="Montserrat"/>
              </a:rPr>
              <a:t>6</a:t>
            </a:r>
            <a:endParaRPr sz="833">
              <a:latin typeface="Corbel" panose="020B0503020204020204" pitchFamily="34" charset="0"/>
              <a:cs typeface="Montserrat"/>
            </a:endParaRPr>
          </a:p>
        </p:txBody>
      </p:sp>
      <p:sp>
        <p:nvSpPr>
          <p:cNvPr id="66" name="object 66"/>
          <p:cNvSpPr txBox="1"/>
          <p:nvPr/>
        </p:nvSpPr>
        <p:spPr>
          <a:xfrm>
            <a:off x="10880673" y="6125506"/>
            <a:ext cx="86783" cy="138863"/>
          </a:xfrm>
          <a:prstGeom prst="rect">
            <a:avLst/>
          </a:prstGeom>
        </p:spPr>
        <p:txBody>
          <a:bodyPr vert="horz" wrap="square" lIns="0" tIns="10583" rIns="0" bIns="0" rtlCol="0">
            <a:spAutoFit/>
          </a:bodyPr>
          <a:lstStyle/>
          <a:p>
            <a:pPr marL="10583">
              <a:spcBef>
                <a:spcPts val="83"/>
              </a:spcBef>
            </a:pPr>
            <a:r>
              <a:rPr sz="833" b="1" dirty="0">
                <a:solidFill>
                  <a:srgbClr val="808285"/>
                </a:solidFill>
                <a:latin typeface="Corbel" panose="020B0503020204020204" pitchFamily="34" charset="0"/>
                <a:cs typeface="Montserrat"/>
              </a:rPr>
              <a:t>7</a:t>
            </a:r>
            <a:endParaRPr sz="833">
              <a:latin typeface="Corbel" panose="020B0503020204020204" pitchFamily="34" charset="0"/>
              <a:cs typeface="Montserrat"/>
            </a:endParaRPr>
          </a:p>
        </p:txBody>
      </p:sp>
      <p:sp>
        <p:nvSpPr>
          <p:cNvPr id="67" name="object 67"/>
          <p:cNvSpPr txBox="1"/>
          <p:nvPr/>
        </p:nvSpPr>
        <p:spPr>
          <a:xfrm>
            <a:off x="11625739" y="6125506"/>
            <a:ext cx="91017" cy="138863"/>
          </a:xfrm>
          <a:prstGeom prst="rect">
            <a:avLst/>
          </a:prstGeom>
        </p:spPr>
        <p:txBody>
          <a:bodyPr vert="horz" wrap="square" lIns="0" tIns="10583" rIns="0" bIns="0" rtlCol="0">
            <a:spAutoFit/>
          </a:bodyPr>
          <a:lstStyle/>
          <a:p>
            <a:pPr marL="10583">
              <a:spcBef>
                <a:spcPts val="83"/>
              </a:spcBef>
            </a:pPr>
            <a:r>
              <a:rPr sz="833" b="1" dirty="0">
                <a:solidFill>
                  <a:srgbClr val="808285"/>
                </a:solidFill>
                <a:latin typeface="Corbel" panose="020B0503020204020204" pitchFamily="34" charset="0"/>
                <a:cs typeface="Montserrat"/>
              </a:rPr>
              <a:t>8</a:t>
            </a:r>
            <a:endParaRPr sz="833">
              <a:latin typeface="Corbel" panose="020B0503020204020204" pitchFamily="34" charset="0"/>
              <a:cs typeface="Montserrat"/>
            </a:endParaRPr>
          </a:p>
        </p:txBody>
      </p:sp>
      <p:grpSp>
        <p:nvGrpSpPr>
          <p:cNvPr id="68" name="object 68"/>
          <p:cNvGrpSpPr/>
          <p:nvPr/>
        </p:nvGrpSpPr>
        <p:grpSpPr>
          <a:xfrm>
            <a:off x="5585460" y="5944745"/>
            <a:ext cx="6225646" cy="152929"/>
            <a:chOff x="6702552" y="7248652"/>
            <a:chExt cx="7470775" cy="183515"/>
          </a:xfrm>
        </p:grpSpPr>
        <p:sp>
          <p:nvSpPr>
            <p:cNvPr id="69" name="object 69"/>
            <p:cNvSpPr/>
            <p:nvPr/>
          </p:nvSpPr>
          <p:spPr>
            <a:xfrm>
              <a:off x="6711696" y="7248652"/>
              <a:ext cx="0" cy="183515"/>
            </a:xfrm>
            <a:custGeom>
              <a:avLst/>
              <a:gdLst/>
              <a:ahLst/>
              <a:cxnLst/>
              <a:rect l="l" t="t" r="r" b="b"/>
              <a:pathLst>
                <a:path h="183515">
                  <a:moveTo>
                    <a:pt x="0" y="0"/>
                  </a:moveTo>
                  <a:lnTo>
                    <a:pt x="0" y="183388"/>
                  </a:lnTo>
                </a:path>
              </a:pathLst>
            </a:custGeom>
            <a:ln w="12700">
              <a:solidFill>
                <a:srgbClr val="939598"/>
              </a:solidFill>
            </a:ln>
          </p:spPr>
          <p:txBody>
            <a:bodyPr wrap="square" lIns="0" tIns="0" rIns="0" bIns="0" rtlCol="0"/>
            <a:lstStyle/>
            <a:p>
              <a:endParaRPr sz="1500">
                <a:latin typeface="Corbel" panose="020B0503020204020204" pitchFamily="34" charset="0"/>
              </a:endParaRPr>
            </a:p>
          </p:txBody>
        </p:sp>
        <p:sp>
          <p:nvSpPr>
            <p:cNvPr id="70" name="object 70"/>
            <p:cNvSpPr/>
            <p:nvPr/>
          </p:nvSpPr>
          <p:spPr>
            <a:xfrm>
              <a:off x="7624281" y="7248652"/>
              <a:ext cx="0" cy="183515"/>
            </a:xfrm>
            <a:custGeom>
              <a:avLst/>
              <a:gdLst/>
              <a:ahLst/>
              <a:cxnLst/>
              <a:rect l="l" t="t" r="r" b="b"/>
              <a:pathLst>
                <a:path h="183515">
                  <a:moveTo>
                    <a:pt x="0" y="0"/>
                  </a:moveTo>
                  <a:lnTo>
                    <a:pt x="0" y="183388"/>
                  </a:lnTo>
                </a:path>
              </a:pathLst>
            </a:custGeom>
            <a:ln w="12700">
              <a:solidFill>
                <a:srgbClr val="939598"/>
              </a:solidFill>
            </a:ln>
          </p:spPr>
          <p:txBody>
            <a:bodyPr wrap="square" lIns="0" tIns="0" rIns="0" bIns="0" rtlCol="0"/>
            <a:lstStyle/>
            <a:p>
              <a:endParaRPr sz="1500">
                <a:latin typeface="Corbel" panose="020B0503020204020204" pitchFamily="34" charset="0"/>
              </a:endParaRPr>
            </a:p>
          </p:txBody>
        </p:sp>
        <p:sp>
          <p:nvSpPr>
            <p:cNvPr id="71" name="object 71"/>
            <p:cNvSpPr/>
            <p:nvPr/>
          </p:nvSpPr>
          <p:spPr>
            <a:xfrm>
              <a:off x="8536867" y="7248652"/>
              <a:ext cx="0" cy="183515"/>
            </a:xfrm>
            <a:custGeom>
              <a:avLst/>
              <a:gdLst/>
              <a:ahLst/>
              <a:cxnLst/>
              <a:rect l="l" t="t" r="r" b="b"/>
              <a:pathLst>
                <a:path h="183515">
                  <a:moveTo>
                    <a:pt x="0" y="0"/>
                  </a:moveTo>
                  <a:lnTo>
                    <a:pt x="0" y="183388"/>
                  </a:lnTo>
                </a:path>
              </a:pathLst>
            </a:custGeom>
            <a:ln w="12700">
              <a:solidFill>
                <a:srgbClr val="939598"/>
              </a:solidFill>
            </a:ln>
          </p:spPr>
          <p:txBody>
            <a:bodyPr wrap="square" lIns="0" tIns="0" rIns="0" bIns="0" rtlCol="0"/>
            <a:lstStyle/>
            <a:p>
              <a:endParaRPr sz="1500">
                <a:latin typeface="Corbel" panose="020B0503020204020204" pitchFamily="34" charset="0"/>
              </a:endParaRPr>
            </a:p>
          </p:txBody>
        </p:sp>
        <p:sp>
          <p:nvSpPr>
            <p:cNvPr id="72" name="object 72"/>
            <p:cNvSpPr/>
            <p:nvPr/>
          </p:nvSpPr>
          <p:spPr>
            <a:xfrm>
              <a:off x="9449452" y="7248652"/>
              <a:ext cx="0" cy="183515"/>
            </a:xfrm>
            <a:custGeom>
              <a:avLst/>
              <a:gdLst/>
              <a:ahLst/>
              <a:cxnLst/>
              <a:rect l="l" t="t" r="r" b="b"/>
              <a:pathLst>
                <a:path h="183515">
                  <a:moveTo>
                    <a:pt x="0" y="0"/>
                  </a:moveTo>
                  <a:lnTo>
                    <a:pt x="0" y="183388"/>
                  </a:lnTo>
                </a:path>
              </a:pathLst>
            </a:custGeom>
            <a:ln w="12700">
              <a:solidFill>
                <a:srgbClr val="939598"/>
              </a:solidFill>
            </a:ln>
          </p:spPr>
          <p:txBody>
            <a:bodyPr wrap="square" lIns="0" tIns="0" rIns="0" bIns="0" rtlCol="0"/>
            <a:lstStyle/>
            <a:p>
              <a:endParaRPr sz="1500">
                <a:latin typeface="Corbel" panose="020B0503020204020204" pitchFamily="34" charset="0"/>
              </a:endParaRPr>
            </a:p>
          </p:txBody>
        </p:sp>
        <p:sp>
          <p:nvSpPr>
            <p:cNvPr id="73" name="object 73"/>
            <p:cNvSpPr/>
            <p:nvPr/>
          </p:nvSpPr>
          <p:spPr>
            <a:xfrm>
              <a:off x="10362039" y="7248652"/>
              <a:ext cx="0" cy="183515"/>
            </a:xfrm>
            <a:custGeom>
              <a:avLst/>
              <a:gdLst/>
              <a:ahLst/>
              <a:cxnLst/>
              <a:rect l="l" t="t" r="r" b="b"/>
              <a:pathLst>
                <a:path h="183515">
                  <a:moveTo>
                    <a:pt x="0" y="0"/>
                  </a:moveTo>
                  <a:lnTo>
                    <a:pt x="0" y="183388"/>
                  </a:lnTo>
                </a:path>
              </a:pathLst>
            </a:custGeom>
            <a:ln w="12700">
              <a:solidFill>
                <a:srgbClr val="939598"/>
              </a:solidFill>
            </a:ln>
          </p:spPr>
          <p:txBody>
            <a:bodyPr wrap="square" lIns="0" tIns="0" rIns="0" bIns="0" rtlCol="0"/>
            <a:lstStyle/>
            <a:p>
              <a:endParaRPr sz="1500">
                <a:latin typeface="Corbel" panose="020B0503020204020204" pitchFamily="34" charset="0"/>
              </a:endParaRPr>
            </a:p>
          </p:txBody>
        </p:sp>
        <p:sp>
          <p:nvSpPr>
            <p:cNvPr id="74" name="object 74"/>
            <p:cNvSpPr/>
            <p:nvPr/>
          </p:nvSpPr>
          <p:spPr>
            <a:xfrm>
              <a:off x="11274624" y="7248652"/>
              <a:ext cx="0" cy="183515"/>
            </a:xfrm>
            <a:custGeom>
              <a:avLst/>
              <a:gdLst/>
              <a:ahLst/>
              <a:cxnLst/>
              <a:rect l="l" t="t" r="r" b="b"/>
              <a:pathLst>
                <a:path h="183515">
                  <a:moveTo>
                    <a:pt x="0" y="0"/>
                  </a:moveTo>
                  <a:lnTo>
                    <a:pt x="0" y="183388"/>
                  </a:lnTo>
                </a:path>
              </a:pathLst>
            </a:custGeom>
            <a:ln w="12700">
              <a:solidFill>
                <a:srgbClr val="939598"/>
              </a:solidFill>
            </a:ln>
          </p:spPr>
          <p:txBody>
            <a:bodyPr wrap="square" lIns="0" tIns="0" rIns="0" bIns="0" rtlCol="0"/>
            <a:lstStyle/>
            <a:p>
              <a:endParaRPr sz="1500">
                <a:latin typeface="Corbel" panose="020B0503020204020204" pitchFamily="34" charset="0"/>
              </a:endParaRPr>
            </a:p>
          </p:txBody>
        </p:sp>
        <p:sp>
          <p:nvSpPr>
            <p:cNvPr id="75" name="object 75"/>
            <p:cNvSpPr/>
            <p:nvPr/>
          </p:nvSpPr>
          <p:spPr>
            <a:xfrm>
              <a:off x="12187209" y="7248652"/>
              <a:ext cx="0" cy="183515"/>
            </a:xfrm>
            <a:custGeom>
              <a:avLst/>
              <a:gdLst/>
              <a:ahLst/>
              <a:cxnLst/>
              <a:rect l="l" t="t" r="r" b="b"/>
              <a:pathLst>
                <a:path h="183515">
                  <a:moveTo>
                    <a:pt x="0" y="0"/>
                  </a:moveTo>
                  <a:lnTo>
                    <a:pt x="0" y="183388"/>
                  </a:lnTo>
                </a:path>
              </a:pathLst>
            </a:custGeom>
            <a:ln w="12700">
              <a:solidFill>
                <a:srgbClr val="939598"/>
              </a:solidFill>
            </a:ln>
          </p:spPr>
          <p:txBody>
            <a:bodyPr wrap="square" lIns="0" tIns="0" rIns="0" bIns="0" rtlCol="0"/>
            <a:lstStyle/>
            <a:p>
              <a:endParaRPr sz="1500">
                <a:latin typeface="Corbel" panose="020B0503020204020204" pitchFamily="34" charset="0"/>
              </a:endParaRPr>
            </a:p>
          </p:txBody>
        </p:sp>
        <p:sp>
          <p:nvSpPr>
            <p:cNvPr id="76" name="object 76"/>
            <p:cNvSpPr/>
            <p:nvPr/>
          </p:nvSpPr>
          <p:spPr>
            <a:xfrm>
              <a:off x="13099796" y="7248652"/>
              <a:ext cx="0" cy="183515"/>
            </a:xfrm>
            <a:custGeom>
              <a:avLst/>
              <a:gdLst/>
              <a:ahLst/>
              <a:cxnLst/>
              <a:rect l="l" t="t" r="r" b="b"/>
              <a:pathLst>
                <a:path h="183515">
                  <a:moveTo>
                    <a:pt x="0" y="0"/>
                  </a:moveTo>
                  <a:lnTo>
                    <a:pt x="0" y="183388"/>
                  </a:lnTo>
                </a:path>
              </a:pathLst>
            </a:custGeom>
            <a:ln w="12700">
              <a:solidFill>
                <a:srgbClr val="939598"/>
              </a:solidFill>
            </a:ln>
          </p:spPr>
          <p:txBody>
            <a:bodyPr wrap="square" lIns="0" tIns="0" rIns="0" bIns="0" rtlCol="0"/>
            <a:lstStyle/>
            <a:p>
              <a:endParaRPr sz="1500">
                <a:latin typeface="Corbel" panose="020B0503020204020204" pitchFamily="34" charset="0"/>
              </a:endParaRPr>
            </a:p>
          </p:txBody>
        </p:sp>
        <p:sp>
          <p:nvSpPr>
            <p:cNvPr id="77" name="object 77"/>
            <p:cNvSpPr/>
            <p:nvPr/>
          </p:nvSpPr>
          <p:spPr>
            <a:xfrm>
              <a:off x="13996416" y="7248652"/>
              <a:ext cx="0" cy="183515"/>
            </a:xfrm>
            <a:custGeom>
              <a:avLst/>
              <a:gdLst/>
              <a:ahLst/>
              <a:cxnLst/>
              <a:rect l="l" t="t" r="r" b="b"/>
              <a:pathLst>
                <a:path h="183515">
                  <a:moveTo>
                    <a:pt x="0" y="0"/>
                  </a:moveTo>
                  <a:lnTo>
                    <a:pt x="0" y="183388"/>
                  </a:lnTo>
                </a:path>
              </a:pathLst>
            </a:custGeom>
            <a:ln w="12700">
              <a:solidFill>
                <a:srgbClr val="939598"/>
              </a:solidFill>
            </a:ln>
          </p:spPr>
          <p:txBody>
            <a:bodyPr wrap="square" lIns="0" tIns="0" rIns="0" bIns="0" rtlCol="0"/>
            <a:lstStyle/>
            <a:p>
              <a:endParaRPr sz="1500">
                <a:latin typeface="Corbel" panose="020B0503020204020204" pitchFamily="34" charset="0"/>
              </a:endParaRPr>
            </a:p>
          </p:txBody>
        </p:sp>
        <p:sp>
          <p:nvSpPr>
            <p:cNvPr id="78" name="object 78"/>
            <p:cNvSpPr/>
            <p:nvPr/>
          </p:nvSpPr>
          <p:spPr>
            <a:xfrm>
              <a:off x="6702552" y="7255002"/>
              <a:ext cx="7470775" cy="0"/>
            </a:xfrm>
            <a:custGeom>
              <a:avLst/>
              <a:gdLst/>
              <a:ahLst/>
              <a:cxnLst/>
              <a:rect l="l" t="t" r="r" b="b"/>
              <a:pathLst>
                <a:path w="7470775">
                  <a:moveTo>
                    <a:pt x="0" y="0"/>
                  </a:moveTo>
                  <a:lnTo>
                    <a:pt x="7470648" y="0"/>
                  </a:lnTo>
                </a:path>
              </a:pathLst>
            </a:custGeom>
            <a:ln w="12700">
              <a:solidFill>
                <a:srgbClr val="939598"/>
              </a:solidFill>
            </a:ln>
          </p:spPr>
          <p:txBody>
            <a:bodyPr wrap="square" lIns="0" tIns="0" rIns="0" bIns="0" rtlCol="0"/>
            <a:lstStyle/>
            <a:p>
              <a:endParaRPr sz="1500">
                <a:latin typeface="Corbel" panose="020B0503020204020204" pitchFamily="34" charset="0"/>
              </a:endParaRPr>
            </a:p>
          </p:txBody>
        </p:sp>
      </p:grpSp>
      <p:grpSp>
        <p:nvGrpSpPr>
          <p:cNvPr id="79" name="object 79"/>
          <p:cNvGrpSpPr/>
          <p:nvPr/>
        </p:nvGrpSpPr>
        <p:grpSpPr>
          <a:xfrm>
            <a:off x="5593079" y="2311697"/>
            <a:ext cx="2827867" cy="213783"/>
            <a:chOff x="6711695" y="2888995"/>
            <a:chExt cx="3393440" cy="256540"/>
          </a:xfrm>
        </p:grpSpPr>
        <p:sp>
          <p:nvSpPr>
            <p:cNvPr id="80" name="object 80"/>
            <p:cNvSpPr/>
            <p:nvPr/>
          </p:nvSpPr>
          <p:spPr>
            <a:xfrm>
              <a:off x="6711695" y="2888995"/>
              <a:ext cx="2566035" cy="256540"/>
            </a:xfrm>
            <a:custGeom>
              <a:avLst/>
              <a:gdLst/>
              <a:ahLst/>
              <a:cxnLst/>
              <a:rect l="l" t="t" r="r" b="b"/>
              <a:pathLst>
                <a:path w="2566034" h="256539">
                  <a:moveTo>
                    <a:pt x="2565907" y="0"/>
                  </a:moveTo>
                  <a:lnTo>
                    <a:pt x="0" y="0"/>
                  </a:lnTo>
                  <a:lnTo>
                    <a:pt x="0" y="256032"/>
                  </a:lnTo>
                  <a:lnTo>
                    <a:pt x="2565907" y="256032"/>
                  </a:lnTo>
                  <a:lnTo>
                    <a:pt x="2565907" y="0"/>
                  </a:lnTo>
                  <a:close/>
                </a:path>
              </a:pathLst>
            </a:custGeom>
            <a:solidFill>
              <a:srgbClr val="0093D5"/>
            </a:solidFill>
          </p:spPr>
          <p:txBody>
            <a:bodyPr wrap="square" lIns="0" tIns="0" rIns="0" bIns="0" rtlCol="0"/>
            <a:lstStyle/>
            <a:p>
              <a:endParaRPr sz="1500">
                <a:latin typeface="Corbel" panose="020B0503020204020204" pitchFamily="34" charset="0"/>
              </a:endParaRPr>
            </a:p>
          </p:txBody>
        </p:sp>
        <p:sp>
          <p:nvSpPr>
            <p:cNvPr id="81" name="object 81"/>
            <p:cNvSpPr/>
            <p:nvPr/>
          </p:nvSpPr>
          <p:spPr>
            <a:xfrm>
              <a:off x="8469947" y="3017011"/>
              <a:ext cx="1627505" cy="0"/>
            </a:xfrm>
            <a:custGeom>
              <a:avLst/>
              <a:gdLst/>
              <a:ahLst/>
              <a:cxnLst/>
              <a:rect l="l" t="t" r="r" b="b"/>
              <a:pathLst>
                <a:path w="1627504">
                  <a:moveTo>
                    <a:pt x="0" y="0"/>
                  </a:moveTo>
                  <a:lnTo>
                    <a:pt x="1626933" y="0"/>
                  </a:lnTo>
                </a:path>
              </a:pathLst>
            </a:custGeom>
            <a:ln w="12700">
              <a:solidFill>
                <a:srgbClr val="074848"/>
              </a:solidFill>
            </a:ln>
          </p:spPr>
          <p:txBody>
            <a:bodyPr wrap="square" lIns="0" tIns="0" rIns="0" bIns="0" rtlCol="0"/>
            <a:lstStyle/>
            <a:p>
              <a:endParaRPr sz="1500">
                <a:latin typeface="Corbel" panose="020B0503020204020204" pitchFamily="34" charset="0"/>
              </a:endParaRPr>
            </a:p>
          </p:txBody>
        </p:sp>
        <p:sp>
          <p:nvSpPr>
            <p:cNvPr id="82" name="object 82"/>
            <p:cNvSpPr/>
            <p:nvPr/>
          </p:nvSpPr>
          <p:spPr>
            <a:xfrm>
              <a:off x="8469947" y="2968720"/>
              <a:ext cx="0" cy="97155"/>
            </a:xfrm>
            <a:custGeom>
              <a:avLst/>
              <a:gdLst/>
              <a:ahLst/>
              <a:cxnLst/>
              <a:rect l="l" t="t" r="r" b="b"/>
              <a:pathLst>
                <a:path h="97155">
                  <a:moveTo>
                    <a:pt x="0" y="0"/>
                  </a:moveTo>
                  <a:lnTo>
                    <a:pt x="0" y="96583"/>
                  </a:lnTo>
                </a:path>
              </a:pathLst>
            </a:custGeom>
            <a:ln w="21463">
              <a:solidFill>
                <a:srgbClr val="074848"/>
              </a:solidFill>
            </a:ln>
          </p:spPr>
          <p:txBody>
            <a:bodyPr wrap="square" lIns="0" tIns="0" rIns="0" bIns="0" rtlCol="0"/>
            <a:lstStyle/>
            <a:p>
              <a:endParaRPr sz="1500">
                <a:latin typeface="Corbel" panose="020B0503020204020204" pitchFamily="34" charset="0"/>
              </a:endParaRPr>
            </a:p>
          </p:txBody>
        </p:sp>
        <p:sp>
          <p:nvSpPr>
            <p:cNvPr id="83" name="object 83"/>
            <p:cNvSpPr/>
            <p:nvPr/>
          </p:nvSpPr>
          <p:spPr>
            <a:xfrm>
              <a:off x="10096880" y="2979864"/>
              <a:ext cx="0" cy="74295"/>
            </a:xfrm>
            <a:custGeom>
              <a:avLst/>
              <a:gdLst/>
              <a:ahLst/>
              <a:cxnLst/>
              <a:rect l="l" t="t" r="r" b="b"/>
              <a:pathLst>
                <a:path h="74294">
                  <a:moveTo>
                    <a:pt x="0" y="0"/>
                  </a:moveTo>
                  <a:lnTo>
                    <a:pt x="0" y="74295"/>
                  </a:lnTo>
                </a:path>
              </a:pathLst>
            </a:custGeom>
            <a:ln w="16510">
              <a:solidFill>
                <a:srgbClr val="074848"/>
              </a:solidFill>
            </a:ln>
          </p:spPr>
          <p:txBody>
            <a:bodyPr wrap="square" lIns="0" tIns="0" rIns="0" bIns="0" rtlCol="0"/>
            <a:lstStyle/>
            <a:p>
              <a:endParaRPr sz="1500">
                <a:latin typeface="Corbel" panose="020B0503020204020204" pitchFamily="34" charset="0"/>
              </a:endParaRPr>
            </a:p>
          </p:txBody>
        </p:sp>
      </p:grpSp>
      <p:grpSp>
        <p:nvGrpSpPr>
          <p:cNvPr id="84" name="object 84"/>
          <p:cNvGrpSpPr/>
          <p:nvPr/>
        </p:nvGrpSpPr>
        <p:grpSpPr>
          <a:xfrm>
            <a:off x="5593079" y="2707038"/>
            <a:ext cx="2332038" cy="213783"/>
            <a:chOff x="6711695" y="3363404"/>
            <a:chExt cx="2798445" cy="256540"/>
          </a:xfrm>
        </p:grpSpPr>
        <p:sp>
          <p:nvSpPr>
            <p:cNvPr id="85" name="object 85"/>
            <p:cNvSpPr/>
            <p:nvPr/>
          </p:nvSpPr>
          <p:spPr>
            <a:xfrm>
              <a:off x="6711695" y="3363404"/>
              <a:ext cx="2337435" cy="256540"/>
            </a:xfrm>
            <a:custGeom>
              <a:avLst/>
              <a:gdLst/>
              <a:ahLst/>
              <a:cxnLst/>
              <a:rect l="l" t="t" r="r" b="b"/>
              <a:pathLst>
                <a:path w="2337434" h="256539">
                  <a:moveTo>
                    <a:pt x="2337307" y="0"/>
                  </a:moveTo>
                  <a:lnTo>
                    <a:pt x="0" y="0"/>
                  </a:lnTo>
                  <a:lnTo>
                    <a:pt x="0" y="256032"/>
                  </a:lnTo>
                  <a:lnTo>
                    <a:pt x="2337307" y="256032"/>
                  </a:lnTo>
                  <a:lnTo>
                    <a:pt x="2337307" y="0"/>
                  </a:lnTo>
                  <a:close/>
                </a:path>
              </a:pathLst>
            </a:custGeom>
            <a:solidFill>
              <a:srgbClr val="0093D5"/>
            </a:solidFill>
          </p:spPr>
          <p:txBody>
            <a:bodyPr wrap="square" lIns="0" tIns="0" rIns="0" bIns="0" rtlCol="0"/>
            <a:lstStyle/>
            <a:p>
              <a:endParaRPr sz="1500">
                <a:latin typeface="Corbel" panose="020B0503020204020204" pitchFamily="34" charset="0"/>
              </a:endParaRPr>
            </a:p>
          </p:txBody>
        </p:sp>
        <p:sp>
          <p:nvSpPr>
            <p:cNvPr id="86" name="object 86"/>
            <p:cNvSpPr/>
            <p:nvPr/>
          </p:nvSpPr>
          <p:spPr>
            <a:xfrm>
              <a:off x="8551227" y="3491420"/>
              <a:ext cx="950594" cy="0"/>
            </a:xfrm>
            <a:custGeom>
              <a:avLst/>
              <a:gdLst/>
              <a:ahLst/>
              <a:cxnLst/>
              <a:rect l="l" t="t" r="r" b="b"/>
              <a:pathLst>
                <a:path w="950595">
                  <a:moveTo>
                    <a:pt x="0" y="0"/>
                  </a:moveTo>
                  <a:lnTo>
                    <a:pt x="950277" y="0"/>
                  </a:lnTo>
                </a:path>
              </a:pathLst>
            </a:custGeom>
            <a:ln w="12700">
              <a:solidFill>
                <a:srgbClr val="074848"/>
              </a:solidFill>
            </a:ln>
          </p:spPr>
          <p:txBody>
            <a:bodyPr wrap="square" lIns="0" tIns="0" rIns="0" bIns="0" rtlCol="0"/>
            <a:lstStyle/>
            <a:p>
              <a:endParaRPr sz="1500">
                <a:latin typeface="Corbel" panose="020B0503020204020204" pitchFamily="34" charset="0"/>
              </a:endParaRPr>
            </a:p>
          </p:txBody>
        </p:sp>
        <p:sp>
          <p:nvSpPr>
            <p:cNvPr id="87" name="object 87"/>
            <p:cNvSpPr/>
            <p:nvPr/>
          </p:nvSpPr>
          <p:spPr>
            <a:xfrm>
              <a:off x="8551227" y="3443128"/>
              <a:ext cx="0" cy="97155"/>
            </a:xfrm>
            <a:custGeom>
              <a:avLst/>
              <a:gdLst/>
              <a:ahLst/>
              <a:cxnLst/>
              <a:rect l="l" t="t" r="r" b="b"/>
              <a:pathLst>
                <a:path h="97154">
                  <a:moveTo>
                    <a:pt x="0" y="0"/>
                  </a:moveTo>
                  <a:lnTo>
                    <a:pt x="0" y="96583"/>
                  </a:lnTo>
                </a:path>
              </a:pathLst>
            </a:custGeom>
            <a:ln w="21463">
              <a:solidFill>
                <a:srgbClr val="074848"/>
              </a:solidFill>
            </a:ln>
          </p:spPr>
          <p:txBody>
            <a:bodyPr wrap="square" lIns="0" tIns="0" rIns="0" bIns="0" rtlCol="0"/>
            <a:lstStyle/>
            <a:p>
              <a:endParaRPr sz="1500">
                <a:latin typeface="Corbel" panose="020B0503020204020204" pitchFamily="34" charset="0"/>
              </a:endParaRPr>
            </a:p>
          </p:txBody>
        </p:sp>
        <p:sp>
          <p:nvSpPr>
            <p:cNvPr id="88" name="object 88"/>
            <p:cNvSpPr/>
            <p:nvPr/>
          </p:nvSpPr>
          <p:spPr>
            <a:xfrm>
              <a:off x="9501504" y="3454272"/>
              <a:ext cx="0" cy="74295"/>
            </a:xfrm>
            <a:custGeom>
              <a:avLst/>
              <a:gdLst/>
              <a:ahLst/>
              <a:cxnLst/>
              <a:rect l="l" t="t" r="r" b="b"/>
              <a:pathLst>
                <a:path h="74295">
                  <a:moveTo>
                    <a:pt x="0" y="0"/>
                  </a:moveTo>
                  <a:lnTo>
                    <a:pt x="0" y="74295"/>
                  </a:lnTo>
                </a:path>
              </a:pathLst>
            </a:custGeom>
            <a:ln w="16510">
              <a:solidFill>
                <a:srgbClr val="074848"/>
              </a:solidFill>
            </a:ln>
          </p:spPr>
          <p:txBody>
            <a:bodyPr wrap="square" lIns="0" tIns="0" rIns="0" bIns="0" rtlCol="0"/>
            <a:lstStyle/>
            <a:p>
              <a:endParaRPr sz="1500">
                <a:latin typeface="Corbel" panose="020B0503020204020204" pitchFamily="34" charset="0"/>
              </a:endParaRPr>
            </a:p>
          </p:txBody>
        </p:sp>
      </p:grpSp>
      <p:grpSp>
        <p:nvGrpSpPr>
          <p:cNvPr id="89" name="object 89"/>
          <p:cNvGrpSpPr/>
          <p:nvPr/>
        </p:nvGrpSpPr>
        <p:grpSpPr>
          <a:xfrm>
            <a:off x="5593080" y="3102379"/>
            <a:ext cx="1844146" cy="213783"/>
            <a:chOff x="6711695" y="3837813"/>
            <a:chExt cx="2212975" cy="256540"/>
          </a:xfrm>
        </p:grpSpPr>
        <p:sp>
          <p:nvSpPr>
            <p:cNvPr id="90" name="object 90"/>
            <p:cNvSpPr/>
            <p:nvPr/>
          </p:nvSpPr>
          <p:spPr>
            <a:xfrm>
              <a:off x="6711695" y="3837813"/>
              <a:ext cx="1624330" cy="256540"/>
            </a:xfrm>
            <a:custGeom>
              <a:avLst/>
              <a:gdLst/>
              <a:ahLst/>
              <a:cxnLst/>
              <a:rect l="l" t="t" r="r" b="b"/>
              <a:pathLst>
                <a:path w="1624329" h="256539">
                  <a:moveTo>
                    <a:pt x="1624076" y="0"/>
                  </a:moveTo>
                  <a:lnTo>
                    <a:pt x="0" y="0"/>
                  </a:lnTo>
                  <a:lnTo>
                    <a:pt x="0" y="256032"/>
                  </a:lnTo>
                  <a:lnTo>
                    <a:pt x="1624076" y="256032"/>
                  </a:lnTo>
                  <a:lnTo>
                    <a:pt x="1624076" y="0"/>
                  </a:lnTo>
                  <a:close/>
                </a:path>
              </a:pathLst>
            </a:custGeom>
            <a:solidFill>
              <a:srgbClr val="0093D5"/>
            </a:solidFill>
          </p:spPr>
          <p:txBody>
            <a:bodyPr wrap="square" lIns="0" tIns="0" rIns="0" bIns="0" rtlCol="0"/>
            <a:lstStyle/>
            <a:p>
              <a:endParaRPr sz="1500">
                <a:latin typeface="Corbel" panose="020B0503020204020204" pitchFamily="34" charset="0"/>
              </a:endParaRPr>
            </a:p>
          </p:txBody>
        </p:sp>
        <p:sp>
          <p:nvSpPr>
            <p:cNvPr id="91" name="object 91"/>
            <p:cNvSpPr/>
            <p:nvPr/>
          </p:nvSpPr>
          <p:spPr>
            <a:xfrm>
              <a:off x="7700327" y="3965829"/>
              <a:ext cx="1216025" cy="0"/>
            </a:xfrm>
            <a:custGeom>
              <a:avLst/>
              <a:gdLst/>
              <a:ahLst/>
              <a:cxnLst/>
              <a:rect l="l" t="t" r="r" b="b"/>
              <a:pathLst>
                <a:path w="1216025">
                  <a:moveTo>
                    <a:pt x="0" y="0"/>
                  </a:moveTo>
                  <a:lnTo>
                    <a:pt x="1215961" y="0"/>
                  </a:lnTo>
                </a:path>
              </a:pathLst>
            </a:custGeom>
            <a:ln w="12700">
              <a:solidFill>
                <a:srgbClr val="074848"/>
              </a:solidFill>
            </a:ln>
          </p:spPr>
          <p:txBody>
            <a:bodyPr wrap="square" lIns="0" tIns="0" rIns="0" bIns="0" rtlCol="0"/>
            <a:lstStyle/>
            <a:p>
              <a:endParaRPr sz="1500">
                <a:latin typeface="Corbel" panose="020B0503020204020204" pitchFamily="34" charset="0"/>
              </a:endParaRPr>
            </a:p>
          </p:txBody>
        </p:sp>
        <p:sp>
          <p:nvSpPr>
            <p:cNvPr id="92" name="object 92"/>
            <p:cNvSpPr/>
            <p:nvPr/>
          </p:nvSpPr>
          <p:spPr>
            <a:xfrm>
              <a:off x="7700327" y="3917537"/>
              <a:ext cx="0" cy="97155"/>
            </a:xfrm>
            <a:custGeom>
              <a:avLst/>
              <a:gdLst/>
              <a:ahLst/>
              <a:cxnLst/>
              <a:rect l="l" t="t" r="r" b="b"/>
              <a:pathLst>
                <a:path h="97154">
                  <a:moveTo>
                    <a:pt x="0" y="0"/>
                  </a:moveTo>
                  <a:lnTo>
                    <a:pt x="0" y="96583"/>
                  </a:lnTo>
                </a:path>
              </a:pathLst>
            </a:custGeom>
            <a:ln w="21463">
              <a:solidFill>
                <a:srgbClr val="074848"/>
              </a:solidFill>
            </a:ln>
          </p:spPr>
          <p:txBody>
            <a:bodyPr wrap="square" lIns="0" tIns="0" rIns="0" bIns="0" rtlCol="0"/>
            <a:lstStyle/>
            <a:p>
              <a:endParaRPr sz="1500">
                <a:latin typeface="Corbel" panose="020B0503020204020204" pitchFamily="34" charset="0"/>
              </a:endParaRPr>
            </a:p>
          </p:txBody>
        </p:sp>
        <p:sp>
          <p:nvSpPr>
            <p:cNvPr id="93" name="object 93"/>
            <p:cNvSpPr/>
            <p:nvPr/>
          </p:nvSpPr>
          <p:spPr>
            <a:xfrm>
              <a:off x="8916288" y="3928681"/>
              <a:ext cx="0" cy="74295"/>
            </a:xfrm>
            <a:custGeom>
              <a:avLst/>
              <a:gdLst/>
              <a:ahLst/>
              <a:cxnLst/>
              <a:rect l="l" t="t" r="r" b="b"/>
              <a:pathLst>
                <a:path h="74295">
                  <a:moveTo>
                    <a:pt x="0" y="0"/>
                  </a:moveTo>
                  <a:lnTo>
                    <a:pt x="0" y="74295"/>
                  </a:lnTo>
                </a:path>
              </a:pathLst>
            </a:custGeom>
            <a:ln w="16510">
              <a:solidFill>
                <a:srgbClr val="074848"/>
              </a:solidFill>
            </a:ln>
          </p:spPr>
          <p:txBody>
            <a:bodyPr wrap="square" lIns="0" tIns="0" rIns="0" bIns="0" rtlCol="0"/>
            <a:lstStyle/>
            <a:p>
              <a:endParaRPr sz="1500">
                <a:latin typeface="Corbel" panose="020B0503020204020204" pitchFamily="34" charset="0"/>
              </a:endParaRPr>
            </a:p>
          </p:txBody>
        </p:sp>
      </p:grpSp>
      <p:grpSp>
        <p:nvGrpSpPr>
          <p:cNvPr id="94" name="object 94"/>
          <p:cNvGrpSpPr/>
          <p:nvPr/>
        </p:nvGrpSpPr>
        <p:grpSpPr>
          <a:xfrm>
            <a:off x="5593080" y="3497719"/>
            <a:ext cx="1920346" cy="213783"/>
            <a:chOff x="6711695" y="4312221"/>
            <a:chExt cx="2304415" cy="256540"/>
          </a:xfrm>
        </p:grpSpPr>
        <p:sp>
          <p:nvSpPr>
            <p:cNvPr id="95" name="object 95"/>
            <p:cNvSpPr/>
            <p:nvPr/>
          </p:nvSpPr>
          <p:spPr>
            <a:xfrm>
              <a:off x="6711695" y="4312221"/>
              <a:ext cx="1125220" cy="256540"/>
            </a:xfrm>
            <a:custGeom>
              <a:avLst/>
              <a:gdLst/>
              <a:ahLst/>
              <a:cxnLst/>
              <a:rect l="l" t="t" r="r" b="b"/>
              <a:pathLst>
                <a:path w="1125220" h="256539">
                  <a:moveTo>
                    <a:pt x="1124699" y="0"/>
                  </a:moveTo>
                  <a:lnTo>
                    <a:pt x="0" y="0"/>
                  </a:lnTo>
                  <a:lnTo>
                    <a:pt x="0" y="256032"/>
                  </a:lnTo>
                  <a:lnTo>
                    <a:pt x="1124699" y="256032"/>
                  </a:lnTo>
                  <a:lnTo>
                    <a:pt x="1124699" y="0"/>
                  </a:lnTo>
                  <a:close/>
                </a:path>
              </a:pathLst>
            </a:custGeom>
            <a:solidFill>
              <a:srgbClr val="0093D5"/>
            </a:solidFill>
          </p:spPr>
          <p:txBody>
            <a:bodyPr wrap="square" lIns="0" tIns="0" rIns="0" bIns="0" rtlCol="0"/>
            <a:lstStyle/>
            <a:p>
              <a:endParaRPr sz="1500">
                <a:latin typeface="Corbel" panose="020B0503020204020204" pitchFamily="34" charset="0"/>
              </a:endParaRPr>
            </a:p>
          </p:txBody>
        </p:sp>
        <p:sp>
          <p:nvSpPr>
            <p:cNvPr id="96" name="object 96"/>
            <p:cNvSpPr/>
            <p:nvPr/>
          </p:nvSpPr>
          <p:spPr>
            <a:xfrm>
              <a:off x="7636827" y="4440237"/>
              <a:ext cx="1370965" cy="0"/>
            </a:xfrm>
            <a:custGeom>
              <a:avLst/>
              <a:gdLst/>
              <a:ahLst/>
              <a:cxnLst/>
              <a:rect l="l" t="t" r="r" b="b"/>
              <a:pathLst>
                <a:path w="1370965">
                  <a:moveTo>
                    <a:pt x="0" y="0"/>
                  </a:moveTo>
                  <a:lnTo>
                    <a:pt x="1370901" y="0"/>
                  </a:lnTo>
                </a:path>
              </a:pathLst>
            </a:custGeom>
            <a:ln w="12700">
              <a:solidFill>
                <a:srgbClr val="074848"/>
              </a:solidFill>
            </a:ln>
          </p:spPr>
          <p:txBody>
            <a:bodyPr wrap="square" lIns="0" tIns="0" rIns="0" bIns="0" rtlCol="0"/>
            <a:lstStyle/>
            <a:p>
              <a:endParaRPr sz="1500">
                <a:latin typeface="Corbel" panose="020B0503020204020204" pitchFamily="34" charset="0"/>
              </a:endParaRPr>
            </a:p>
          </p:txBody>
        </p:sp>
        <p:sp>
          <p:nvSpPr>
            <p:cNvPr id="97" name="object 97"/>
            <p:cNvSpPr/>
            <p:nvPr/>
          </p:nvSpPr>
          <p:spPr>
            <a:xfrm>
              <a:off x="7636827" y="4391945"/>
              <a:ext cx="0" cy="97155"/>
            </a:xfrm>
            <a:custGeom>
              <a:avLst/>
              <a:gdLst/>
              <a:ahLst/>
              <a:cxnLst/>
              <a:rect l="l" t="t" r="r" b="b"/>
              <a:pathLst>
                <a:path h="97154">
                  <a:moveTo>
                    <a:pt x="0" y="0"/>
                  </a:moveTo>
                  <a:lnTo>
                    <a:pt x="0" y="96583"/>
                  </a:lnTo>
                </a:path>
              </a:pathLst>
            </a:custGeom>
            <a:ln w="21463">
              <a:solidFill>
                <a:srgbClr val="074848"/>
              </a:solidFill>
            </a:ln>
          </p:spPr>
          <p:txBody>
            <a:bodyPr wrap="square" lIns="0" tIns="0" rIns="0" bIns="0" rtlCol="0"/>
            <a:lstStyle/>
            <a:p>
              <a:endParaRPr sz="1500">
                <a:latin typeface="Corbel" panose="020B0503020204020204" pitchFamily="34" charset="0"/>
              </a:endParaRPr>
            </a:p>
          </p:txBody>
        </p:sp>
        <p:sp>
          <p:nvSpPr>
            <p:cNvPr id="98" name="object 98"/>
            <p:cNvSpPr/>
            <p:nvPr/>
          </p:nvSpPr>
          <p:spPr>
            <a:xfrm>
              <a:off x="9007728" y="4403090"/>
              <a:ext cx="0" cy="74295"/>
            </a:xfrm>
            <a:custGeom>
              <a:avLst/>
              <a:gdLst/>
              <a:ahLst/>
              <a:cxnLst/>
              <a:rect l="l" t="t" r="r" b="b"/>
              <a:pathLst>
                <a:path h="74295">
                  <a:moveTo>
                    <a:pt x="0" y="0"/>
                  </a:moveTo>
                  <a:lnTo>
                    <a:pt x="0" y="74295"/>
                  </a:lnTo>
                </a:path>
              </a:pathLst>
            </a:custGeom>
            <a:ln w="16510">
              <a:solidFill>
                <a:srgbClr val="074848"/>
              </a:solidFill>
            </a:ln>
          </p:spPr>
          <p:txBody>
            <a:bodyPr wrap="square" lIns="0" tIns="0" rIns="0" bIns="0" rtlCol="0"/>
            <a:lstStyle/>
            <a:p>
              <a:endParaRPr sz="1500">
                <a:latin typeface="Corbel" panose="020B0503020204020204" pitchFamily="34" charset="0"/>
              </a:endParaRPr>
            </a:p>
          </p:txBody>
        </p:sp>
      </p:grpSp>
      <p:grpSp>
        <p:nvGrpSpPr>
          <p:cNvPr id="99" name="object 99"/>
          <p:cNvGrpSpPr/>
          <p:nvPr/>
        </p:nvGrpSpPr>
        <p:grpSpPr>
          <a:xfrm>
            <a:off x="5593079" y="3893059"/>
            <a:ext cx="1752600" cy="213783"/>
            <a:chOff x="6711695" y="4786629"/>
            <a:chExt cx="2103120" cy="256540"/>
          </a:xfrm>
        </p:grpSpPr>
        <p:sp>
          <p:nvSpPr>
            <p:cNvPr id="100" name="object 100"/>
            <p:cNvSpPr/>
            <p:nvPr/>
          </p:nvSpPr>
          <p:spPr>
            <a:xfrm>
              <a:off x="6711695" y="4786629"/>
              <a:ext cx="1231265" cy="256540"/>
            </a:xfrm>
            <a:custGeom>
              <a:avLst/>
              <a:gdLst/>
              <a:ahLst/>
              <a:cxnLst/>
              <a:rect l="l" t="t" r="r" b="b"/>
              <a:pathLst>
                <a:path w="1231265" h="256539">
                  <a:moveTo>
                    <a:pt x="1230883" y="0"/>
                  </a:moveTo>
                  <a:lnTo>
                    <a:pt x="0" y="0"/>
                  </a:lnTo>
                  <a:lnTo>
                    <a:pt x="0" y="256032"/>
                  </a:lnTo>
                  <a:lnTo>
                    <a:pt x="1230883" y="256032"/>
                  </a:lnTo>
                  <a:lnTo>
                    <a:pt x="1230883" y="0"/>
                  </a:lnTo>
                  <a:close/>
                </a:path>
              </a:pathLst>
            </a:custGeom>
            <a:solidFill>
              <a:srgbClr val="0093D5"/>
            </a:solidFill>
          </p:spPr>
          <p:txBody>
            <a:bodyPr wrap="square" lIns="0" tIns="0" rIns="0" bIns="0" rtlCol="0"/>
            <a:lstStyle/>
            <a:p>
              <a:endParaRPr sz="1500">
                <a:latin typeface="Corbel" panose="020B0503020204020204" pitchFamily="34" charset="0"/>
              </a:endParaRPr>
            </a:p>
          </p:txBody>
        </p:sp>
        <p:sp>
          <p:nvSpPr>
            <p:cNvPr id="101" name="object 101"/>
            <p:cNvSpPr/>
            <p:nvPr/>
          </p:nvSpPr>
          <p:spPr>
            <a:xfrm>
              <a:off x="7497127" y="4914645"/>
              <a:ext cx="1310005" cy="0"/>
            </a:xfrm>
            <a:custGeom>
              <a:avLst/>
              <a:gdLst/>
              <a:ahLst/>
              <a:cxnLst/>
              <a:rect l="l" t="t" r="r" b="b"/>
              <a:pathLst>
                <a:path w="1310004">
                  <a:moveTo>
                    <a:pt x="0" y="0"/>
                  </a:moveTo>
                  <a:lnTo>
                    <a:pt x="1309433" y="0"/>
                  </a:lnTo>
                </a:path>
              </a:pathLst>
            </a:custGeom>
            <a:ln w="12700">
              <a:solidFill>
                <a:srgbClr val="074848"/>
              </a:solidFill>
            </a:ln>
          </p:spPr>
          <p:txBody>
            <a:bodyPr wrap="square" lIns="0" tIns="0" rIns="0" bIns="0" rtlCol="0"/>
            <a:lstStyle/>
            <a:p>
              <a:endParaRPr sz="1500">
                <a:latin typeface="Corbel" panose="020B0503020204020204" pitchFamily="34" charset="0"/>
              </a:endParaRPr>
            </a:p>
          </p:txBody>
        </p:sp>
        <p:sp>
          <p:nvSpPr>
            <p:cNvPr id="102" name="object 102"/>
            <p:cNvSpPr/>
            <p:nvPr/>
          </p:nvSpPr>
          <p:spPr>
            <a:xfrm>
              <a:off x="7497127" y="4866354"/>
              <a:ext cx="0" cy="97155"/>
            </a:xfrm>
            <a:custGeom>
              <a:avLst/>
              <a:gdLst/>
              <a:ahLst/>
              <a:cxnLst/>
              <a:rect l="l" t="t" r="r" b="b"/>
              <a:pathLst>
                <a:path h="97154">
                  <a:moveTo>
                    <a:pt x="0" y="0"/>
                  </a:moveTo>
                  <a:lnTo>
                    <a:pt x="0" y="96583"/>
                  </a:lnTo>
                </a:path>
              </a:pathLst>
            </a:custGeom>
            <a:ln w="21463">
              <a:solidFill>
                <a:srgbClr val="074848"/>
              </a:solidFill>
            </a:ln>
          </p:spPr>
          <p:txBody>
            <a:bodyPr wrap="square" lIns="0" tIns="0" rIns="0" bIns="0" rtlCol="0"/>
            <a:lstStyle/>
            <a:p>
              <a:endParaRPr sz="1500">
                <a:latin typeface="Corbel" panose="020B0503020204020204" pitchFamily="34" charset="0"/>
              </a:endParaRPr>
            </a:p>
          </p:txBody>
        </p:sp>
        <p:sp>
          <p:nvSpPr>
            <p:cNvPr id="103" name="object 103"/>
            <p:cNvSpPr/>
            <p:nvPr/>
          </p:nvSpPr>
          <p:spPr>
            <a:xfrm>
              <a:off x="8806560" y="4877498"/>
              <a:ext cx="0" cy="74295"/>
            </a:xfrm>
            <a:custGeom>
              <a:avLst/>
              <a:gdLst/>
              <a:ahLst/>
              <a:cxnLst/>
              <a:rect l="l" t="t" r="r" b="b"/>
              <a:pathLst>
                <a:path h="74295">
                  <a:moveTo>
                    <a:pt x="0" y="0"/>
                  </a:moveTo>
                  <a:lnTo>
                    <a:pt x="0" y="74295"/>
                  </a:lnTo>
                </a:path>
              </a:pathLst>
            </a:custGeom>
            <a:ln w="16510">
              <a:solidFill>
                <a:srgbClr val="074848"/>
              </a:solidFill>
            </a:ln>
          </p:spPr>
          <p:txBody>
            <a:bodyPr wrap="square" lIns="0" tIns="0" rIns="0" bIns="0" rtlCol="0"/>
            <a:lstStyle/>
            <a:p>
              <a:endParaRPr sz="1500">
                <a:latin typeface="Corbel" panose="020B0503020204020204" pitchFamily="34" charset="0"/>
              </a:endParaRPr>
            </a:p>
          </p:txBody>
        </p:sp>
      </p:grpSp>
      <p:grpSp>
        <p:nvGrpSpPr>
          <p:cNvPr id="104" name="object 104"/>
          <p:cNvGrpSpPr/>
          <p:nvPr/>
        </p:nvGrpSpPr>
        <p:grpSpPr>
          <a:xfrm>
            <a:off x="5593079" y="4288400"/>
            <a:ext cx="1905000" cy="213783"/>
            <a:chOff x="6711695" y="5261038"/>
            <a:chExt cx="2286000" cy="256540"/>
          </a:xfrm>
        </p:grpSpPr>
        <p:sp>
          <p:nvSpPr>
            <p:cNvPr id="105" name="object 105"/>
            <p:cNvSpPr/>
            <p:nvPr/>
          </p:nvSpPr>
          <p:spPr>
            <a:xfrm>
              <a:off x="6711695" y="5261038"/>
              <a:ext cx="1158240" cy="256540"/>
            </a:xfrm>
            <a:custGeom>
              <a:avLst/>
              <a:gdLst/>
              <a:ahLst/>
              <a:cxnLst/>
              <a:rect l="l" t="t" r="r" b="b"/>
              <a:pathLst>
                <a:path w="1158240" h="256539">
                  <a:moveTo>
                    <a:pt x="1157731" y="0"/>
                  </a:moveTo>
                  <a:lnTo>
                    <a:pt x="0" y="0"/>
                  </a:lnTo>
                  <a:lnTo>
                    <a:pt x="0" y="256031"/>
                  </a:lnTo>
                  <a:lnTo>
                    <a:pt x="1157731" y="256031"/>
                  </a:lnTo>
                  <a:lnTo>
                    <a:pt x="1157731" y="0"/>
                  </a:lnTo>
                  <a:close/>
                </a:path>
              </a:pathLst>
            </a:custGeom>
            <a:solidFill>
              <a:srgbClr val="0093D5"/>
            </a:solidFill>
          </p:spPr>
          <p:txBody>
            <a:bodyPr wrap="square" lIns="0" tIns="0" rIns="0" bIns="0" rtlCol="0"/>
            <a:lstStyle/>
            <a:p>
              <a:endParaRPr sz="1500">
                <a:latin typeface="Corbel" panose="020B0503020204020204" pitchFamily="34" charset="0"/>
              </a:endParaRPr>
            </a:p>
          </p:txBody>
        </p:sp>
        <p:sp>
          <p:nvSpPr>
            <p:cNvPr id="106" name="object 106"/>
            <p:cNvSpPr/>
            <p:nvPr/>
          </p:nvSpPr>
          <p:spPr>
            <a:xfrm>
              <a:off x="7248207" y="5389054"/>
              <a:ext cx="1741805" cy="0"/>
            </a:xfrm>
            <a:custGeom>
              <a:avLst/>
              <a:gdLst/>
              <a:ahLst/>
              <a:cxnLst/>
              <a:rect l="l" t="t" r="r" b="b"/>
              <a:pathLst>
                <a:path w="1741804">
                  <a:moveTo>
                    <a:pt x="0" y="0"/>
                  </a:moveTo>
                  <a:lnTo>
                    <a:pt x="1741233" y="0"/>
                  </a:lnTo>
                </a:path>
              </a:pathLst>
            </a:custGeom>
            <a:ln w="12700">
              <a:solidFill>
                <a:srgbClr val="074848"/>
              </a:solidFill>
            </a:ln>
          </p:spPr>
          <p:txBody>
            <a:bodyPr wrap="square" lIns="0" tIns="0" rIns="0" bIns="0" rtlCol="0"/>
            <a:lstStyle/>
            <a:p>
              <a:endParaRPr sz="1500">
                <a:latin typeface="Corbel" panose="020B0503020204020204" pitchFamily="34" charset="0"/>
              </a:endParaRPr>
            </a:p>
          </p:txBody>
        </p:sp>
        <p:sp>
          <p:nvSpPr>
            <p:cNvPr id="107" name="object 107"/>
            <p:cNvSpPr/>
            <p:nvPr/>
          </p:nvSpPr>
          <p:spPr>
            <a:xfrm>
              <a:off x="7248207" y="5340762"/>
              <a:ext cx="0" cy="97155"/>
            </a:xfrm>
            <a:custGeom>
              <a:avLst/>
              <a:gdLst/>
              <a:ahLst/>
              <a:cxnLst/>
              <a:rect l="l" t="t" r="r" b="b"/>
              <a:pathLst>
                <a:path h="97154">
                  <a:moveTo>
                    <a:pt x="0" y="0"/>
                  </a:moveTo>
                  <a:lnTo>
                    <a:pt x="0" y="96583"/>
                  </a:lnTo>
                </a:path>
              </a:pathLst>
            </a:custGeom>
            <a:ln w="21463">
              <a:solidFill>
                <a:srgbClr val="074848"/>
              </a:solidFill>
            </a:ln>
          </p:spPr>
          <p:txBody>
            <a:bodyPr wrap="square" lIns="0" tIns="0" rIns="0" bIns="0" rtlCol="0"/>
            <a:lstStyle/>
            <a:p>
              <a:endParaRPr sz="1500">
                <a:latin typeface="Corbel" panose="020B0503020204020204" pitchFamily="34" charset="0"/>
              </a:endParaRPr>
            </a:p>
          </p:txBody>
        </p:sp>
        <p:sp>
          <p:nvSpPr>
            <p:cNvPr id="108" name="object 108"/>
            <p:cNvSpPr/>
            <p:nvPr/>
          </p:nvSpPr>
          <p:spPr>
            <a:xfrm>
              <a:off x="8989440" y="5351907"/>
              <a:ext cx="0" cy="74295"/>
            </a:xfrm>
            <a:custGeom>
              <a:avLst/>
              <a:gdLst/>
              <a:ahLst/>
              <a:cxnLst/>
              <a:rect l="l" t="t" r="r" b="b"/>
              <a:pathLst>
                <a:path h="74295">
                  <a:moveTo>
                    <a:pt x="0" y="0"/>
                  </a:moveTo>
                  <a:lnTo>
                    <a:pt x="0" y="74295"/>
                  </a:lnTo>
                </a:path>
              </a:pathLst>
            </a:custGeom>
            <a:ln w="16510">
              <a:solidFill>
                <a:srgbClr val="074848"/>
              </a:solidFill>
            </a:ln>
          </p:spPr>
          <p:txBody>
            <a:bodyPr wrap="square" lIns="0" tIns="0" rIns="0" bIns="0" rtlCol="0"/>
            <a:lstStyle/>
            <a:p>
              <a:endParaRPr sz="1500">
                <a:latin typeface="Corbel" panose="020B0503020204020204" pitchFamily="34" charset="0"/>
              </a:endParaRPr>
            </a:p>
          </p:txBody>
        </p:sp>
      </p:grpSp>
      <p:grpSp>
        <p:nvGrpSpPr>
          <p:cNvPr id="109" name="object 109"/>
          <p:cNvGrpSpPr/>
          <p:nvPr/>
        </p:nvGrpSpPr>
        <p:grpSpPr>
          <a:xfrm>
            <a:off x="5593079" y="4683740"/>
            <a:ext cx="1524000" cy="213783"/>
            <a:chOff x="6711695" y="5735446"/>
            <a:chExt cx="1828800" cy="256540"/>
          </a:xfrm>
        </p:grpSpPr>
        <p:sp>
          <p:nvSpPr>
            <p:cNvPr id="110" name="object 110"/>
            <p:cNvSpPr/>
            <p:nvPr/>
          </p:nvSpPr>
          <p:spPr>
            <a:xfrm>
              <a:off x="6711695" y="5735446"/>
              <a:ext cx="1038860" cy="256540"/>
            </a:xfrm>
            <a:custGeom>
              <a:avLst/>
              <a:gdLst/>
              <a:ahLst/>
              <a:cxnLst/>
              <a:rect l="l" t="t" r="r" b="b"/>
              <a:pathLst>
                <a:path w="1038859" h="256539">
                  <a:moveTo>
                    <a:pt x="1038859" y="0"/>
                  </a:moveTo>
                  <a:lnTo>
                    <a:pt x="0" y="0"/>
                  </a:lnTo>
                  <a:lnTo>
                    <a:pt x="0" y="256031"/>
                  </a:lnTo>
                  <a:lnTo>
                    <a:pt x="1038859" y="256031"/>
                  </a:lnTo>
                  <a:lnTo>
                    <a:pt x="1038859" y="0"/>
                  </a:lnTo>
                  <a:close/>
                </a:path>
              </a:pathLst>
            </a:custGeom>
            <a:solidFill>
              <a:srgbClr val="0093D5"/>
            </a:solidFill>
          </p:spPr>
          <p:txBody>
            <a:bodyPr wrap="square" lIns="0" tIns="0" rIns="0" bIns="0" rtlCol="0"/>
            <a:lstStyle/>
            <a:p>
              <a:endParaRPr sz="1500">
                <a:latin typeface="Corbel" panose="020B0503020204020204" pitchFamily="34" charset="0"/>
              </a:endParaRPr>
            </a:p>
          </p:txBody>
        </p:sp>
        <p:sp>
          <p:nvSpPr>
            <p:cNvPr id="111" name="object 111"/>
            <p:cNvSpPr/>
            <p:nvPr/>
          </p:nvSpPr>
          <p:spPr>
            <a:xfrm>
              <a:off x="7426007" y="5863462"/>
              <a:ext cx="1106805" cy="0"/>
            </a:xfrm>
            <a:custGeom>
              <a:avLst/>
              <a:gdLst/>
              <a:ahLst/>
              <a:cxnLst/>
              <a:rect l="l" t="t" r="r" b="b"/>
              <a:pathLst>
                <a:path w="1106804">
                  <a:moveTo>
                    <a:pt x="0" y="0"/>
                  </a:moveTo>
                  <a:lnTo>
                    <a:pt x="1106233" y="0"/>
                  </a:lnTo>
                </a:path>
              </a:pathLst>
            </a:custGeom>
            <a:ln w="12700">
              <a:solidFill>
                <a:srgbClr val="074848"/>
              </a:solidFill>
            </a:ln>
          </p:spPr>
          <p:txBody>
            <a:bodyPr wrap="square" lIns="0" tIns="0" rIns="0" bIns="0" rtlCol="0"/>
            <a:lstStyle/>
            <a:p>
              <a:endParaRPr sz="1500">
                <a:latin typeface="Corbel" panose="020B0503020204020204" pitchFamily="34" charset="0"/>
              </a:endParaRPr>
            </a:p>
          </p:txBody>
        </p:sp>
        <p:sp>
          <p:nvSpPr>
            <p:cNvPr id="112" name="object 112"/>
            <p:cNvSpPr/>
            <p:nvPr/>
          </p:nvSpPr>
          <p:spPr>
            <a:xfrm>
              <a:off x="7426007" y="5815171"/>
              <a:ext cx="0" cy="97155"/>
            </a:xfrm>
            <a:custGeom>
              <a:avLst/>
              <a:gdLst/>
              <a:ahLst/>
              <a:cxnLst/>
              <a:rect l="l" t="t" r="r" b="b"/>
              <a:pathLst>
                <a:path h="97154">
                  <a:moveTo>
                    <a:pt x="0" y="0"/>
                  </a:moveTo>
                  <a:lnTo>
                    <a:pt x="0" y="96583"/>
                  </a:lnTo>
                </a:path>
              </a:pathLst>
            </a:custGeom>
            <a:ln w="21463">
              <a:solidFill>
                <a:srgbClr val="074848"/>
              </a:solidFill>
            </a:ln>
          </p:spPr>
          <p:txBody>
            <a:bodyPr wrap="square" lIns="0" tIns="0" rIns="0" bIns="0" rtlCol="0"/>
            <a:lstStyle/>
            <a:p>
              <a:endParaRPr sz="1500">
                <a:latin typeface="Corbel" panose="020B0503020204020204" pitchFamily="34" charset="0"/>
              </a:endParaRPr>
            </a:p>
          </p:txBody>
        </p:sp>
        <p:sp>
          <p:nvSpPr>
            <p:cNvPr id="113" name="object 113"/>
            <p:cNvSpPr/>
            <p:nvPr/>
          </p:nvSpPr>
          <p:spPr>
            <a:xfrm>
              <a:off x="8532240" y="5826315"/>
              <a:ext cx="0" cy="74295"/>
            </a:xfrm>
            <a:custGeom>
              <a:avLst/>
              <a:gdLst/>
              <a:ahLst/>
              <a:cxnLst/>
              <a:rect l="l" t="t" r="r" b="b"/>
              <a:pathLst>
                <a:path h="74295">
                  <a:moveTo>
                    <a:pt x="0" y="0"/>
                  </a:moveTo>
                  <a:lnTo>
                    <a:pt x="0" y="74295"/>
                  </a:lnTo>
                </a:path>
              </a:pathLst>
            </a:custGeom>
            <a:ln w="16510">
              <a:solidFill>
                <a:srgbClr val="074848"/>
              </a:solidFill>
            </a:ln>
          </p:spPr>
          <p:txBody>
            <a:bodyPr wrap="square" lIns="0" tIns="0" rIns="0" bIns="0" rtlCol="0"/>
            <a:lstStyle/>
            <a:p>
              <a:endParaRPr sz="1500">
                <a:latin typeface="Corbel" panose="020B0503020204020204" pitchFamily="34" charset="0"/>
              </a:endParaRPr>
            </a:p>
          </p:txBody>
        </p:sp>
      </p:grpSp>
      <p:grpSp>
        <p:nvGrpSpPr>
          <p:cNvPr id="114" name="object 114"/>
          <p:cNvGrpSpPr/>
          <p:nvPr/>
        </p:nvGrpSpPr>
        <p:grpSpPr>
          <a:xfrm>
            <a:off x="5593079" y="5079080"/>
            <a:ext cx="1287992" cy="213783"/>
            <a:chOff x="6711695" y="6209855"/>
            <a:chExt cx="1545590" cy="256540"/>
          </a:xfrm>
        </p:grpSpPr>
        <p:sp>
          <p:nvSpPr>
            <p:cNvPr id="115" name="object 115"/>
            <p:cNvSpPr/>
            <p:nvPr/>
          </p:nvSpPr>
          <p:spPr>
            <a:xfrm>
              <a:off x="6711695" y="6209855"/>
              <a:ext cx="1011555" cy="256540"/>
            </a:xfrm>
            <a:custGeom>
              <a:avLst/>
              <a:gdLst/>
              <a:ahLst/>
              <a:cxnLst/>
              <a:rect l="l" t="t" r="r" b="b"/>
              <a:pathLst>
                <a:path w="1011554" h="256539">
                  <a:moveTo>
                    <a:pt x="1011427" y="0"/>
                  </a:moveTo>
                  <a:lnTo>
                    <a:pt x="0" y="0"/>
                  </a:lnTo>
                  <a:lnTo>
                    <a:pt x="0" y="256031"/>
                  </a:lnTo>
                  <a:lnTo>
                    <a:pt x="1011427" y="256031"/>
                  </a:lnTo>
                  <a:lnTo>
                    <a:pt x="1011427" y="0"/>
                  </a:lnTo>
                  <a:close/>
                </a:path>
              </a:pathLst>
            </a:custGeom>
            <a:solidFill>
              <a:srgbClr val="0093D5"/>
            </a:solidFill>
          </p:spPr>
          <p:txBody>
            <a:bodyPr wrap="square" lIns="0" tIns="0" rIns="0" bIns="0" rtlCol="0"/>
            <a:lstStyle/>
            <a:p>
              <a:endParaRPr sz="1500">
                <a:latin typeface="Corbel" panose="020B0503020204020204" pitchFamily="34" charset="0"/>
              </a:endParaRPr>
            </a:p>
          </p:txBody>
        </p:sp>
        <p:sp>
          <p:nvSpPr>
            <p:cNvPr id="116" name="object 116"/>
            <p:cNvSpPr/>
            <p:nvPr/>
          </p:nvSpPr>
          <p:spPr>
            <a:xfrm>
              <a:off x="7259891" y="6337871"/>
              <a:ext cx="989330" cy="0"/>
            </a:xfrm>
            <a:custGeom>
              <a:avLst/>
              <a:gdLst/>
              <a:ahLst/>
              <a:cxnLst/>
              <a:rect l="l" t="t" r="r" b="b"/>
              <a:pathLst>
                <a:path w="989329">
                  <a:moveTo>
                    <a:pt x="0" y="0"/>
                  </a:moveTo>
                  <a:lnTo>
                    <a:pt x="988885" y="0"/>
                  </a:lnTo>
                </a:path>
              </a:pathLst>
            </a:custGeom>
            <a:ln w="12700">
              <a:solidFill>
                <a:srgbClr val="074848"/>
              </a:solidFill>
            </a:ln>
          </p:spPr>
          <p:txBody>
            <a:bodyPr wrap="square" lIns="0" tIns="0" rIns="0" bIns="0" rtlCol="0"/>
            <a:lstStyle/>
            <a:p>
              <a:endParaRPr sz="1500">
                <a:latin typeface="Corbel" panose="020B0503020204020204" pitchFamily="34" charset="0"/>
              </a:endParaRPr>
            </a:p>
          </p:txBody>
        </p:sp>
        <p:sp>
          <p:nvSpPr>
            <p:cNvPr id="117" name="object 117"/>
            <p:cNvSpPr/>
            <p:nvPr/>
          </p:nvSpPr>
          <p:spPr>
            <a:xfrm>
              <a:off x="7259891" y="6289579"/>
              <a:ext cx="0" cy="97155"/>
            </a:xfrm>
            <a:custGeom>
              <a:avLst/>
              <a:gdLst/>
              <a:ahLst/>
              <a:cxnLst/>
              <a:rect l="l" t="t" r="r" b="b"/>
              <a:pathLst>
                <a:path h="97154">
                  <a:moveTo>
                    <a:pt x="0" y="0"/>
                  </a:moveTo>
                  <a:lnTo>
                    <a:pt x="0" y="96583"/>
                  </a:lnTo>
                </a:path>
              </a:pathLst>
            </a:custGeom>
            <a:ln w="21463">
              <a:solidFill>
                <a:srgbClr val="074848"/>
              </a:solidFill>
            </a:ln>
          </p:spPr>
          <p:txBody>
            <a:bodyPr wrap="square" lIns="0" tIns="0" rIns="0" bIns="0" rtlCol="0"/>
            <a:lstStyle/>
            <a:p>
              <a:endParaRPr sz="1500">
                <a:latin typeface="Corbel" panose="020B0503020204020204" pitchFamily="34" charset="0"/>
              </a:endParaRPr>
            </a:p>
          </p:txBody>
        </p:sp>
        <p:sp>
          <p:nvSpPr>
            <p:cNvPr id="118" name="object 118"/>
            <p:cNvSpPr/>
            <p:nvPr/>
          </p:nvSpPr>
          <p:spPr>
            <a:xfrm>
              <a:off x="8248776" y="6300723"/>
              <a:ext cx="0" cy="74295"/>
            </a:xfrm>
            <a:custGeom>
              <a:avLst/>
              <a:gdLst/>
              <a:ahLst/>
              <a:cxnLst/>
              <a:rect l="l" t="t" r="r" b="b"/>
              <a:pathLst>
                <a:path h="74295">
                  <a:moveTo>
                    <a:pt x="0" y="0"/>
                  </a:moveTo>
                  <a:lnTo>
                    <a:pt x="0" y="74295"/>
                  </a:lnTo>
                </a:path>
              </a:pathLst>
            </a:custGeom>
            <a:ln w="16510">
              <a:solidFill>
                <a:srgbClr val="074848"/>
              </a:solidFill>
            </a:ln>
          </p:spPr>
          <p:txBody>
            <a:bodyPr wrap="square" lIns="0" tIns="0" rIns="0" bIns="0" rtlCol="0"/>
            <a:lstStyle/>
            <a:p>
              <a:endParaRPr sz="1500">
                <a:latin typeface="Corbel" panose="020B0503020204020204" pitchFamily="34" charset="0"/>
              </a:endParaRPr>
            </a:p>
          </p:txBody>
        </p:sp>
      </p:grpSp>
      <p:grpSp>
        <p:nvGrpSpPr>
          <p:cNvPr id="119" name="object 119"/>
          <p:cNvGrpSpPr/>
          <p:nvPr/>
        </p:nvGrpSpPr>
        <p:grpSpPr>
          <a:xfrm>
            <a:off x="5593080" y="5474421"/>
            <a:ext cx="1196446" cy="213783"/>
            <a:chOff x="6711695" y="6684264"/>
            <a:chExt cx="1435735" cy="256540"/>
          </a:xfrm>
        </p:grpSpPr>
        <p:sp>
          <p:nvSpPr>
            <p:cNvPr id="120" name="object 120"/>
            <p:cNvSpPr/>
            <p:nvPr/>
          </p:nvSpPr>
          <p:spPr>
            <a:xfrm>
              <a:off x="6711695" y="6684264"/>
              <a:ext cx="947419" cy="256540"/>
            </a:xfrm>
            <a:custGeom>
              <a:avLst/>
              <a:gdLst/>
              <a:ahLst/>
              <a:cxnLst/>
              <a:rect l="l" t="t" r="r" b="b"/>
              <a:pathLst>
                <a:path w="947420" h="256540">
                  <a:moveTo>
                    <a:pt x="947420" y="0"/>
                  </a:moveTo>
                  <a:lnTo>
                    <a:pt x="0" y="0"/>
                  </a:lnTo>
                  <a:lnTo>
                    <a:pt x="0" y="256031"/>
                  </a:lnTo>
                  <a:lnTo>
                    <a:pt x="947420" y="256031"/>
                  </a:lnTo>
                  <a:lnTo>
                    <a:pt x="947420" y="0"/>
                  </a:lnTo>
                  <a:close/>
                </a:path>
              </a:pathLst>
            </a:custGeom>
            <a:solidFill>
              <a:srgbClr val="0093D5"/>
            </a:solidFill>
          </p:spPr>
          <p:txBody>
            <a:bodyPr wrap="square" lIns="0" tIns="0" rIns="0" bIns="0" rtlCol="0"/>
            <a:lstStyle/>
            <a:p>
              <a:endParaRPr sz="1500">
                <a:latin typeface="Corbel" panose="020B0503020204020204" pitchFamily="34" charset="0"/>
              </a:endParaRPr>
            </a:p>
          </p:txBody>
        </p:sp>
        <p:sp>
          <p:nvSpPr>
            <p:cNvPr id="121" name="object 121"/>
            <p:cNvSpPr/>
            <p:nvPr/>
          </p:nvSpPr>
          <p:spPr>
            <a:xfrm>
              <a:off x="7247191" y="6812280"/>
              <a:ext cx="892175" cy="0"/>
            </a:xfrm>
            <a:custGeom>
              <a:avLst/>
              <a:gdLst/>
              <a:ahLst/>
              <a:cxnLst/>
              <a:rect l="l" t="t" r="r" b="b"/>
              <a:pathLst>
                <a:path w="892175">
                  <a:moveTo>
                    <a:pt x="0" y="0"/>
                  </a:moveTo>
                  <a:lnTo>
                    <a:pt x="891857" y="0"/>
                  </a:lnTo>
                </a:path>
              </a:pathLst>
            </a:custGeom>
            <a:ln w="12700">
              <a:solidFill>
                <a:srgbClr val="074848"/>
              </a:solidFill>
            </a:ln>
          </p:spPr>
          <p:txBody>
            <a:bodyPr wrap="square" lIns="0" tIns="0" rIns="0" bIns="0" rtlCol="0"/>
            <a:lstStyle/>
            <a:p>
              <a:endParaRPr sz="1500">
                <a:latin typeface="Corbel" panose="020B0503020204020204" pitchFamily="34" charset="0"/>
              </a:endParaRPr>
            </a:p>
          </p:txBody>
        </p:sp>
        <p:sp>
          <p:nvSpPr>
            <p:cNvPr id="122" name="object 122"/>
            <p:cNvSpPr/>
            <p:nvPr/>
          </p:nvSpPr>
          <p:spPr>
            <a:xfrm>
              <a:off x="7247191" y="6763988"/>
              <a:ext cx="0" cy="97155"/>
            </a:xfrm>
            <a:custGeom>
              <a:avLst/>
              <a:gdLst/>
              <a:ahLst/>
              <a:cxnLst/>
              <a:rect l="l" t="t" r="r" b="b"/>
              <a:pathLst>
                <a:path h="97154">
                  <a:moveTo>
                    <a:pt x="0" y="0"/>
                  </a:moveTo>
                  <a:lnTo>
                    <a:pt x="0" y="96583"/>
                  </a:lnTo>
                </a:path>
              </a:pathLst>
            </a:custGeom>
            <a:ln w="21463">
              <a:solidFill>
                <a:srgbClr val="074848"/>
              </a:solidFill>
            </a:ln>
          </p:spPr>
          <p:txBody>
            <a:bodyPr wrap="square" lIns="0" tIns="0" rIns="0" bIns="0" rtlCol="0"/>
            <a:lstStyle/>
            <a:p>
              <a:endParaRPr sz="1500">
                <a:latin typeface="Corbel" panose="020B0503020204020204" pitchFamily="34" charset="0"/>
              </a:endParaRPr>
            </a:p>
          </p:txBody>
        </p:sp>
        <p:sp>
          <p:nvSpPr>
            <p:cNvPr id="123" name="object 123"/>
            <p:cNvSpPr/>
            <p:nvPr/>
          </p:nvSpPr>
          <p:spPr>
            <a:xfrm>
              <a:off x="8139048" y="6775132"/>
              <a:ext cx="0" cy="74295"/>
            </a:xfrm>
            <a:custGeom>
              <a:avLst/>
              <a:gdLst/>
              <a:ahLst/>
              <a:cxnLst/>
              <a:rect l="l" t="t" r="r" b="b"/>
              <a:pathLst>
                <a:path h="74295">
                  <a:moveTo>
                    <a:pt x="0" y="0"/>
                  </a:moveTo>
                  <a:lnTo>
                    <a:pt x="0" y="74294"/>
                  </a:lnTo>
                </a:path>
              </a:pathLst>
            </a:custGeom>
            <a:ln w="16510">
              <a:solidFill>
                <a:srgbClr val="074848"/>
              </a:solidFill>
            </a:ln>
          </p:spPr>
          <p:txBody>
            <a:bodyPr wrap="square" lIns="0" tIns="0" rIns="0" bIns="0" rtlCol="0"/>
            <a:lstStyle/>
            <a:p>
              <a:endParaRPr sz="1500">
                <a:latin typeface="Corbel" panose="020B0503020204020204" pitchFamily="34" charset="0"/>
              </a:endParaRPr>
            </a:p>
          </p:txBody>
        </p:sp>
      </p:grpSp>
      <p:sp>
        <p:nvSpPr>
          <p:cNvPr id="124" name="object 124"/>
          <p:cNvSpPr txBox="1"/>
          <p:nvPr/>
        </p:nvSpPr>
        <p:spPr>
          <a:xfrm>
            <a:off x="1715664" y="5875313"/>
            <a:ext cx="2117196" cy="138863"/>
          </a:xfrm>
          <a:prstGeom prst="rect">
            <a:avLst/>
          </a:prstGeom>
        </p:spPr>
        <p:txBody>
          <a:bodyPr vert="horz" wrap="square" lIns="0" tIns="10583" rIns="0" bIns="0" rtlCol="0">
            <a:spAutoFit/>
          </a:bodyPr>
          <a:lstStyle/>
          <a:p>
            <a:pPr marL="10583">
              <a:spcBef>
                <a:spcPts val="83"/>
              </a:spcBef>
            </a:pPr>
            <a:r>
              <a:rPr lang="en-US" sz="833" dirty="0">
                <a:solidFill>
                  <a:srgbClr val="231F20"/>
                </a:solidFill>
                <a:latin typeface="Corbel" panose="020B0503020204020204" pitchFamily="34" charset="0"/>
                <a:cs typeface="WorkSans-Light"/>
              </a:rPr>
              <a:t>Reference</a:t>
            </a:r>
            <a:r>
              <a:rPr sz="833" dirty="0">
                <a:solidFill>
                  <a:srgbClr val="231F20"/>
                </a:solidFill>
                <a:latin typeface="Corbel" panose="020B0503020204020204" pitchFamily="34" charset="0"/>
                <a:cs typeface="WorkSans-Light"/>
              </a:rPr>
              <a:t>:</a:t>
            </a:r>
            <a:r>
              <a:rPr sz="833" spc="-21" dirty="0">
                <a:solidFill>
                  <a:srgbClr val="231F20"/>
                </a:solidFill>
                <a:latin typeface="Corbel" panose="020B0503020204020204" pitchFamily="34" charset="0"/>
                <a:cs typeface="WorkSans-Light"/>
              </a:rPr>
              <a:t> </a:t>
            </a:r>
            <a:r>
              <a:rPr sz="833" dirty="0">
                <a:solidFill>
                  <a:srgbClr val="231F20"/>
                </a:solidFill>
                <a:latin typeface="Corbel" panose="020B0503020204020204" pitchFamily="34" charset="0"/>
                <a:cs typeface="WorkSans-Light"/>
              </a:rPr>
              <a:t>Saha,</a:t>
            </a:r>
            <a:r>
              <a:rPr sz="833" spc="-8" dirty="0">
                <a:solidFill>
                  <a:srgbClr val="231F20"/>
                </a:solidFill>
                <a:latin typeface="Corbel" panose="020B0503020204020204" pitchFamily="34" charset="0"/>
                <a:cs typeface="WorkSans-Light"/>
              </a:rPr>
              <a:t> </a:t>
            </a:r>
            <a:r>
              <a:rPr sz="833" dirty="0">
                <a:solidFill>
                  <a:srgbClr val="231F20"/>
                </a:solidFill>
                <a:latin typeface="Corbel" panose="020B0503020204020204" pitchFamily="34" charset="0"/>
                <a:cs typeface="WorkSans-Light"/>
              </a:rPr>
              <a:t>S.</a:t>
            </a:r>
            <a:r>
              <a:rPr sz="833" spc="-12" dirty="0">
                <a:solidFill>
                  <a:srgbClr val="231F20"/>
                </a:solidFill>
                <a:latin typeface="Corbel" panose="020B0503020204020204" pitchFamily="34" charset="0"/>
                <a:cs typeface="WorkSans-Light"/>
              </a:rPr>
              <a:t> </a:t>
            </a:r>
            <a:r>
              <a:rPr sz="833" dirty="0">
                <a:solidFill>
                  <a:srgbClr val="231F20"/>
                </a:solidFill>
                <a:latin typeface="Corbel" panose="020B0503020204020204" pitchFamily="34" charset="0"/>
                <a:cs typeface="WorkSans-Light"/>
              </a:rPr>
              <a:t>et</a:t>
            </a:r>
            <a:r>
              <a:rPr sz="833" spc="-12" dirty="0">
                <a:solidFill>
                  <a:srgbClr val="231F20"/>
                </a:solidFill>
                <a:latin typeface="Corbel" panose="020B0503020204020204" pitchFamily="34" charset="0"/>
                <a:cs typeface="WorkSans-Light"/>
              </a:rPr>
              <a:t> </a:t>
            </a:r>
            <a:r>
              <a:rPr sz="833" dirty="0">
                <a:solidFill>
                  <a:srgbClr val="231F20"/>
                </a:solidFill>
                <a:latin typeface="Corbel" panose="020B0503020204020204" pitchFamily="34" charset="0"/>
                <a:cs typeface="WorkSans-Light"/>
              </a:rPr>
              <a:t>al.</a:t>
            </a:r>
            <a:r>
              <a:rPr sz="833" spc="-12" dirty="0">
                <a:solidFill>
                  <a:srgbClr val="231F20"/>
                </a:solidFill>
                <a:latin typeface="Corbel" panose="020B0503020204020204" pitchFamily="34" charset="0"/>
                <a:cs typeface="WorkSans-Light"/>
              </a:rPr>
              <a:t> </a:t>
            </a:r>
            <a:r>
              <a:rPr sz="833" i="1" dirty="0">
                <a:solidFill>
                  <a:srgbClr val="231F20"/>
                </a:solidFill>
                <a:latin typeface="Corbel" panose="020B0503020204020204" pitchFamily="34" charset="0"/>
                <a:cs typeface="WorkSans-Light"/>
              </a:rPr>
              <a:t>Lancet</a:t>
            </a:r>
            <a:r>
              <a:rPr lang="en-US" sz="833" i="1" dirty="0">
                <a:solidFill>
                  <a:srgbClr val="231F20"/>
                </a:solidFill>
                <a:latin typeface="Corbel" panose="020B0503020204020204" pitchFamily="34" charset="0"/>
                <a:cs typeface="WorkSans-Light"/>
              </a:rPr>
              <a:t>,</a:t>
            </a:r>
            <a:r>
              <a:rPr sz="833" spc="-12" dirty="0">
                <a:solidFill>
                  <a:srgbClr val="231F20"/>
                </a:solidFill>
                <a:latin typeface="Corbel" panose="020B0503020204020204" pitchFamily="34" charset="0"/>
                <a:cs typeface="WorkSans-Light"/>
              </a:rPr>
              <a:t> </a:t>
            </a:r>
            <a:r>
              <a:rPr sz="833" dirty="0">
                <a:solidFill>
                  <a:srgbClr val="231F20"/>
                </a:solidFill>
                <a:latin typeface="Corbel" panose="020B0503020204020204" pitchFamily="34" charset="0"/>
                <a:cs typeface="WorkSans-Light"/>
              </a:rPr>
              <a:t>2018</a:t>
            </a:r>
            <a:r>
              <a:rPr sz="833" spc="-21" dirty="0">
                <a:solidFill>
                  <a:srgbClr val="231F20"/>
                </a:solidFill>
                <a:latin typeface="Corbel" panose="020B0503020204020204" pitchFamily="34" charset="0"/>
                <a:cs typeface="WorkSans-Light"/>
              </a:rPr>
              <a:t>.</a:t>
            </a:r>
            <a:endParaRPr sz="833" dirty="0">
              <a:latin typeface="Corbel" panose="020B0503020204020204" pitchFamily="34" charset="0"/>
              <a:cs typeface="WorkSans-Light"/>
            </a:endParaRPr>
          </a:p>
        </p:txBody>
      </p:sp>
      <p:sp>
        <p:nvSpPr>
          <p:cNvPr id="125" name="object 125"/>
          <p:cNvSpPr/>
          <p:nvPr/>
        </p:nvSpPr>
        <p:spPr>
          <a:xfrm>
            <a:off x="8625839" y="2576280"/>
            <a:ext cx="3185583" cy="2895600"/>
          </a:xfrm>
          <a:custGeom>
            <a:avLst/>
            <a:gdLst/>
            <a:ahLst/>
            <a:cxnLst/>
            <a:rect l="l" t="t" r="r" b="b"/>
            <a:pathLst>
              <a:path w="3822700" h="3474720">
                <a:moveTo>
                  <a:pt x="3822192" y="0"/>
                </a:moveTo>
                <a:lnTo>
                  <a:pt x="0" y="0"/>
                </a:lnTo>
                <a:lnTo>
                  <a:pt x="0" y="3474720"/>
                </a:lnTo>
                <a:lnTo>
                  <a:pt x="3822192" y="3474720"/>
                </a:lnTo>
                <a:lnTo>
                  <a:pt x="3822192" y="0"/>
                </a:lnTo>
                <a:close/>
              </a:path>
            </a:pathLst>
          </a:custGeom>
          <a:solidFill>
            <a:srgbClr val="E4EEF9"/>
          </a:solidFill>
        </p:spPr>
        <p:txBody>
          <a:bodyPr wrap="square" lIns="0" tIns="0" rIns="0" bIns="0" rtlCol="0"/>
          <a:lstStyle/>
          <a:p>
            <a:endParaRPr sz="1500">
              <a:latin typeface="Corbel" panose="020B0503020204020204" pitchFamily="34" charset="0"/>
            </a:endParaRPr>
          </a:p>
        </p:txBody>
      </p:sp>
      <p:sp>
        <p:nvSpPr>
          <p:cNvPr id="126" name="object 126"/>
          <p:cNvSpPr txBox="1"/>
          <p:nvPr/>
        </p:nvSpPr>
        <p:spPr>
          <a:xfrm>
            <a:off x="8625839" y="5222321"/>
            <a:ext cx="3185583" cy="153888"/>
          </a:xfrm>
          <a:prstGeom prst="rect">
            <a:avLst/>
          </a:prstGeom>
        </p:spPr>
        <p:txBody>
          <a:bodyPr vert="horz" wrap="square" lIns="0" tIns="0" rIns="0" bIns="0" rtlCol="0">
            <a:spAutoFit/>
          </a:bodyPr>
          <a:lstStyle/>
          <a:p>
            <a:pPr marL="332303">
              <a:spcBef>
                <a:spcPts val="4"/>
              </a:spcBef>
            </a:pPr>
            <a:r>
              <a:rPr sz="1000" dirty="0">
                <a:solidFill>
                  <a:srgbClr val="0093D5"/>
                </a:solidFill>
                <a:latin typeface="Corbel" panose="020B0503020204020204" pitchFamily="34" charset="0"/>
                <a:cs typeface="Montserrat"/>
              </a:rPr>
              <a:t>Sites</a:t>
            </a:r>
            <a:r>
              <a:rPr sz="1000" spc="-4" dirty="0">
                <a:solidFill>
                  <a:srgbClr val="0093D5"/>
                </a:solidFill>
                <a:latin typeface="Corbel" panose="020B0503020204020204" pitchFamily="34" charset="0"/>
                <a:cs typeface="Montserrat"/>
              </a:rPr>
              <a:t> </a:t>
            </a:r>
            <a:r>
              <a:rPr sz="1000" dirty="0">
                <a:solidFill>
                  <a:srgbClr val="0093D5"/>
                </a:solidFill>
                <a:latin typeface="Corbel" panose="020B0503020204020204" pitchFamily="34" charset="0"/>
                <a:cs typeface="Montserrat"/>
              </a:rPr>
              <a:t>in</a:t>
            </a:r>
            <a:r>
              <a:rPr sz="1000" spc="-4" dirty="0">
                <a:solidFill>
                  <a:srgbClr val="0093D5"/>
                </a:solidFill>
                <a:latin typeface="Corbel" panose="020B0503020204020204" pitchFamily="34" charset="0"/>
                <a:cs typeface="Montserrat"/>
              </a:rPr>
              <a:t> </a:t>
            </a:r>
            <a:r>
              <a:rPr sz="1000" dirty="0">
                <a:solidFill>
                  <a:srgbClr val="0093D5"/>
                </a:solidFill>
                <a:latin typeface="Corbel" panose="020B0503020204020204" pitchFamily="34" charset="0"/>
                <a:cs typeface="Montserrat"/>
              </a:rPr>
              <a:t>Bangladesh,</a:t>
            </a:r>
            <a:r>
              <a:rPr sz="1000" spc="-4" dirty="0">
                <a:solidFill>
                  <a:srgbClr val="0093D5"/>
                </a:solidFill>
                <a:latin typeface="Corbel" panose="020B0503020204020204" pitchFamily="34" charset="0"/>
                <a:cs typeface="Montserrat"/>
              </a:rPr>
              <a:t> </a:t>
            </a:r>
            <a:r>
              <a:rPr sz="1000" dirty="0">
                <a:solidFill>
                  <a:srgbClr val="0093D5"/>
                </a:solidFill>
                <a:latin typeface="Corbel" panose="020B0503020204020204" pitchFamily="34" charset="0"/>
                <a:cs typeface="Montserrat"/>
              </a:rPr>
              <a:t>India,</a:t>
            </a:r>
            <a:r>
              <a:rPr sz="1000" spc="-4" dirty="0">
                <a:solidFill>
                  <a:srgbClr val="0093D5"/>
                </a:solidFill>
                <a:latin typeface="Corbel" panose="020B0503020204020204" pitchFamily="34" charset="0"/>
                <a:cs typeface="Montserrat"/>
              </a:rPr>
              <a:t> </a:t>
            </a:r>
            <a:r>
              <a:rPr sz="1000" dirty="0">
                <a:solidFill>
                  <a:srgbClr val="0093D5"/>
                </a:solidFill>
                <a:latin typeface="Corbel" panose="020B0503020204020204" pitchFamily="34" charset="0"/>
                <a:cs typeface="Montserrat"/>
              </a:rPr>
              <a:t>and</a:t>
            </a:r>
            <a:r>
              <a:rPr sz="1000" spc="-4" dirty="0">
                <a:solidFill>
                  <a:srgbClr val="0093D5"/>
                </a:solidFill>
                <a:latin typeface="Corbel" panose="020B0503020204020204" pitchFamily="34" charset="0"/>
                <a:cs typeface="Montserrat"/>
              </a:rPr>
              <a:t> </a:t>
            </a:r>
            <a:r>
              <a:rPr sz="1000" spc="-8" dirty="0">
                <a:solidFill>
                  <a:srgbClr val="0093D5"/>
                </a:solidFill>
                <a:latin typeface="Corbel" panose="020B0503020204020204" pitchFamily="34" charset="0"/>
                <a:cs typeface="Montserrat"/>
              </a:rPr>
              <a:t>Pakistan</a:t>
            </a:r>
            <a:endParaRPr sz="1000" dirty="0">
              <a:latin typeface="Corbel" panose="020B0503020204020204" pitchFamily="34" charset="0"/>
              <a:cs typeface="Montserrat"/>
            </a:endParaRPr>
          </a:p>
        </p:txBody>
      </p:sp>
      <p:grpSp>
        <p:nvGrpSpPr>
          <p:cNvPr id="127" name="object 127"/>
          <p:cNvGrpSpPr/>
          <p:nvPr/>
        </p:nvGrpSpPr>
        <p:grpSpPr>
          <a:xfrm>
            <a:off x="8813715" y="2724574"/>
            <a:ext cx="2809875" cy="2387600"/>
            <a:chOff x="10576458" y="3384448"/>
            <a:chExt cx="3371850" cy="2865120"/>
          </a:xfrm>
        </p:grpSpPr>
        <p:sp>
          <p:nvSpPr>
            <p:cNvPr id="128" name="object 128"/>
            <p:cNvSpPr/>
            <p:nvPr/>
          </p:nvSpPr>
          <p:spPr>
            <a:xfrm>
              <a:off x="11437112" y="5895314"/>
              <a:ext cx="220345" cy="353060"/>
            </a:xfrm>
            <a:custGeom>
              <a:avLst/>
              <a:gdLst/>
              <a:ahLst/>
              <a:cxnLst/>
              <a:rect l="l" t="t" r="r" b="b"/>
              <a:pathLst>
                <a:path w="220345" h="353060">
                  <a:moveTo>
                    <a:pt x="131191" y="322681"/>
                  </a:moveTo>
                  <a:lnTo>
                    <a:pt x="5130" y="322681"/>
                  </a:lnTo>
                  <a:lnTo>
                    <a:pt x="4038" y="322681"/>
                  </a:lnTo>
                  <a:lnTo>
                    <a:pt x="3835" y="323532"/>
                  </a:lnTo>
                  <a:lnTo>
                    <a:pt x="2044" y="325069"/>
                  </a:lnTo>
                  <a:lnTo>
                    <a:pt x="0" y="329412"/>
                  </a:lnTo>
                  <a:lnTo>
                    <a:pt x="1054" y="338366"/>
                  </a:lnTo>
                  <a:lnTo>
                    <a:pt x="3175" y="347903"/>
                  </a:lnTo>
                  <a:lnTo>
                    <a:pt x="4064" y="352590"/>
                  </a:lnTo>
                  <a:lnTo>
                    <a:pt x="118770" y="352590"/>
                  </a:lnTo>
                  <a:lnTo>
                    <a:pt x="131191" y="322681"/>
                  </a:lnTo>
                  <a:close/>
                </a:path>
                <a:path w="220345" h="353060">
                  <a:moveTo>
                    <a:pt x="220116" y="85940"/>
                  </a:moveTo>
                  <a:lnTo>
                    <a:pt x="219062" y="73520"/>
                  </a:lnTo>
                  <a:lnTo>
                    <a:pt x="218173" y="70662"/>
                  </a:lnTo>
                  <a:lnTo>
                    <a:pt x="212788" y="62966"/>
                  </a:lnTo>
                  <a:lnTo>
                    <a:pt x="210972" y="60375"/>
                  </a:lnTo>
                  <a:lnTo>
                    <a:pt x="219710" y="54978"/>
                  </a:lnTo>
                  <a:lnTo>
                    <a:pt x="216903" y="42240"/>
                  </a:lnTo>
                  <a:lnTo>
                    <a:pt x="214210" y="39192"/>
                  </a:lnTo>
                  <a:lnTo>
                    <a:pt x="210896" y="33096"/>
                  </a:lnTo>
                  <a:lnTo>
                    <a:pt x="208394" y="25285"/>
                  </a:lnTo>
                  <a:lnTo>
                    <a:pt x="205994" y="18097"/>
                  </a:lnTo>
                  <a:lnTo>
                    <a:pt x="202958" y="13843"/>
                  </a:lnTo>
                  <a:lnTo>
                    <a:pt x="199390" y="11849"/>
                  </a:lnTo>
                  <a:lnTo>
                    <a:pt x="194017" y="4419"/>
                  </a:lnTo>
                  <a:lnTo>
                    <a:pt x="194017" y="520"/>
                  </a:lnTo>
                  <a:lnTo>
                    <a:pt x="193509" y="0"/>
                  </a:lnTo>
                  <a:lnTo>
                    <a:pt x="185788" y="5956"/>
                  </a:lnTo>
                  <a:lnTo>
                    <a:pt x="181508" y="19227"/>
                  </a:lnTo>
                  <a:lnTo>
                    <a:pt x="175996" y="32943"/>
                  </a:lnTo>
                  <a:lnTo>
                    <a:pt x="164617" y="40220"/>
                  </a:lnTo>
                  <a:lnTo>
                    <a:pt x="157480" y="41021"/>
                  </a:lnTo>
                  <a:lnTo>
                    <a:pt x="153136" y="43954"/>
                  </a:lnTo>
                  <a:lnTo>
                    <a:pt x="156946" y="52260"/>
                  </a:lnTo>
                  <a:lnTo>
                    <a:pt x="155956" y="62966"/>
                  </a:lnTo>
                  <a:lnTo>
                    <a:pt x="148005" y="59016"/>
                  </a:lnTo>
                  <a:lnTo>
                    <a:pt x="148005" y="80238"/>
                  </a:lnTo>
                  <a:lnTo>
                    <a:pt x="142074" y="80378"/>
                  </a:lnTo>
                  <a:lnTo>
                    <a:pt x="129857" y="94246"/>
                  </a:lnTo>
                  <a:lnTo>
                    <a:pt x="130606" y="102514"/>
                  </a:lnTo>
                  <a:lnTo>
                    <a:pt x="122440" y="108610"/>
                  </a:lnTo>
                  <a:lnTo>
                    <a:pt x="122440" y="99644"/>
                  </a:lnTo>
                  <a:lnTo>
                    <a:pt x="124510" y="97294"/>
                  </a:lnTo>
                  <a:lnTo>
                    <a:pt x="117068" y="100164"/>
                  </a:lnTo>
                  <a:lnTo>
                    <a:pt x="110426" y="104851"/>
                  </a:lnTo>
                  <a:lnTo>
                    <a:pt x="108000" y="110972"/>
                  </a:lnTo>
                  <a:lnTo>
                    <a:pt x="106400" y="118110"/>
                  </a:lnTo>
                  <a:lnTo>
                    <a:pt x="102247" y="125780"/>
                  </a:lnTo>
                  <a:lnTo>
                    <a:pt x="100965" y="124612"/>
                  </a:lnTo>
                  <a:lnTo>
                    <a:pt x="99288" y="120154"/>
                  </a:lnTo>
                  <a:lnTo>
                    <a:pt x="95961" y="116255"/>
                  </a:lnTo>
                  <a:lnTo>
                    <a:pt x="89725" y="116814"/>
                  </a:lnTo>
                  <a:lnTo>
                    <a:pt x="83959" y="119697"/>
                  </a:lnTo>
                  <a:lnTo>
                    <a:pt x="86017" y="127355"/>
                  </a:lnTo>
                  <a:lnTo>
                    <a:pt x="76428" y="121424"/>
                  </a:lnTo>
                  <a:lnTo>
                    <a:pt x="73748" y="123202"/>
                  </a:lnTo>
                  <a:lnTo>
                    <a:pt x="69570" y="128206"/>
                  </a:lnTo>
                  <a:lnTo>
                    <a:pt x="63969" y="132384"/>
                  </a:lnTo>
                  <a:lnTo>
                    <a:pt x="56997" y="131673"/>
                  </a:lnTo>
                  <a:lnTo>
                    <a:pt x="51396" y="130670"/>
                  </a:lnTo>
                  <a:lnTo>
                    <a:pt x="49047" y="135115"/>
                  </a:lnTo>
                  <a:lnTo>
                    <a:pt x="48107" y="142316"/>
                  </a:lnTo>
                  <a:lnTo>
                    <a:pt x="46774" y="149606"/>
                  </a:lnTo>
                  <a:lnTo>
                    <a:pt x="42938" y="156895"/>
                  </a:lnTo>
                  <a:lnTo>
                    <a:pt x="42938" y="158051"/>
                  </a:lnTo>
                  <a:lnTo>
                    <a:pt x="39928" y="164071"/>
                  </a:lnTo>
                  <a:lnTo>
                    <a:pt x="39052" y="176288"/>
                  </a:lnTo>
                  <a:lnTo>
                    <a:pt x="39217" y="189255"/>
                  </a:lnTo>
                  <a:lnTo>
                    <a:pt x="39357" y="197497"/>
                  </a:lnTo>
                  <a:lnTo>
                    <a:pt x="38773" y="206527"/>
                  </a:lnTo>
                  <a:lnTo>
                    <a:pt x="38557" y="218414"/>
                  </a:lnTo>
                  <a:lnTo>
                    <a:pt x="40030" y="229069"/>
                  </a:lnTo>
                  <a:lnTo>
                    <a:pt x="44475" y="234391"/>
                  </a:lnTo>
                  <a:lnTo>
                    <a:pt x="44729" y="234645"/>
                  </a:lnTo>
                  <a:lnTo>
                    <a:pt x="44284" y="244030"/>
                  </a:lnTo>
                  <a:lnTo>
                    <a:pt x="42913" y="254127"/>
                  </a:lnTo>
                  <a:lnTo>
                    <a:pt x="40525" y="263906"/>
                  </a:lnTo>
                  <a:lnTo>
                    <a:pt x="37058" y="272300"/>
                  </a:lnTo>
                  <a:lnTo>
                    <a:pt x="32562" y="280517"/>
                  </a:lnTo>
                  <a:lnTo>
                    <a:pt x="31432" y="278295"/>
                  </a:lnTo>
                  <a:lnTo>
                    <a:pt x="31432" y="294157"/>
                  </a:lnTo>
                  <a:lnTo>
                    <a:pt x="24549" y="304063"/>
                  </a:lnTo>
                  <a:lnTo>
                    <a:pt x="18910" y="306628"/>
                  </a:lnTo>
                  <a:lnTo>
                    <a:pt x="17640" y="309702"/>
                  </a:lnTo>
                  <a:lnTo>
                    <a:pt x="16090" y="310083"/>
                  </a:lnTo>
                  <a:lnTo>
                    <a:pt x="15481" y="313347"/>
                  </a:lnTo>
                  <a:lnTo>
                    <a:pt x="14312" y="313550"/>
                  </a:lnTo>
                  <a:lnTo>
                    <a:pt x="14312" y="314058"/>
                  </a:lnTo>
                  <a:lnTo>
                    <a:pt x="13804" y="314566"/>
                  </a:lnTo>
                  <a:lnTo>
                    <a:pt x="10706" y="315341"/>
                  </a:lnTo>
                  <a:lnTo>
                    <a:pt x="8775" y="320890"/>
                  </a:lnTo>
                  <a:lnTo>
                    <a:pt x="5359" y="321741"/>
                  </a:lnTo>
                  <a:lnTo>
                    <a:pt x="5143" y="322580"/>
                  </a:lnTo>
                  <a:lnTo>
                    <a:pt x="131241" y="322580"/>
                  </a:lnTo>
                  <a:lnTo>
                    <a:pt x="147231" y="284086"/>
                  </a:lnTo>
                  <a:lnTo>
                    <a:pt x="148259" y="280517"/>
                  </a:lnTo>
                  <a:lnTo>
                    <a:pt x="149352" y="276720"/>
                  </a:lnTo>
                  <a:lnTo>
                    <a:pt x="151079" y="267893"/>
                  </a:lnTo>
                  <a:lnTo>
                    <a:pt x="152946" y="259676"/>
                  </a:lnTo>
                  <a:lnTo>
                    <a:pt x="155422" y="254114"/>
                  </a:lnTo>
                  <a:lnTo>
                    <a:pt x="162610" y="242125"/>
                  </a:lnTo>
                  <a:lnTo>
                    <a:pt x="168757" y="229069"/>
                  </a:lnTo>
                  <a:lnTo>
                    <a:pt x="173837" y="215633"/>
                  </a:lnTo>
                  <a:lnTo>
                    <a:pt x="177914" y="202374"/>
                  </a:lnTo>
                  <a:lnTo>
                    <a:pt x="180962" y="188785"/>
                  </a:lnTo>
                  <a:lnTo>
                    <a:pt x="183540" y="174612"/>
                  </a:lnTo>
                  <a:lnTo>
                    <a:pt x="186550" y="160616"/>
                  </a:lnTo>
                  <a:lnTo>
                    <a:pt x="190944" y="147548"/>
                  </a:lnTo>
                  <a:lnTo>
                    <a:pt x="192227" y="141147"/>
                  </a:lnTo>
                  <a:lnTo>
                    <a:pt x="194779" y="136372"/>
                  </a:lnTo>
                  <a:lnTo>
                    <a:pt x="195922" y="132384"/>
                  </a:lnTo>
                  <a:lnTo>
                    <a:pt x="196900" y="128993"/>
                  </a:lnTo>
                  <a:lnTo>
                    <a:pt x="197205" y="127355"/>
                  </a:lnTo>
                  <a:lnTo>
                    <a:pt x="197497" y="125780"/>
                  </a:lnTo>
                  <a:lnTo>
                    <a:pt x="198335" y="121285"/>
                  </a:lnTo>
                  <a:lnTo>
                    <a:pt x="198869" y="115531"/>
                  </a:lnTo>
                  <a:lnTo>
                    <a:pt x="200736" y="112064"/>
                  </a:lnTo>
                  <a:lnTo>
                    <a:pt x="204889" y="113906"/>
                  </a:lnTo>
                  <a:lnTo>
                    <a:pt x="209156" y="118033"/>
                  </a:lnTo>
                  <a:lnTo>
                    <a:pt x="211391" y="121424"/>
                  </a:lnTo>
                  <a:lnTo>
                    <a:pt x="211912" y="121424"/>
                  </a:lnTo>
                  <a:lnTo>
                    <a:pt x="213448" y="112064"/>
                  </a:lnTo>
                  <a:lnTo>
                    <a:pt x="213753" y="110223"/>
                  </a:lnTo>
                  <a:lnTo>
                    <a:pt x="214249" y="108610"/>
                  </a:lnTo>
                  <a:lnTo>
                    <a:pt x="217411" y="98285"/>
                  </a:lnTo>
                  <a:lnTo>
                    <a:pt x="220116" y="85940"/>
                  </a:lnTo>
                  <a:close/>
                </a:path>
              </a:pathLst>
            </a:custGeom>
            <a:solidFill>
              <a:srgbClr val="FFFFFF"/>
            </a:solidFill>
          </p:spPr>
          <p:txBody>
            <a:bodyPr wrap="square" lIns="0" tIns="0" rIns="0" bIns="0" rtlCol="0"/>
            <a:lstStyle/>
            <a:p>
              <a:endParaRPr sz="1500">
                <a:latin typeface="Corbel" panose="020B0503020204020204" pitchFamily="34" charset="0"/>
              </a:endParaRPr>
            </a:p>
          </p:txBody>
        </p:sp>
        <p:sp>
          <p:nvSpPr>
            <p:cNvPr id="129" name="object 129"/>
            <p:cNvSpPr/>
            <p:nvPr/>
          </p:nvSpPr>
          <p:spPr>
            <a:xfrm>
              <a:off x="11437113" y="5895308"/>
              <a:ext cx="220345" cy="353060"/>
            </a:xfrm>
            <a:custGeom>
              <a:avLst/>
              <a:gdLst/>
              <a:ahLst/>
              <a:cxnLst/>
              <a:rect l="l" t="t" r="r" b="b"/>
              <a:pathLst>
                <a:path w="220345" h="353060">
                  <a:moveTo>
                    <a:pt x="192228" y="141147"/>
                  </a:moveTo>
                  <a:lnTo>
                    <a:pt x="194788" y="136368"/>
                  </a:lnTo>
                  <a:lnTo>
                    <a:pt x="196902" y="128992"/>
                  </a:lnTo>
                  <a:lnTo>
                    <a:pt x="198340" y="121289"/>
                  </a:lnTo>
                  <a:lnTo>
                    <a:pt x="198871" y="115531"/>
                  </a:lnTo>
                  <a:lnTo>
                    <a:pt x="200736" y="112068"/>
                  </a:lnTo>
                  <a:lnTo>
                    <a:pt x="204889" y="113911"/>
                  </a:lnTo>
                  <a:lnTo>
                    <a:pt x="209163" y="118037"/>
                  </a:lnTo>
                  <a:lnTo>
                    <a:pt x="211393" y="121424"/>
                  </a:lnTo>
                  <a:lnTo>
                    <a:pt x="211913" y="121424"/>
                  </a:lnTo>
                  <a:lnTo>
                    <a:pt x="213754" y="110221"/>
                  </a:lnTo>
                  <a:lnTo>
                    <a:pt x="217417" y="98282"/>
                  </a:lnTo>
                  <a:lnTo>
                    <a:pt x="220116" y="85938"/>
                  </a:lnTo>
                  <a:lnTo>
                    <a:pt x="219064" y="73520"/>
                  </a:lnTo>
                  <a:lnTo>
                    <a:pt x="218175" y="70662"/>
                  </a:lnTo>
                  <a:lnTo>
                    <a:pt x="210974" y="60375"/>
                  </a:lnTo>
                  <a:lnTo>
                    <a:pt x="214974" y="57899"/>
                  </a:lnTo>
                  <a:lnTo>
                    <a:pt x="219711" y="54978"/>
                  </a:lnTo>
                  <a:lnTo>
                    <a:pt x="216905" y="42240"/>
                  </a:lnTo>
                  <a:lnTo>
                    <a:pt x="214212" y="39192"/>
                  </a:lnTo>
                  <a:lnTo>
                    <a:pt x="210904" y="33093"/>
                  </a:lnTo>
                  <a:lnTo>
                    <a:pt x="208405" y="25284"/>
                  </a:lnTo>
                  <a:lnTo>
                    <a:pt x="205997" y="18091"/>
                  </a:lnTo>
                  <a:lnTo>
                    <a:pt x="202960" y="13843"/>
                  </a:lnTo>
                  <a:lnTo>
                    <a:pt x="199391" y="11849"/>
                  </a:lnTo>
                  <a:lnTo>
                    <a:pt x="194019" y="4419"/>
                  </a:lnTo>
                  <a:lnTo>
                    <a:pt x="194019" y="520"/>
                  </a:lnTo>
                  <a:lnTo>
                    <a:pt x="193511" y="0"/>
                  </a:lnTo>
                  <a:lnTo>
                    <a:pt x="185798" y="5952"/>
                  </a:lnTo>
                  <a:lnTo>
                    <a:pt x="181508" y="19224"/>
                  </a:lnTo>
                  <a:lnTo>
                    <a:pt x="175996" y="32939"/>
                  </a:lnTo>
                  <a:lnTo>
                    <a:pt x="164619" y="40220"/>
                  </a:lnTo>
                  <a:lnTo>
                    <a:pt x="157481" y="41021"/>
                  </a:lnTo>
                  <a:lnTo>
                    <a:pt x="153138" y="43954"/>
                  </a:lnTo>
                  <a:lnTo>
                    <a:pt x="156948" y="52260"/>
                  </a:lnTo>
                  <a:lnTo>
                    <a:pt x="155957" y="62966"/>
                  </a:lnTo>
                  <a:lnTo>
                    <a:pt x="148007" y="59016"/>
                  </a:lnTo>
                  <a:lnTo>
                    <a:pt x="148007" y="67373"/>
                  </a:lnTo>
                  <a:lnTo>
                    <a:pt x="148007" y="80238"/>
                  </a:lnTo>
                  <a:lnTo>
                    <a:pt x="142076" y="80378"/>
                  </a:lnTo>
                  <a:lnTo>
                    <a:pt x="135485" y="87871"/>
                  </a:lnTo>
                  <a:lnTo>
                    <a:pt x="129859" y="94246"/>
                  </a:lnTo>
                  <a:lnTo>
                    <a:pt x="130608" y="102514"/>
                  </a:lnTo>
                  <a:lnTo>
                    <a:pt x="122442" y="108610"/>
                  </a:lnTo>
                  <a:lnTo>
                    <a:pt x="122442" y="99644"/>
                  </a:lnTo>
                  <a:lnTo>
                    <a:pt x="124512" y="97294"/>
                  </a:lnTo>
                  <a:lnTo>
                    <a:pt x="117070" y="100164"/>
                  </a:lnTo>
                  <a:lnTo>
                    <a:pt x="110429" y="104847"/>
                  </a:lnTo>
                  <a:lnTo>
                    <a:pt x="108002" y="110977"/>
                  </a:lnTo>
                  <a:lnTo>
                    <a:pt x="106404" y="118104"/>
                  </a:lnTo>
                  <a:lnTo>
                    <a:pt x="102249" y="125780"/>
                  </a:lnTo>
                  <a:lnTo>
                    <a:pt x="100971" y="124613"/>
                  </a:lnTo>
                  <a:lnTo>
                    <a:pt x="99293" y="120149"/>
                  </a:lnTo>
                  <a:lnTo>
                    <a:pt x="95962" y="116259"/>
                  </a:lnTo>
                  <a:lnTo>
                    <a:pt x="89727" y="116814"/>
                  </a:lnTo>
                  <a:lnTo>
                    <a:pt x="83961" y="119697"/>
                  </a:lnTo>
                  <a:lnTo>
                    <a:pt x="86018" y="127355"/>
                  </a:lnTo>
                  <a:lnTo>
                    <a:pt x="76430" y="121424"/>
                  </a:lnTo>
                  <a:lnTo>
                    <a:pt x="73751" y="123206"/>
                  </a:lnTo>
                  <a:lnTo>
                    <a:pt x="69581" y="128211"/>
                  </a:lnTo>
                  <a:lnTo>
                    <a:pt x="63978" y="132384"/>
                  </a:lnTo>
                  <a:lnTo>
                    <a:pt x="56999" y="131673"/>
                  </a:lnTo>
                  <a:lnTo>
                    <a:pt x="51405" y="130673"/>
                  </a:lnTo>
                  <a:lnTo>
                    <a:pt x="49049" y="135110"/>
                  </a:lnTo>
                  <a:lnTo>
                    <a:pt x="48112" y="142312"/>
                  </a:lnTo>
                  <a:lnTo>
                    <a:pt x="46775" y="149606"/>
                  </a:lnTo>
                  <a:lnTo>
                    <a:pt x="46166" y="150787"/>
                  </a:lnTo>
                  <a:lnTo>
                    <a:pt x="42940" y="156895"/>
                  </a:lnTo>
                  <a:lnTo>
                    <a:pt x="42940" y="158051"/>
                  </a:lnTo>
                  <a:lnTo>
                    <a:pt x="39937" y="164077"/>
                  </a:lnTo>
                  <a:lnTo>
                    <a:pt x="39054" y="176293"/>
                  </a:lnTo>
                  <a:lnTo>
                    <a:pt x="39218" y="189250"/>
                  </a:lnTo>
                  <a:lnTo>
                    <a:pt x="39359" y="197497"/>
                  </a:lnTo>
                  <a:lnTo>
                    <a:pt x="38772" y="206525"/>
                  </a:lnTo>
                  <a:lnTo>
                    <a:pt x="38565" y="218416"/>
                  </a:lnTo>
                  <a:lnTo>
                    <a:pt x="40034" y="229071"/>
                  </a:lnTo>
                  <a:lnTo>
                    <a:pt x="44477" y="234391"/>
                  </a:lnTo>
                  <a:lnTo>
                    <a:pt x="44731" y="234645"/>
                  </a:lnTo>
                  <a:lnTo>
                    <a:pt x="44289" y="244029"/>
                  </a:lnTo>
                  <a:lnTo>
                    <a:pt x="42915" y="254130"/>
                  </a:lnTo>
                  <a:lnTo>
                    <a:pt x="40530" y="263902"/>
                  </a:lnTo>
                  <a:lnTo>
                    <a:pt x="37060" y="272300"/>
                  </a:lnTo>
                  <a:lnTo>
                    <a:pt x="32564" y="280517"/>
                  </a:lnTo>
                  <a:lnTo>
                    <a:pt x="31434" y="278295"/>
                  </a:lnTo>
                  <a:lnTo>
                    <a:pt x="31434" y="287921"/>
                  </a:lnTo>
                  <a:lnTo>
                    <a:pt x="31434" y="294157"/>
                  </a:lnTo>
                  <a:lnTo>
                    <a:pt x="24550" y="304063"/>
                  </a:lnTo>
                  <a:lnTo>
                    <a:pt x="18912" y="306628"/>
                  </a:lnTo>
                  <a:lnTo>
                    <a:pt x="17642" y="309702"/>
                  </a:lnTo>
                  <a:lnTo>
                    <a:pt x="16092" y="310083"/>
                  </a:lnTo>
                  <a:lnTo>
                    <a:pt x="15483" y="313347"/>
                  </a:lnTo>
                  <a:lnTo>
                    <a:pt x="14314" y="313550"/>
                  </a:lnTo>
                  <a:lnTo>
                    <a:pt x="14314" y="314058"/>
                  </a:lnTo>
                  <a:lnTo>
                    <a:pt x="13806" y="314566"/>
                  </a:lnTo>
                  <a:lnTo>
                    <a:pt x="10707" y="315341"/>
                  </a:lnTo>
                  <a:lnTo>
                    <a:pt x="8777" y="320890"/>
                  </a:lnTo>
                  <a:lnTo>
                    <a:pt x="5361" y="321741"/>
                  </a:lnTo>
                  <a:lnTo>
                    <a:pt x="5132" y="322681"/>
                  </a:lnTo>
                  <a:lnTo>
                    <a:pt x="4065" y="322580"/>
                  </a:lnTo>
                  <a:lnTo>
                    <a:pt x="3837" y="323532"/>
                  </a:lnTo>
                  <a:lnTo>
                    <a:pt x="2046" y="325069"/>
                  </a:lnTo>
                  <a:lnTo>
                    <a:pt x="0" y="329418"/>
                  </a:lnTo>
                  <a:lnTo>
                    <a:pt x="1057" y="338364"/>
                  </a:lnTo>
                  <a:lnTo>
                    <a:pt x="3184" y="347898"/>
                  </a:lnTo>
                  <a:lnTo>
                    <a:pt x="4073" y="352583"/>
                  </a:lnTo>
                </a:path>
              </a:pathLst>
            </a:custGeom>
            <a:ln w="3175">
              <a:solidFill>
                <a:srgbClr val="020302"/>
              </a:solidFill>
            </a:ln>
          </p:spPr>
          <p:txBody>
            <a:bodyPr wrap="square" lIns="0" tIns="0" rIns="0" bIns="0" rtlCol="0"/>
            <a:lstStyle/>
            <a:p>
              <a:endParaRPr sz="1500">
                <a:latin typeface="Corbel" panose="020B0503020204020204" pitchFamily="34" charset="0"/>
              </a:endParaRPr>
            </a:p>
          </p:txBody>
        </p:sp>
        <p:pic>
          <p:nvPicPr>
            <p:cNvPr id="130" name="object 130"/>
            <p:cNvPicPr/>
            <p:nvPr/>
          </p:nvPicPr>
          <p:blipFill>
            <a:blip r:embed="rId3" cstate="print"/>
            <a:stretch>
              <a:fillRect/>
            </a:stretch>
          </p:blipFill>
          <p:spPr>
            <a:xfrm>
              <a:off x="11554520" y="6035084"/>
              <a:ext cx="76193" cy="214179"/>
            </a:xfrm>
            <a:prstGeom prst="rect">
              <a:avLst/>
            </a:prstGeom>
          </p:spPr>
        </p:pic>
        <p:pic>
          <p:nvPicPr>
            <p:cNvPr id="131" name="object 131"/>
            <p:cNvPicPr/>
            <p:nvPr/>
          </p:nvPicPr>
          <p:blipFill>
            <a:blip r:embed="rId4" cstate="print"/>
            <a:stretch>
              <a:fillRect/>
            </a:stretch>
          </p:blipFill>
          <p:spPr>
            <a:xfrm>
              <a:off x="10576458" y="3384448"/>
              <a:ext cx="3371304" cy="2864815"/>
            </a:xfrm>
            <a:prstGeom prst="rect">
              <a:avLst/>
            </a:prstGeom>
          </p:spPr>
        </p:pic>
      </p:grpSp>
      <p:sp>
        <p:nvSpPr>
          <p:cNvPr id="134" name="Footer Placeholder 57">
            <a:extLst>
              <a:ext uri="{FF2B5EF4-FFF2-40B4-BE49-F238E27FC236}">
                <a16:creationId xmlns:a16="http://schemas.microsoft.com/office/drawing/2014/main" id="{041C5CB9-0FDA-B077-A628-CC83119BC7CB}"/>
              </a:ext>
            </a:extLst>
          </p:cNvPr>
          <p:cNvSpPr>
            <a:spLocks noGrp="1"/>
          </p:cNvSpPr>
          <p:nvPr>
            <p:ph type="ftr" sz="quarter" idx="3"/>
          </p:nvPr>
        </p:nvSpPr>
        <p:spPr>
          <a:xfrm>
            <a:off x="6866666" y="6548086"/>
            <a:ext cx="4873214" cy="173389"/>
          </a:xfrm>
        </p:spPr>
        <p:txBody>
          <a:bodyPr/>
          <a:lstStyle/>
          <a:p>
            <a:r>
              <a:rPr lang="en-US" dirty="0"/>
              <a:t>Original slide developed by the World Health Organization and PATH. Last updated: February 2024</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7AC7620D-41FA-6B72-6C3C-D240EDC11AE4}"/>
              </a:ext>
            </a:extLst>
          </p:cNvPr>
          <p:cNvSpPr/>
          <p:nvPr/>
        </p:nvSpPr>
        <p:spPr>
          <a:xfrm>
            <a:off x="3863874" y="2309138"/>
            <a:ext cx="8092078" cy="655110"/>
          </a:xfrm>
          <a:prstGeom prst="rect">
            <a:avLst/>
          </a:prstGeom>
          <a:gradFill>
            <a:gsLst>
              <a:gs pos="8000">
                <a:schemeClr val="bg1"/>
              </a:gs>
              <a:gs pos="74000">
                <a:srgbClr val="B9DCB5"/>
              </a:gs>
              <a:gs pos="30000">
                <a:srgbClr val="AFD7AA"/>
              </a:gs>
              <a:gs pos="50000">
                <a:schemeClr val="accent4"/>
              </a:gs>
              <a:gs pos="92000">
                <a:schemeClr val="bg1"/>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AB7D6958-CF45-3C43-E7F6-AC5CC7006F2B}"/>
              </a:ext>
            </a:extLst>
          </p:cNvPr>
          <p:cNvSpPr/>
          <p:nvPr/>
        </p:nvSpPr>
        <p:spPr>
          <a:xfrm>
            <a:off x="3863874" y="4805039"/>
            <a:ext cx="8092078" cy="748902"/>
          </a:xfrm>
          <a:prstGeom prst="rect">
            <a:avLst/>
          </a:prstGeom>
          <a:gradFill>
            <a:gsLst>
              <a:gs pos="8000">
                <a:schemeClr val="bg1"/>
              </a:gs>
              <a:gs pos="74000">
                <a:srgbClr val="B9DCB5"/>
              </a:gs>
              <a:gs pos="30000">
                <a:srgbClr val="AFD7AA"/>
              </a:gs>
              <a:gs pos="50000">
                <a:schemeClr val="accent4"/>
              </a:gs>
              <a:gs pos="92000">
                <a:schemeClr val="bg1"/>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E7C8E3BA-B80C-E89E-49E8-BB29DCF18FCF}"/>
              </a:ext>
            </a:extLst>
          </p:cNvPr>
          <p:cNvSpPr/>
          <p:nvPr/>
        </p:nvSpPr>
        <p:spPr>
          <a:xfrm>
            <a:off x="3863874" y="3323185"/>
            <a:ext cx="8092078" cy="955147"/>
          </a:xfrm>
          <a:prstGeom prst="rect">
            <a:avLst/>
          </a:prstGeom>
          <a:gradFill>
            <a:gsLst>
              <a:gs pos="75000">
                <a:srgbClr val="F3BCD0"/>
              </a:gs>
              <a:gs pos="30000">
                <a:srgbClr val="EFAAC3"/>
              </a:gs>
              <a:gs pos="8000">
                <a:schemeClr val="bg1"/>
              </a:gs>
              <a:gs pos="50000">
                <a:schemeClr val="accent5"/>
              </a:gs>
              <a:gs pos="92000">
                <a:schemeClr val="bg1"/>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DF23476E-7A3F-FBFB-A00C-DC94043E4136}"/>
              </a:ext>
            </a:extLst>
          </p:cNvPr>
          <p:cNvSpPr/>
          <p:nvPr/>
        </p:nvSpPr>
        <p:spPr>
          <a:xfrm>
            <a:off x="3863874" y="2964250"/>
            <a:ext cx="8092078" cy="358933"/>
          </a:xfrm>
          <a:prstGeom prst="rect">
            <a:avLst/>
          </a:prstGeom>
          <a:gradFill>
            <a:gsLst>
              <a:gs pos="30000">
                <a:srgbClr val="F4B999"/>
              </a:gs>
              <a:gs pos="71000">
                <a:srgbClr val="F5BD9E"/>
              </a:gs>
              <a:gs pos="8000">
                <a:schemeClr val="bg1"/>
              </a:gs>
              <a:gs pos="50000">
                <a:srgbClr val="E45000"/>
              </a:gs>
              <a:gs pos="92000">
                <a:schemeClr val="bg1"/>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38B94583-E098-30E6-67E9-4BDEDFF2445C}"/>
              </a:ext>
            </a:extLst>
          </p:cNvPr>
          <p:cNvSpPr/>
          <p:nvPr/>
        </p:nvSpPr>
        <p:spPr>
          <a:xfrm>
            <a:off x="3863874" y="4278333"/>
            <a:ext cx="8092078" cy="543738"/>
          </a:xfrm>
          <a:prstGeom prst="rect">
            <a:avLst/>
          </a:prstGeom>
          <a:gradFill>
            <a:gsLst>
              <a:gs pos="30000">
                <a:srgbClr val="F4B999"/>
              </a:gs>
              <a:gs pos="71000">
                <a:srgbClr val="F5BD9E"/>
              </a:gs>
              <a:gs pos="8000">
                <a:schemeClr val="bg1"/>
              </a:gs>
              <a:gs pos="50000">
                <a:srgbClr val="E45000"/>
              </a:gs>
              <a:gs pos="92000">
                <a:schemeClr val="bg1"/>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bject 6"/>
          <p:cNvSpPr txBox="1">
            <a:spLocks noGrp="1"/>
          </p:cNvSpPr>
          <p:nvPr>
            <p:ph type="title"/>
          </p:nvPr>
        </p:nvSpPr>
        <p:spPr>
          <a:xfrm>
            <a:off x="1224280" y="365125"/>
            <a:ext cx="10515600" cy="657017"/>
          </a:xfrm>
          <a:prstGeom prst="rect">
            <a:avLst/>
          </a:prstGeom>
        </p:spPr>
        <p:txBody>
          <a:bodyPr vert="horz" wrap="square" lIns="0" tIns="10583" rIns="0" bIns="0" rtlCol="0" anchor="t" anchorCtr="0">
            <a:spAutoFit/>
          </a:bodyPr>
          <a:lstStyle/>
          <a:p>
            <a:pPr marL="10583">
              <a:lnSpc>
                <a:spcPct val="100000"/>
              </a:lnSpc>
              <a:spcBef>
                <a:spcPts val="83"/>
              </a:spcBef>
            </a:pPr>
            <a:r>
              <a:rPr dirty="0">
                <a:solidFill>
                  <a:srgbClr val="672672"/>
                </a:solidFill>
              </a:rPr>
              <a:t>RSV</a:t>
            </a:r>
            <a:r>
              <a:rPr spc="-42" dirty="0">
                <a:solidFill>
                  <a:srgbClr val="672672"/>
                </a:solidFill>
              </a:rPr>
              <a:t> </a:t>
            </a:r>
            <a:r>
              <a:rPr lang="en-US" spc="-42" dirty="0">
                <a:solidFill>
                  <a:srgbClr val="672672"/>
                </a:solidFill>
              </a:rPr>
              <a:t>prevention strategies may need to account for </a:t>
            </a:r>
            <a:r>
              <a:rPr dirty="0">
                <a:solidFill>
                  <a:srgbClr val="672672"/>
                </a:solidFill>
              </a:rPr>
              <a:t>seasonality</a:t>
            </a:r>
            <a:br>
              <a:rPr lang="en-US" spc="-8" dirty="0">
                <a:solidFill>
                  <a:srgbClr val="672672"/>
                </a:solidFill>
              </a:rPr>
            </a:br>
            <a:r>
              <a:rPr lang="en-US" sz="1800" b="1" dirty="0">
                <a:solidFill>
                  <a:srgbClr val="0093D5"/>
                </a:solidFill>
                <a:cs typeface="Montserrat-SemiBold"/>
              </a:rPr>
              <a:t>Seasonal</a:t>
            </a:r>
            <a:r>
              <a:rPr lang="en-US" sz="1800" b="1" spc="-71" dirty="0">
                <a:solidFill>
                  <a:srgbClr val="0093D5"/>
                </a:solidFill>
                <a:cs typeface="Montserrat-SemiBold"/>
              </a:rPr>
              <a:t> </a:t>
            </a:r>
            <a:r>
              <a:rPr lang="en-US" sz="1800" b="1" dirty="0">
                <a:solidFill>
                  <a:srgbClr val="0093D5"/>
                </a:solidFill>
                <a:cs typeface="Montserrat-SemiBold"/>
              </a:rPr>
              <a:t>virus</a:t>
            </a:r>
            <a:r>
              <a:rPr lang="en-US" sz="1800" b="1" spc="-67" dirty="0">
                <a:solidFill>
                  <a:srgbClr val="0093D5"/>
                </a:solidFill>
                <a:cs typeface="Montserrat-SemiBold"/>
              </a:rPr>
              <a:t> </a:t>
            </a:r>
            <a:r>
              <a:rPr lang="en-US" sz="1800" b="1" dirty="0">
                <a:solidFill>
                  <a:srgbClr val="0093D5"/>
                </a:solidFill>
                <a:cs typeface="Montserrat-SemiBold"/>
              </a:rPr>
              <a:t>activity</a:t>
            </a:r>
            <a:r>
              <a:rPr lang="en-US" sz="1800" b="1" spc="-71" dirty="0">
                <a:solidFill>
                  <a:srgbClr val="0093D5"/>
                </a:solidFill>
                <a:cs typeface="Montserrat-SemiBold"/>
              </a:rPr>
              <a:t> </a:t>
            </a:r>
            <a:r>
              <a:rPr lang="en-US" sz="1800" b="1" dirty="0">
                <a:solidFill>
                  <a:srgbClr val="0093D5"/>
                </a:solidFill>
                <a:cs typeface="Montserrat-SemiBold"/>
              </a:rPr>
              <a:t>observed</a:t>
            </a:r>
            <a:r>
              <a:rPr lang="en-US" sz="1800" b="1" spc="-67" dirty="0">
                <a:solidFill>
                  <a:srgbClr val="0093D5"/>
                </a:solidFill>
                <a:cs typeface="Montserrat-SemiBold"/>
              </a:rPr>
              <a:t> </a:t>
            </a:r>
            <a:r>
              <a:rPr lang="en-US" sz="1800" b="1" dirty="0">
                <a:solidFill>
                  <a:srgbClr val="0093D5"/>
                </a:solidFill>
                <a:cs typeface="Montserrat-SemiBold"/>
              </a:rPr>
              <a:t>in</a:t>
            </a:r>
            <a:r>
              <a:rPr lang="en-US" sz="1800" b="1" spc="-67" dirty="0">
                <a:solidFill>
                  <a:srgbClr val="0093D5"/>
                </a:solidFill>
                <a:cs typeface="Montserrat-SemiBold"/>
              </a:rPr>
              <a:t> </a:t>
            </a:r>
            <a:r>
              <a:rPr lang="en-US" sz="1800" b="1" dirty="0">
                <a:solidFill>
                  <a:srgbClr val="0093D5"/>
                </a:solidFill>
                <a:cs typeface="Montserrat-SemiBold"/>
              </a:rPr>
              <a:t>many</a:t>
            </a:r>
            <a:r>
              <a:rPr lang="en-US" sz="1800" b="1" spc="-71" dirty="0">
                <a:solidFill>
                  <a:srgbClr val="0093D5"/>
                </a:solidFill>
                <a:cs typeface="Montserrat-SemiBold"/>
              </a:rPr>
              <a:t> </a:t>
            </a:r>
            <a:r>
              <a:rPr lang="en-US" sz="1800" b="1" dirty="0">
                <a:solidFill>
                  <a:srgbClr val="0093D5"/>
                </a:solidFill>
                <a:cs typeface="Montserrat-SemiBold"/>
              </a:rPr>
              <a:t>areas</a:t>
            </a:r>
            <a:r>
              <a:rPr lang="en-US" sz="1800" b="1" spc="-67" dirty="0">
                <a:solidFill>
                  <a:srgbClr val="0093D5"/>
                </a:solidFill>
                <a:cs typeface="Montserrat-SemiBold"/>
              </a:rPr>
              <a:t> </a:t>
            </a:r>
            <a:r>
              <a:rPr lang="en-US" sz="1800" b="1" dirty="0">
                <a:solidFill>
                  <a:srgbClr val="0093D5"/>
                </a:solidFill>
                <a:cs typeface="Montserrat-SemiBold"/>
              </a:rPr>
              <a:t>around</a:t>
            </a:r>
            <a:r>
              <a:rPr lang="en-US" sz="1800" b="1" spc="-71" dirty="0">
                <a:solidFill>
                  <a:srgbClr val="0093D5"/>
                </a:solidFill>
                <a:cs typeface="Montserrat-SemiBold"/>
              </a:rPr>
              <a:t> </a:t>
            </a:r>
            <a:r>
              <a:rPr lang="en-US" sz="1800" b="1" dirty="0">
                <a:solidFill>
                  <a:srgbClr val="0093D5"/>
                </a:solidFill>
                <a:cs typeface="Montserrat-SemiBold"/>
              </a:rPr>
              <a:t>the</a:t>
            </a:r>
            <a:r>
              <a:rPr lang="en-US" sz="1800" b="1" spc="-67" dirty="0">
                <a:solidFill>
                  <a:srgbClr val="0093D5"/>
                </a:solidFill>
                <a:cs typeface="Montserrat-SemiBold"/>
              </a:rPr>
              <a:t> </a:t>
            </a:r>
            <a:r>
              <a:rPr lang="en-US" sz="1800" b="1" dirty="0">
                <a:solidFill>
                  <a:srgbClr val="0093D5"/>
                </a:solidFill>
                <a:cs typeface="Montserrat-SemiBold"/>
              </a:rPr>
              <a:t>world</a:t>
            </a:r>
            <a:r>
              <a:rPr lang="en-US" sz="1800" b="1" spc="-67" dirty="0">
                <a:solidFill>
                  <a:srgbClr val="0093D5"/>
                </a:solidFill>
                <a:cs typeface="Montserrat-SemiBold"/>
              </a:rPr>
              <a:t> </a:t>
            </a:r>
            <a:r>
              <a:rPr lang="en-US" sz="1800" b="1" dirty="0">
                <a:solidFill>
                  <a:srgbClr val="0093D5"/>
                </a:solidFill>
                <a:cs typeface="Montserrat-SemiBold"/>
              </a:rPr>
              <a:t>but</a:t>
            </a:r>
            <a:r>
              <a:rPr lang="en-US" sz="1800" b="1" spc="-71" dirty="0">
                <a:solidFill>
                  <a:srgbClr val="0093D5"/>
                </a:solidFill>
                <a:cs typeface="Montserrat-SemiBold"/>
              </a:rPr>
              <a:t> </a:t>
            </a:r>
            <a:r>
              <a:rPr lang="en-US" sz="1800" b="1" dirty="0">
                <a:solidFill>
                  <a:srgbClr val="0093D5"/>
                </a:solidFill>
                <a:cs typeface="Montserrat-SemiBold"/>
              </a:rPr>
              <a:t>can</a:t>
            </a:r>
            <a:r>
              <a:rPr lang="en-US" sz="1800" b="1" spc="-67" dirty="0">
                <a:solidFill>
                  <a:srgbClr val="0093D5"/>
                </a:solidFill>
                <a:cs typeface="Montserrat-SemiBold"/>
              </a:rPr>
              <a:t> </a:t>
            </a:r>
            <a:r>
              <a:rPr lang="en-US" sz="1800" b="1" spc="-21" dirty="0">
                <a:solidFill>
                  <a:srgbClr val="0093D5"/>
                </a:solidFill>
                <a:cs typeface="Montserrat-SemiBold"/>
              </a:rPr>
              <a:t>be </a:t>
            </a:r>
            <a:r>
              <a:rPr lang="en-US" sz="1800" b="1" spc="-33" dirty="0">
                <a:solidFill>
                  <a:srgbClr val="0093D5"/>
                </a:solidFill>
                <a:cs typeface="Montserrat-SemiBold"/>
              </a:rPr>
              <a:t>year-</a:t>
            </a:r>
            <a:r>
              <a:rPr lang="en-US" sz="1800" b="1" dirty="0">
                <a:solidFill>
                  <a:srgbClr val="0093D5"/>
                </a:solidFill>
                <a:cs typeface="Montserrat-SemiBold"/>
              </a:rPr>
              <a:t>round</a:t>
            </a:r>
            <a:r>
              <a:rPr lang="en-US" sz="1800" b="1" spc="-29" dirty="0">
                <a:solidFill>
                  <a:srgbClr val="0093D5"/>
                </a:solidFill>
                <a:cs typeface="Montserrat-SemiBold"/>
              </a:rPr>
              <a:t> </a:t>
            </a:r>
            <a:r>
              <a:rPr lang="en-US" sz="1800" b="1" dirty="0">
                <a:solidFill>
                  <a:srgbClr val="0093D5"/>
                </a:solidFill>
                <a:cs typeface="Montserrat-SemiBold"/>
              </a:rPr>
              <a:t>in</a:t>
            </a:r>
            <a:r>
              <a:rPr lang="en-US" sz="1800" b="1" spc="-29" dirty="0">
                <a:solidFill>
                  <a:srgbClr val="0093D5"/>
                </a:solidFill>
                <a:cs typeface="Montserrat-SemiBold"/>
              </a:rPr>
              <a:t> </a:t>
            </a:r>
            <a:r>
              <a:rPr lang="en-US" sz="1800" b="1" spc="-8" dirty="0">
                <a:solidFill>
                  <a:srgbClr val="0093D5"/>
                </a:solidFill>
                <a:cs typeface="Montserrat-SemiBold"/>
              </a:rPr>
              <a:t>others.</a:t>
            </a:r>
            <a:r>
              <a:rPr lang="en-US" sz="1800" b="1" spc="-8" baseline="30000" dirty="0">
                <a:solidFill>
                  <a:srgbClr val="0093D5"/>
                </a:solidFill>
                <a:cs typeface="Montserrat-SemiBold"/>
              </a:rPr>
              <a:t>1</a:t>
            </a:r>
            <a:endParaRPr sz="1800" spc="-8" baseline="30000" dirty="0">
              <a:solidFill>
                <a:srgbClr val="672672"/>
              </a:solidFill>
            </a:endParaRPr>
          </a:p>
        </p:txBody>
      </p:sp>
      <p:sp>
        <p:nvSpPr>
          <p:cNvPr id="13" name="Content Placeholder 12">
            <a:extLst>
              <a:ext uri="{FF2B5EF4-FFF2-40B4-BE49-F238E27FC236}">
                <a16:creationId xmlns:a16="http://schemas.microsoft.com/office/drawing/2014/main" id="{B2393165-034D-2FB8-1233-ACA07B6862C9}"/>
              </a:ext>
            </a:extLst>
          </p:cNvPr>
          <p:cNvSpPr>
            <a:spLocks noGrp="1"/>
          </p:cNvSpPr>
          <p:nvPr>
            <p:ph sz="half" idx="1"/>
          </p:nvPr>
        </p:nvSpPr>
        <p:spPr>
          <a:xfrm>
            <a:off x="1224280" y="1908863"/>
            <a:ext cx="2557073" cy="4584011"/>
          </a:xfrm>
        </p:spPr>
        <p:txBody>
          <a:bodyPr/>
          <a:lstStyle/>
          <a:p>
            <a:r>
              <a:rPr lang="en-US" dirty="0"/>
              <a:t>Timing of seasonal RSV circulation can vary year-to-year, adding complexity to prevention efforts.</a:t>
            </a:r>
          </a:p>
          <a:p>
            <a:r>
              <a:rPr lang="en-US" dirty="0"/>
              <a:t>Some prevention and treatment strategies could be calibrated to times of year when people are most at risk.</a:t>
            </a:r>
          </a:p>
        </p:txBody>
      </p:sp>
      <p:sp>
        <p:nvSpPr>
          <p:cNvPr id="10" name="object 10"/>
          <p:cNvSpPr txBox="1"/>
          <p:nvPr/>
        </p:nvSpPr>
        <p:spPr>
          <a:xfrm>
            <a:off x="10891934" y="3490954"/>
            <a:ext cx="1118658" cy="543739"/>
          </a:xfrm>
          <a:prstGeom prst="rect">
            <a:avLst/>
          </a:prstGeom>
          <a:solidFill>
            <a:schemeClr val="accent5"/>
          </a:solidFill>
        </p:spPr>
        <p:txBody>
          <a:bodyPr vert="horz" wrap="square" lIns="91440" tIns="91440" rIns="91440" bIns="91440" rtlCol="0">
            <a:spAutoFit/>
          </a:bodyPr>
          <a:lstStyle/>
          <a:p>
            <a:pPr marL="529" algn="ctr">
              <a:lnSpc>
                <a:spcPts val="1187"/>
              </a:lnSpc>
              <a:spcBef>
                <a:spcPts val="108"/>
              </a:spcBef>
            </a:pPr>
            <a:r>
              <a:rPr sz="1042" b="1" spc="-8" dirty="0">
                <a:solidFill>
                  <a:srgbClr val="FFFFFF"/>
                </a:solidFill>
                <a:latin typeface="Montserrat"/>
                <a:cs typeface="Montserrat"/>
              </a:rPr>
              <a:t>EQUATORIAL</a:t>
            </a:r>
            <a:endParaRPr sz="1042" dirty="0">
              <a:latin typeface="Montserrat"/>
              <a:cs typeface="Montserrat"/>
            </a:endParaRPr>
          </a:p>
          <a:p>
            <a:pPr algn="ctr">
              <a:lnSpc>
                <a:spcPts val="837"/>
              </a:lnSpc>
            </a:pPr>
            <a:r>
              <a:rPr sz="750" dirty="0">
                <a:solidFill>
                  <a:srgbClr val="FFFFFF"/>
                </a:solidFill>
                <a:latin typeface="Montserrat"/>
                <a:cs typeface="Montserrat"/>
              </a:rPr>
              <a:t>year</a:t>
            </a:r>
            <a:r>
              <a:rPr sz="750" spc="79" dirty="0">
                <a:solidFill>
                  <a:srgbClr val="FFFFFF"/>
                </a:solidFill>
                <a:latin typeface="Montserrat"/>
                <a:cs typeface="Montserrat"/>
              </a:rPr>
              <a:t> </a:t>
            </a:r>
            <a:r>
              <a:rPr sz="750" dirty="0">
                <a:solidFill>
                  <a:srgbClr val="FFFFFF"/>
                </a:solidFill>
                <a:latin typeface="Montserrat"/>
                <a:cs typeface="Montserrat"/>
              </a:rPr>
              <a:t>round</a:t>
            </a:r>
            <a:r>
              <a:rPr sz="750" spc="79" dirty="0">
                <a:solidFill>
                  <a:srgbClr val="FFFFFF"/>
                </a:solidFill>
                <a:latin typeface="Montserrat"/>
                <a:cs typeface="Montserrat"/>
              </a:rPr>
              <a:t> </a:t>
            </a:r>
            <a:r>
              <a:rPr sz="750" spc="-8" dirty="0">
                <a:solidFill>
                  <a:srgbClr val="FFFFFF"/>
                </a:solidFill>
                <a:latin typeface="Montserrat"/>
                <a:cs typeface="Montserrat"/>
              </a:rPr>
              <a:t>circulation</a:t>
            </a:r>
            <a:endParaRPr sz="750" dirty="0">
              <a:latin typeface="Montserrat"/>
              <a:cs typeface="Montserrat"/>
            </a:endParaRPr>
          </a:p>
        </p:txBody>
      </p:sp>
      <p:pic>
        <p:nvPicPr>
          <p:cNvPr id="16" name="Picture 15">
            <a:extLst>
              <a:ext uri="{FF2B5EF4-FFF2-40B4-BE49-F238E27FC236}">
                <a16:creationId xmlns:a16="http://schemas.microsoft.com/office/drawing/2014/main" id="{853A785D-7B55-995B-D15B-64970B6562BD}"/>
              </a:ext>
            </a:extLst>
          </p:cNvPr>
          <p:cNvPicPr>
            <a:picLocks noChangeAspect="1"/>
          </p:cNvPicPr>
          <p:nvPr/>
        </p:nvPicPr>
        <p:blipFill>
          <a:blip r:embed="rId3"/>
          <a:srcRect/>
          <a:stretch/>
        </p:blipFill>
        <p:spPr>
          <a:xfrm>
            <a:off x="4111049" y="1859248"/>
            <a:ext cx="7495862" cy="3694693"/>
          </a:xfrm>
          <a:prstGeom prst="rect">
            <a:avLst/>
          </a:prstGeom>
        </p:spPr>
      </p:pic>
      <p:sp>
        <p:nvSpPr>
          <p:cNvPr id="2" name="TextBox 1">
            <a:extLst>
              <a:ext uri="{FF2B5EF4-FFF2-40B4-BE49-F238E27FC236}">
                <a16:creationId xmlns:a16="http://schemas.microsoft.com/office/drawing/2014/main" id="{3137E40D-A763-FF99-0A14-C336D566189F}"/>
              </a:ext>
            </a:extLst>
          </p:cNvPr>
          <p:cNvSpPr txBox="1"/>
          <p:nvPr/>
        </p:nvSpPr>
        <p:spPr>
          <a:xfrm>
            <a:off x="10161871" y="5547092"/>
            <a:ext cx="1794081" cy="215444"/>
          </a:xfrm>
          <a:prstGeom prst="rect">
            <a:avLst/>
          </a:prstGeom>
          <a:noFill/>
        </p:spPr>
        <p:txBody>
          <a:bodyPr wrap="none" rtlCol="0">
            <a:spAutoFit/>
          </a:bodyPr>
          <a:lstStyle/>
          <a:p>
            <a:r>
              <a:rPr lang="en-US" sz="800" baseline="30000" dirty="0">
                <a:solidFill>
                  <a:srgbClr val="000000"/>
                </a:solidFill>
              </a:rPr>
              <a:t>1</a:t>
            </a:r>
            <a:r>
              <a:rPr lang="en-US" sz="800" dirty="0">
                <a:solidFill>
                  <a:srgbClr val="000000"/>
                </a:solidFill>
              </a:rPr>
              <a:t>Li Y et al, </a:t>
            </a:r>
            <a:r>
              <a:rPr lang="en-US" sz="800" i="1" dirty="0">
                <a:solidFill>
                  <a:srgbClr val="000000"/>
                </a:solidFill>
              </a:rPr>
              <a:t>Lancet Global Health. </a:t>
            </a:r>
            <a:r>
              <a:rPr lang="en-US" sz="800" dirty="0">
                <a:solidFill>
                  <a:srgbClr val="000000"/>
                </a:solidFill>
              </a:rPr>
              <a:t>2019. </a:t>
            </a:r>
            <a:endParaRPr lang="en-US" sz="800" dirty="0"/>
          </a:p>
        </p:txBody>
      </p:sp>
      <p:sp>
        <p:nvSpPr>
          <p:cNvPr id="9" name="object 9"/>
          <p:cNvSpPr txBox="1"/>
          <p:nvPr/>
        </p:nvSpPr>
        <p:spPr>
          <a:xfrm>
            <a:off x="10891934" y="2362255"/>
            <a:ext cx="1118658" cy="543739"/>
          </a:xfrm>
          <a:prstGeom prst="rect">
            <a:avLst/>
          </a:prstGeom>
          <a:solidFill>
            <a:schemeClr val="accent4"/>
          </a:solidFill>
        </p:spPr>
        <p:txBody>
          <a:bodyPr vert="horz" wrap="square" lIns="91440" tIns="91440" rIns="91440" bIns="91440" rtlCol="0">
            <a:spAutoFit/>
          </a:bodyPr>
          <a:lstStyle/>
          <a:p>
            <a:pPr marL="529" algn="ctr">
              <a:lnSpc>
                <a:spcPts val="1187"/>
              </a:lnSpc>
              <a:spcBef>
                <a:spcPts val="108"/>
              </a:spcBef>
            </a:pPr>
            <a:r>
              <a:rPr sz="1042" b="1" spc="-8" dirty="0">
                <a:solidFill>
                  <a:srgbClr val="FFFFFF"/>
                </a:solidFill>
                <a:latin typeface="Montserrat"/>
                <a:cs typeface="Montserrat"/>
              </a:rPr>
              <a:t>TEMPERATE</a:t>
            </a:r>
            <a:endParaRPr sz="1042" dirty="0">
              <a:latin typeface="Montserrat"/>
              <a:cs typeface="Montserrat"/>
            </a:endParaRPr>
          </a:p>
          <a:p>
            <a:pPr marL="10054" marR="4233" algn="ctr">
              <a:lnSpc>
                <a:spcPts val="833"/>
              </a:lnSpc>
              <a:spcBef>
                <a:spcPts val="21"/>
              </a:spcBef>
            </a:pPr>
            <a:r>
              <a:rPr sz="750" dirty="0">
                <a:solidFill>
                  <a:srgbClr val="FFFFFF"/>
                </a:solidFill>
                <a:latin typeface="Montserrat"/>
                <a:cs typeface="Montserrat"/>
              </a:rPr>
              <a:t>well-</a:t>
            </a:r>
            <a:r>
              <a:rPr sz="750" spc="-8" dirty="0">
                <a:solidFill>
                  <a:srgbClr val="FFFFFF"/>
                </a:solidFill>
                <a:latin typeface="Montserrat"/>
                <a:cs typeface="Montserrat"/>
              </a:rPr>
              <a:t>circumscribed seasonality</a:t>
            </a:r>
            <a:endParaRPr sz="750" dirty="0">
              <a:latin typeface="Montserrat"/>
              <a:cs typeface="Montserrat"/>
            </a:endParaRPr>
          </a:p>
        </p:txBody>
      </p:sp>
      <p:sp>
        <p:nvSpPr>
          <p:cNvPr id="11" name="object 11"/>
          <p:cNvSpPr txBox="1"/>
          <p:nvPr/>
        </p:nvSpPr>
        <p:spPr>
          <a:xfrm>
            <a:off x="4028529" y="4135101"/>
            <a:ext cx="1431170" cy="813171"/>
          </a:xfrm>
          <a:prstGeom prst="rect">
            <a:avLst/>
          </a:prstGeom>
          <a:solidFill>
            <a:srgbClr val="E45000"/>
          </a:solidFill>
        </p:spPr>
        <p:txBody>
          <a:bodyPr vert="horz" wrap="square" lIns="91440" tIns="91440" rIns="91440" bIns="91440" rtlCol="0">
            <a:spAutoFit/>
          </a:bodyPr>
          <a:lstStyle/>
          <a:p>
            <a:pPr marL="10583" marR="4233" algn="ctr">
              <a:spcBef>
                <a:spcPts val="108"/>
              </a:spcBef>
            </a:pPr>
            <a:r>
              <a:rPr sz="1042" b="1" dirty="0">
                <a:solidFill>
                  <a:srgbClr val="FFFFFF"/>
                </a:solidFill>
                <a:latin typeface="Montserrat"/>
                <a:cs typeface="Montserrat"/>
              </a:rPr>
              <a:t>SUBTEMPARATE</a:t>
            </a:r>
            <a:r>
              <a:rPr sz="1042" b="1" spc="412" dirty="0">
                <a:solidFill>
                  <a:srgbClr val="FFFFFF"/>
                </a:solidFill>
                <a:latin typeface="Montserrat"/>
                <a:cs typeface="Montserrat"/>
              </a:rPr>
              <a:t> </a:t>
            </a:r>
            <a:r>
              <a:rPr sz="1042" b="1" spc="-42" dirty="0">
                <a:solidFill>
                  <a:srgbClr val="FFFFFF"/>
                </a:solidFill>
                <a:latin typeface="Montserrat"/>
                <a:cs typeface="Montserrat"/>
              </a:rPr>
              <a:t>/ </a:t>
            </a:r>
            <a:r>
              <a:rPr sz="1042" b="1" spc="-8" dirty="0">
                <a:solidFill>
                  <a:srgbClr val="FFFFFF"/>
                </a:solidFill>
                <a:latin typeface="Montserrat"/>
                <a:cs typeface="Montserrat"/>
              </a:rPr>
              <a:t>SUBTROPICAL</a:t>
            </a:r>
            <a:endParaRPr sz="1042" dirty="0">
              <a:latin typeface="Montserrat"/>
              <a:cs typeface="Montserrat"/>
            </a:endParaRPr>
          </a:p>
          <a:p>
            <a:pPr marL="2117" algn="ctr">
              <a:lnSpc>
                <a:spcPts val="742"/>
              </a:lnSpc>
            </a:pPr>
            <a:r>
              <a:rPr sz="750" dirty="0">
                <a:solidFill>
                  <a:srgbClr val="FFFFFF"/>
                </a:solidFill>
                <a:latin typeface="Montserrat"/>
                <a:cs typeface="Montserrat"/>
              </a:rPr>
              <a:t>seasonal</a:t>
            </a:r>
            <a:r>
              <a:rPr sz="750" spc="108" dirty="0">
                <a:solidFill>
                  <a:srgbClr val="FFFFFF"/>
                </a:solidFill>
                <a:latin typeface="Montserrat"/>
                <a:cs typeface="Montserrat"/>
              </a:rPr>
              <a:t> </a:t>
            </a:r>
            <a:r>
              <a:rPr sz="750" dirty="0">
                <a:solidFill>
                  <a:srgbClr val="FFFFFF"/>
                </a:solidFill>
                <a:latin typeface="Montserrat"/>
                <a:cs typeface="Montserrat"/>
              </a:rPr>
              <a:t>peaks</a:t>
            </a:r>
            <a:r>
              <a:rPr sz="750" spc="112" dirty="0">
                <a:solidFill>
                  <a:srgbClr val="FFFFFF"/>
                </a:solidFill>
                <a:latin typeface="Montserrat"/>
                <a:cs typeface="Montserrat"/>
              </a:rPr>
              <a:t> </a:t>
            </a:r>
            <a:r>
              <a:rPr sz="750" spc="-17" dirty="0">
                <a:solidFill>
                  <a:srgbClr val="FFFFFF"/>
                </a:solidFill>
                <a:latin typeface="Montserrat"/>
                <a:cs typeface="Montserrat"/>
              </a:rPr>
              <a:t>with</a:t>
            </a:r>
            <a:endParaRPr sz="750" dirty="0">
              <a:latin typeface="Montserrat"/>
              <a:cs typeface="Montserrat"/>
            </a:endParaRPr>
          </a:p>
          <a:p>
            <a:pPr marL="161919" marR="155569" algn="ctr">
              <a:lnSpc>
                <a:spcPts val="833"/>
              </a:lnSpc>
              <a:spcBef>
                <a:spcPts val="50"/>
              </a:spcBef>
            </a:pPr>
            <a:r>
              <a:rPr sz="750" dirty="0">
                <a:solidFill>
                  <a:srgbClr val="FFFFFF"/>
                </a:solidFill>
                <a:latin typeface="Montserrat"/>
                <a:cs typeface="Montserrat"/>
              </a:rPr>
              <a:t>low</a:t>
            </a:r>
            <a:r>
              <a:rPr sz="750" spc="95" dirty="0">
                <a:solidFill>
                  <a:srgbClr val="FFFFFF"/>
                </a:solidFill>
                <a:latin typeface="Montserrat"/>
                <a:cs typeface="Montserrat"/>
              </a:rPr>
              <a:t> </a:t>
            </a:r>
            <a:r>
              <a:rPr sz="750" dirty="0">
                <a:solidFill>
                  <a:srgbClr val="FFFFFF"/>
                </a:solidFill>
                <a:latin typeface="Montserrat"/>
                <a:cs typeface="Montserrat"/>
              </a:rPr>
              <a:t>level</a:t>
            </a:r>
            <a:r>
              <a:rPr sz="750" spc="95" dirty="0">
                <a:solidFill>
                  <a:srgbClr val="FFFFFF"/>
                </a:solidFill>
                <a:latin typeface="Montserrat"/>
                <a:cs typeface="Montserrat"/>
              </a:rPr>
              <a:t> </a:t>
            </a:r>
            <a:r>
              <a:rPr sz="750" dirty="0">
                <a:solidFill>
                  <a:srgbClr val="FFFFFF"/>
                </a:solidFill>
                <a:latin typeface="Montserrat"/>
                <a:cs typeface="Montserrat"/>
              </a:rPr>
              <a:t>year-</a:t>
            </a:r>
            <a:r>
              <a:rPr sz="750" spc="-8" dirty="0">
                <a:solidFill>
                  <a:srgbClr val="FFFFFF"/>
                </a:solidFill>
                <a:latin typeface="Montserrat"/>
                <a:cs typeface="Montserrat"/>
              </a:rPr>
              <a:t>round circulation</a:t>
            </a:r>
            <a:endParaRPr sz="750" dirty="0">
              <a:latin typeface="Montserrat"/>
              <a:cs typeface="Montserrat"/>
            </a:endParaRPr>
          </a:p>
        </p:txBody>
      </p:sp>
      <p:sp>
        <p:nvSpPr>
          <p:cNvPr id="5" name="Footer Placeholder 57">
            <a:extLst>
              <a:ext uri="{FF2B5EF4-FFF2-40B4-BE49-F238E27FC236}">
                <a16:creationId xmlns:a16="http://schemas.microsoft.com/office/drawing/2014/main" id="{4E69A992-2C77-CDE9-C15F-54A8DEDFB1FB}"/>
              </a:ext>
            </a:extLst>
          </p:cNvPr>
          <p:cNvSpPr>
            <a:spLocks noGrp="1"/>
          </p:cNvSpPr>
          <p:nvPr>
            <p:ph type="ftr" sz="quarter" idx="3"/>
          </p:nvPr>
        </p:nvSpPr>
        <p:spPr>
          <a:xfrm>
            <a:off x="6866666" y="6548086"/>
            <a:ext cx="4873214" cy="173389"/>
          </a:xfrm>
        </p:spPr>
        <p:txBody>
          <a:bodyPr/>
          <a:lstStyle/>
          <a:p>
            <a:r>
              <a:rPr lang="en-US" dirty="0"/>
              <a:t>Original slide developed by the World Health Organization and PATH. Last updated: February 2024</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4"/>
          <p:cNvSpPr txBox="1">
            <a:spLocks noGrp="1"/>
          </p:cNvSpPr>
          <p:nvPr>
            <p:ph type="title"/>
          </p:nvPr>
        </p:nvSpPr>
        <p:spPr>
          <a:prstGeom prst="rect">
            <a:avLst/>
          </a:prstGeom>
        </p:spPr>
        <p:txBody>
          <a:bodyPr vert="horz" wrap="square" lIns="0" tIns="10583" rIns="0" bIns="0" rtlCol="0" anchor="t" anchorCtr="0">
            <a:spAutoFit/>
          </a:bodyPr>
          <a:lstStyle/>
          <a:p>
            <a:pPr marL="10583">
              <a:lnSpc>
                <a:spcPct val="100000"/>
              </a:lnSpc>
              <a:spcBef>
                <a:spcPts val="83"/>
              </a:spcBef>
            </a:pPr>
            <a:r>
              <a:rPr dirty="0">
                <a:solidFill>
                  <a:srgbClr val="672672"/>
                </a:solidFill>
              </a:rPr>
              <a:t>RSV</a:t>
            </a:r>
            <a:r>
              <a:rPr spc="-21" dirty="0">
                <a:solidFill>
                  <a:srgbClr val="672672"/>
                </a:solidFill>
              </a:rPr>
              <a:t> </a:t>
            </a:r>
            <a:r>
              <a:rPr dirty="0">
                <a:solidFill>
                  <a:srgbClr val="672672"/>
                </a:solidFill>
              </a:rPr>
              <a:t>illness</a:t>
            </a:r>
            <a:r>
              <a:rPr spc="-12" dirty="0">
                <a:solidFill>
                  <a:srgbClr val="672672"/>
                </a:solidFill>
              </a:rPr>
              <a:t> </a:t>
            </a:r>
            <a:r>
              <a:rPr dirty="0">
                <a:solidFill>
                  <a:srgbClr val="672672"/>
                </a:solidFill>
              </a:rPr>
              <a:t>strains</a:t>
            </a:r>
            <a:r>
              <a:rPr spc="-12" dirty="0">
                <a:solidFill>
                  <a:srgbClr val="672672"/>
                </a:solidFill>
              </a:rPr>
              <a:t> </a:t>
            </a:r>
            <a:r>
              <a:rPr dirty="0">
                <a:solidFill>
                  <a:srgbClr val="672672"/>
                </a:solidFill>
              </a:rPr>
              <a:t>health</a:t>
            </a:r>
            <a:r>
              <a:rPr spc="-12" dirty="0">
                <a:solidFill>
                  <a:srgbClr val="672672"/>
                </a:solidFill>
              </a:rPr>
              <a:t> </a:t>
            </a:r>
            <a:r>
              <a:rPr dirty="0">
                <a:solidFill>
                  <a:srgbClr val="672672"/>
                </a:solidFill>
              </a:rPr>
              <a:t>systems</a:t>
            </a:r>
            <a:r>
              <a:rPr spc="-12" dirty="0">
                <a:solidFill>
                  <a:srgbClr val="672672"/>
                </a:solidFill>
              </a:rPr>
              <a:t> </a:t>
            </a:r>
            <a:r>
              <a:rPr dirty="0">
                <a:solidFill>
                  <a:srgbClr val="672672"/>
                </a:solidFill>
              </a:rPr>
              <a:t>and</a:t>
            </a:r>
            <a:r>
              <a:rPr spc="-8" dirty="0">
                <a:solidFill>
                  <a:srgbClr val="672672"/>
                </a:solidFill>
              </a:rPr>
              <a:t> livelihoods</a:t>
            </a:r>
          </a:p>
        </p:txBody>
      </p:sp>
      <p:sp>
        <p:nvSpPr>
          <p:cNvPr id="3" name="object 3"/>
          <p:cNvSpPr txBox="1"/>
          <p:nvPr/>
        </p:nvSpPr>
        <p:spPr>
          <a:xfrm>
            <a:off x="6866666" y="5924598"/>
            <a:ext cx="9278620" cy="290186"/>
          </a:xfrm>
          <a:prstGeom prst="rect">
            <a:avLst/>
          </a:prstGeom>
        </p:spPr>
        <p:txBody>
          <a:bodyPr vert="horz" wrap="square" lIns="0" tIns="10583" rIns="0" bIns="0" rtlCol="0">
            <a:spAutoFit/>
          </a:bodyPr>
          <a:lstStyle/>
          <a:p>
            <a:pPr marL="31749">
              <a:spcBef>
                <a:spcPts val="83"/>
              </a:spcBef>
              <a:defRPr/>
            </a:pPr>
            <a:r>
              <a:rPr kumimoji="0" lang="en-US" sz="833" b="0" i="0" u="none" strike="noStrike" kern="1200" cap="none" spc="-25" normalizeH="0" baseline="0" noProof="0" dirty="0">
                <a:ln>
                  <a:noFill/>
                </a:ln>
                <a:solidFill>
                  <a:srgbClr val="231F20"/>
                </a:solidFill>
                <a:effectLst/>
                <a:uLnTx/>
                <a:uFillTx/>
                <a:latin typeface="WorkSans-Light"/>
                <a:ea typeface="+mn-ea"/>
                <a:cs typeface="WorkSans-Light"/>
              </a:rPr>
              <a:t> </a:t>
            </a:r>
            <a:r>
              <a:rPr kumimoji="0" lang="en-US" sz="687" b="0" i="0" u="none" strike="noStrike" kern="1200" cap="none" spc="0" normalizeH="0" baseline="35353" noProof="0" dirty="0">
                <a:ln>
                  <a:noFill/>
                </a:ln>
                <a:solidFill>
                  <a:srgbClr val="231F20"/>
                </a:solidFill>
                <a:effectLst/>
                <a:uLnTx/>
                <a:uFillTx/>
                <a:latin typeface="WorkSans-Light"/>
                <a:ea typeface="+mn-ea"/>
                <a:cs typeface="WorkSans-Light"/>
              </a:rPr>
              <a:t>1</a:t>
            </a:r>
            <a:r>
              <a:rPr kumimoji="0" lang="en-US" sz="833" b="0" i="0" u="none" strike="noStrike" kern="1200" cap="none" spc="0" normalizeH="0" baseline="0" noProof="0" dirty="0">
                <a:ln>
                  <a:noFill/>
                </a:ln>
                <a:solidFill>
                  <a:srgbClr val="231F20"/>
                </a:solidFill>
                <a:effectLst/>
                <a:uLnTx/>
                <a:uFillTx/>
                <a:latin typeface="WorkSans-Light"/>
                <a:ea typeface="+mn-ea"/>
                <a:cs typeface="WorkSans-Light"/>
              </a:rPr>
              <a:t>Baral</a:t>
            </a:r>
            <a:r>
              <a:rPr kumimoji="0" lang="en-US" sz="833" b="0" i="0" u="none" strike="noStrike" kern="1200" cap="none" spc="-37" normalizeH="0" baseline="0" noProof="0" dirty="0">
                <a:ln>
                  <a:noFill/>
                </a:ln>
                <a:solidFill>
                  <a:srgbClr val="231F20"/>
                </a:solidFill>
                <a:effectLst/>
                <a:uLnTx/>
                <a:uFillTx/>
                <a:latin typeface="WorkSans-Light"/>
                <a:ea typeface="+mn-ea"/>
                <a:cs typeface="WorkSans-Light"/>
              </a:rPr>
              <a:t> </a:t>
            </a:r>
            <a:r>
              <a:rPr kumimoji="0" lang="en-US" sz="833" b="0" i="0" u="none" strike="noStrike" kern="1200" cap="none" spc="0" normalizeH="0" baseline="0" noProof="0" dirty="0">
                <a:ln>
                  <a:noFill/>
                </a:ln>
                <a:solidFill>
                  <a:srgbClr val="231F20"/>
                </a:solidFill>
                <a:effectLst/>
                <a:uLnTx/>
                <a:uFillTx/>
                <a:latin typeface="WorkSans-Light"/>
                <a:ea typeface="+mn-ea"/>
                <a:cs typeface="WorkSans-Light"/>
              </a:rPr>
              <a:t>R,</a:t>
            </a:r>
            <a:r>
              <a:rPr kumimoji="0" lang="en-US" sz="833" b="0" i="0" u="none" strike="noStrike" kern="1200" cap="none" spc="-8" normalizeH="0" baseline="0" noProof="0" dirty="0">
                <a:ln>
                  <a:noFill/>
                </a:ln>
                <a:solidFill>
                  <a:srgbClr val="231F20"/>
                </a:solidFill>
                <a:effectLst/>
                <a:uLnTx/>
                <a:uFillTx/>
                <a:latin typeface="WorkSans-Light"/>
                <a:ea typeface="+mn-ea"/>
                <a:cs typeface="WorkSans-Light"/>
              </a:rPr>
              <a:t> </a:t>
            </a:r>
            <a:r>
              <a:rPr kumimoji="0" lang="en-US" sz="833" b="0" i="0" u="none" strike="noStrike" kern="1200" cap="none" spc="0" normalizeH="0" baseline="0" noProof="0" dirty="0">
                <a:ln>
                  <a:noFill/>
                </a:ln>
                <a:solidFill>
                  <a:srgbClr val="231F20"/>
                </a:solidFill>
                <a:effectLst/>
                <a:uLnTx/>
                <a:uFillTx/>
                <a:latin typeface="WorkSans-Light"/>
                <a:ea typeface="+mn-ea"/>
                <a:cs typeface="WorkSans-Light"/>
              </a:rPr>
              <a:t>et</a:t>
            </a:r>
            <a:r>
              <a:rPr kumimoji="0" lang="en-US" sz="833" b="0" i="0" u="none" strike="noStrike" kern="1200" cap="none" spc="-12" normalizeH="0" baseline="0" noProof="0" dirty="0">
                <a:ln>
                  <a:noFill/>
                </a:ln>
                <a:solidFill>
                  <a:srgbClr val="231F20"/>
                </a:solidFill>
                <a:effectLst/>
                <a:uLnTx/>
                <a:uFillTx/>
                <a:latin typeface="WorkSans-Light"/>
                <a:ea typeface="+mn-ea"/>
                <a:cs typeface="WorkSans-Light"/>
              </a:rPr>
              <a:t> </a:t>
            </a:r>
            <a:r>
              <a:rPr kumimoji="0" lang="en-US" sz="833" b="0" i="0" u="none" strike="noStrike" kern="1200" cap="none" spc="0" normalizeH="0" baseline="0" noProof="0" dirty="0">
                <a:ln>
                  <a:noFill/>
                </a:ln>
                <a:solidFill>
                  <a:srgbClr val="231F20"/>
                </a:solidFill>
                <a:effectLst/>
                <a:uLnTx/>
                <a:uFillTx/>
                <a:latin typeface="WorkSans-Light"/>
                <a:ea typeface="+mn-ea"/>
                <a:cs typeface="WorkSans-Light"/>
              </a:rPr>
              <a:t>al.</a:t>
            </a:r>
            <a:r>
              <a:rPr kumimoji="0" lang="en-US" sz="833" b="0" i="0" u="none" strike="noStrike" kern="1200" cap="none" spc="-25" normalizeH="0" baseline="0" noProof="0" dirty="0">
                <a:ln>
                  <a:noFill/>
                </a:ln>
                <a:solidFill>
                  <a:srgbClr val="231F20"/>
                </a:solidFill>
                <a:effectLst/>
                <a:uLnTx/>
                <a:uFillTx/>
                <a:latin typeface="WorkSans-Light"/>
                <a:ea typeface="+mn-ea"/>
                <a:cs typeface="WorkSans-Light"/>
              </a:rPr>
              <a:t> </a:t>
            </a:r>
            <a:r>
              <a:rPr kumimoji="0" lang="en-US" sz="833" b="0" i="1" u="none" strike="noStrike" kern="1200" cap="none" spc="0" normalizeH="0" baseline="0" noProof="0" dirty="0">
                <a:ln>
                  <a:noFill/>
                </a:ln>
                <a:solidFill>
                  <a:srgbClr val="231F20"/>
                </a:solidFill>
                <a:effectLst/>
                <a:uLnTx/>
                <a:uFillTx/>
                <a:latin typeface="WorkSans-Light"/>
                <a:ea typeface="+mn-ea"/>
                <a:cs typeface="WorkSans-Light"/>
              </a:rPr>
              <a:t>J</a:t>
            </a:r>
            <a:r>
              <a:rPr kumimoji="0" lang="en-US" sz="833" b="0" i="1" u="none" strike="noStrike" kern="1200" cap="none" spc="-8" normalizeH="0" baseline="0" noProof="0" dirty="0">
                <a:ln>
                  <a:noFill/>
                </a:ln>
                <a:solidFill>
                  <a:srgbClr val="231F20"/>
                </a:solidFill>
                <a:effectLst/>
                <a:uLnTx/>
                <a:uFillTx/>
                <a:latin typeface="WorkSans-Light"/>
                <a:ea typeface="+mn-ea"/>
                <a:cs typeface="WorkSans-Light"/>
              </a:rPr>
              <a:t> </a:t>
            </a:r>
            <a:r>
              <a:rPr kumimoji="0" lang="en-US" sz="833" b="0" i="1" u="none" strike="noStrike" kern="1200" cap="none" spc="0" normalizeH="0" baseline="0" noProof="0" dirty="0">
                <a:ln>
                  <a:noFill/>
                </a:ln>
                <a:solidFill>
                  <a:srgbClr val="231F20"/>
                </a:solidFill>
                <a:effectLst/>
                <a:uLnTx/>
                <a:uFillTx/>
                <a:latin typeface="WorkSans-Light"/>
                <a:ea typeface="+mn-ea"/>
                <a:cs typeface="WorkSans-Light"/>
              </a:rPr>
              <a:t>Pediatric</a:t>
            </a:r>
            <a:r>
              <a:rPr kumimoji="0" lang="en-US" sz="833" b="0" i="1" u="none" strike="noStrike" kern="1200" cap="none" spc="-8" normalizeH="0" baseline="0" noProof="0" dirty="0">
                <a:ln>
                  <a:noFill/>
                </a:ln>
                <a:solidFill>
                  <a:srgbClr val="231F20"/>
                </a:solidFill>
                <a:effectLst/>
                <a:uLnTx/>
                <a:uFillTx/>
                <a:latin typeface="WorkSans-Light"/>
                <a:ea typeface="+mn-ea"/>
                <a:cs typeface="WorkSans-Light"/>
              </a:rPr>
              <a:t> </a:t>
            </a:r>
            <a:r>
              <a:rPr kumimoji="0" lang="en-US" sz="833" b="0" i="1" u="none" strike="noStrike" kern="1200" cap="none" spc="0" normalizeH="0" baseline="0" noProof="0" dirty="0">
                <a:ln>
                  <a:noFill/>
                </a:ln>
                <a:solidFill>
                  <a:srgbClr val="231F20"/>
                </a:solidFill>
                <a:effectLst/>
                <a:uLnTx/>
                <a:uFillTx/>
                <a:latin typeface="WorkSans-Light"/>
                <a:ea typeface="+mn-ea"/>
                <a:cs typeface="WorkSans-Light"/>
              </a:rPr>
              <a:t>Dis</a:t>
            </a:r>
            <a:r>
              <a:rPr kumimoji="0" lang="en-US" sz="833" b="0" i="1" u="none" strike="noStrike" kern="1200" cap="none" spc="-8" normalizeH="0" baseline="0" noProof="0" dirty="0">
                <a:ln>
                  <a:noFill/>
                </a:ln>
                <a:solidFill>
                  <a:srgbClr val="231F20"/>
                </a:solidFill>
                <a:effectLst/>
                <a:uLnTx/>
                <a:uFillTx/>
                <a:latin typeface="WorkSans-Light"/>
                <a:ea typeface="+mn-ea"/>
                <a:cs typeface="WorkSans-Light"/>
              </a:rPr>
              <a:t> </a:t>
            </a:r>
            <a:r>
              <a:rPr kumimoji="0" lang="en-US" sz="833" b="0" i="1" u="none" strike="noStrike" kern="1200" cap="none" spc="0" normalizeH="0" baseline="0" noProof="0" dirty="0">
                <a:ln>
                  <a:noFill/>
                </a:ln>
                <a:solidFill>
                  <a:srgbClr val="231F20"/>
                </a:solidFill>
                <a:effectLst/>
                <a:uLnTx/>
                <a:uFillTx/>
                <a:latin typeface="WorkSans-Light"/>
                <a:ea typeface="+mn-ea"/>
                <a:cs typeface="WorkSans-Light"/>
              </a:rPr>
              <a:t>Soc</a:t>
            </a:r>
            <a:r>
              <a:rPr kumimoji="0" lang="en-US" sz="833" b="0" i="0" u="none" strike="noStrike" kern="1200" cap="none" spc="0" normalizeH="0" baseline="0" noProof="0" dirty="0">
                <a:ln>
                  <a:noFill/>
                </a:ln>
                <a:solidFill>
                  <a:srgbClr val="231F20"/>
                </a:solidFill>
                <a:effectLst/>
                <a:uLnTx/>
                <a:uFillTx/>
                <a:latin typeface="WorkSans-Light"/>
                <a:ea typeface="+mn-ea"/>
                <a:cs typeface="WorkSans-Light"/>
              </a:rPr>
              <a:t>.</a:t>
            </a:r>
            <a:r>
              <a:rPr kumimoji="0" lang="en-US" sz="833" b="0" i="0" u="none" strike="noStrike" kern="1200" cap="none" spc="-8" normalizeH="0" baseline="0" noProof="0" dirty="0">
                <a:ln>
                  <a:noFill/>
                </a:ln>
                <a:solidFill>
                  <a:srgbClr val="231F20"/>
                </a:solidFill>
                <a:effectLst/>
                <a:uLnTx/>
                <a:uFillTx/>
                <a:latin typeface="WorkSans-Light"/>
                <a:ea typeface="+mn-ea"/>
                <a:cs typeface="WorkSans-Light"/>
              </a:rPr>
              <a:t> </a:t>
            </a:r>
            <a:r>
              <a:rPr kumimoji="0" lang="en-US" sz="833" b="0" i="0" u="none" strike="noStrike" kern="1200" cap="none" spc="0" normalizeH="0" baseline="0" noProof="0" dirty="0">
                <a:ln>
                  <a:noFill/>
                </a:ln>
                <a:solidFill>
                  <a:srgbClr val="231F20"/>
                </a:solidFill>
                <a:effectLst/>
                <a:uLnTx/>
                <a:uFillTx/>
                <a:latin typeface="WorkSans-Light"/>
                <a:ea typeface="+mn-ea"/>
                <a:cs typeface="WorkSans-Light"/>
              </a:rPr>
              <a:t>2020.</a:t>
            </a:r>
            <a:r>
              <a:rPr kumimoji="0" lang="en-US" sz="833" b="0" i="0" u="none" strike="noStrike" kern="1200" cap="none" spc="246" normalizeH="0" baseline="0" noProof="0" dirty="0">
                <a:ln>
                  <a:noFill/>
                </a:ln>
                <a:solidFill>
                  <a:srgbClr val="231F20"/>
                </a:solidFill>
                <a:effectLst/>
                <a:uLnTx/>
                <a:uFillTx/>
                <a:latin typeface="WorkSans-Light"/>
                <a:ea typeface="+mn-ea"/>
                <a:cs typeface="WorkSans-Light"/>
              </a:rPr>
              <a:t> </a:t>
            </a:r>
            <a:r>
              <a:rPr kumimoji="0" lang="en-US" sz="687" b="0" i="0" u="none" strike="noStrike" kern="1200" cap="none" spc="0" normalizeH="0" baseline="35353" noProof="0" dirty="0">
                <a:ln>
                  <a:noFill/>
                </a:ln>
                <a:solidFill>
                  <a:srgbClr val="231F20"/>
                </a:solidFill>
                <a:effectLst/>
                <a:uLnTx/>
                <a:uFillTx/>
                <a:latin typeface="WorkSans-Light"/>
                <a:ea typeface="+mn-ea"/>
                <a:cs typeface="WorkSans-Light"/>
              </a:rPr>
              <a:t>2</a:t>
            </a:r>
            <a:r>
              <a:rPr kumimoji="0" lang="en-US" sz="833" b="0" i="0" u="none" strike="noStrike" kern="1200" cap="none" spc="0" normalizeH="0" baseline="0" noProof="0" dirty="0">
                <a:ln>
                  <a:noFill/>
                </a:ln>
                <a:solidFill>
                  <a:srgbClr val="231F20"/>
                </a:solidFill>
                <a:effectLst/>
                <a:uLnTx/>
                <a:uFillTx/>
                <a:latin typeface="WorkSans-Light"/>
                <a:ea typeface="+mn-ea"/>
                <a:cs typeface="WorkSans-Light"/>
              </a:rPr>
              <a:t>Bhuiyan</a:t>
            </a:r>
            <a:r>
              <a:rPr kumimoji="0" lang="en-US" sz="833" b="0" i="0" u="none" strike="noStrike" kern="1200" cap="none" spc="-8" normalizeH="0" baseline="0" noProof="0" dirty="0">
                <a:ln>
                  <a:noFill/>
                </a:ln>
                <a:solidFill>
                  <a:srgbClr val="231F20"/>
                </a:solidFill>
                <a:effectLst/>
                <a:uLnTx/>
                <a:uFillTx/>
                <a:latin typeface="WorkSans-Light"/>
                <a:ea typeface="+mn-ea"/>
                <a:cs typeface="WorkSans-Light"/>
              </a:rPr>
              <a:t> </a:t>
            </a:r>
            <a:r>
              <a:rPr kumimoji="0" lang="en-US" sz="833" b="0" i="0" u="none" strike="noStrike" kern="1200" cap="none" spc="0" normalizeH="0" baseline="0" noProof="0" dirty="0">
                <a:ln>
                  <a:noFill/>
                </a:ln>
                <a:solidFill>
                  <a:srgbClr val="231F20"/>
                </a:solidFill>
                <a:effectLst/>
                <a:uLnTx/>
                <a:uFillTx/>
                <a:latin typeface="WorkSans-Light"/>
                <a:ea typeface="+mn-ea"/>
                <a:cs typeface="WorkSans-Light"/>
              </a:rPr>
              <a:t>MU,</a:t>
            </a:r>
            <a:r>
              <a:rPr kumimoji="0" lang="en-US" sz="833" b="0" i="0" u="none" strike="noStrike" kern="1200" cap="none" spc="-8" normalizeH="0" baseline="0" noProof="0" dirty="0">
                <a:ln>
                  <a:noFill/>
                </a:ln>
                <a:solidFill>
                  <a:srgbClr val="231F20"/>
                </a:solidFill>
                <a:effectLst/>
                <a:uLnTx/>
                <a:uFillTx/>
                <a:latin typeface="WorkSans-Light"/>
                <a:ea typeface="+mn-ea"/>
                <a:cs typeface="WorkSans-Light"/>
              </a:rPr>
              <a:t> </a:t>
            </a:r>
            <a:r>
              <a:rPr kumimoji="0" lang="en-US" sz="833" b="0" i="0" u="none" strike="noStrike" kern="1200" cap="none" spc="0" normalizeH="0" baseline="0" noProof="0" dirty="0">
                <a:ln>
                  <a:noFill/>
                </a:ln>
                <a:solidFill>
                  <a:srgbClr val="231F20"/>
                </a:solidFill>
                <a:effectLst/>
                <a:uLnTx/>
                <a:uFillTx/>
                <a:latin typeface="WorkSans-Light"/>
                <a:ea typeface="+mn-ea"/>
                <a:cs typeface="WorkSans-Light"/>
              </a:rPr>
              <a:t>et</a:t>
            </a:r>
            <a:r>
              <a:rPr kumimoji="0" lang="en-US" sz="833" b="0" i="0" u="none" strike="noStrike" kern="1200" cap="none" spc="-12" normalizeH="0" baseline="0" noProof="0" dirty="0">
                <a:ln>
                  <a:noFill/>
                </a:ln>
                <a:solidFill>
                  <a:srgbClr val="231F20"/>
                </a:solidFill>
                <a:effectLst/>
                <a:uLnTx/>
                <a:uFillTx/>
                <a:latin typeface="WorkSans-Light"/>
                <a:ea typeface="+mn-ea"/>
                <a:cs typeface="WorkSans-Light"/>
              </a:rPr>
              <a:t> </a:t>
            </a:r>
            <a:r>
              <a:rPr kumimoji="0" lang="en-US" sz="833" b="0" i="0" u="none" strike="noStrike" kern="1200" cap="none" spc="0" normalizeH="0" baseline="0" noProof="0" dirty="0">
                <a:ln>
                  <a:noFill/>
                </a:ln>
                <a:solidFill>
                  <a:srgbClr val="231F20"/>
                </a:solidFill>
                <a:effectLst/>
                <a:uLnTx/>
                <a:uFillTx/>
                <a:latin typeface="WorkSans-Light"/>
                <a:ea typeface="+mn-ea"/>
                <a:cs typeface="WorkSans-Light"/>
              </a:rPr>
              <a:t>al.</a:t>
            </a:r>
            <a:r>
              <a:rPr kumimoji="0" lang="en-US" sz="833" b="0" i="0" u="none" strike="noStrike" kern="1200" cap="none" spc="-25" normalizeH="0" baseline="0" noProof="0" dirty="0">
                <a:ln>
                  <a:noFill/>
                </a:ln>
                <a:solidFill>
                  <a:srgbClr val="231F20"/>
                </a:solidFill>
                <a:effectLst/>
                <a:uLnTx/>
                <a:uFillTx/>
                <a:latin typeface="WorkSans-Light"/>
                <a:ea typeface="+mn-ea"/>
                <a:cs typeface="WorkSans-Light"/>
              </a:rPr>
              <a:t> </a:t>
            </a:r>
            <a:r>
              <a:rPr kumimoji="0" lang="en-US" sz="833" b="0" i="1" u="none" strike="noStrike" kern="1200" cap="none" spc="0" normalizeH="0" baseline="0" noProof="0" dirty="0">
                <a:ln>
                  <a:noFill/>
                </a:ln>
                <a:solidFill>
                  <a:srgbClr val="231F20"/>
                </a:solidFill>
                <a:effectLst/>
                <a:uLnTx/>
                <a:uFillTx/>
                <a:latin typeface="WorkSans-Light"/>
                <a:ea typeface="+mn-ea"/>
                <a:cs typeface="WorkSans-Light"/>
              </a:rPr>
              <a:t>J</a:t>
            </a:r>
            <a:r>
              <a:rPr kumimoji="0" lang="en-US" sz="833" b="0" i="1" u="none" strike="noStrike" kern="1200" cap="none" spc="-8" normalizeH="0" baseline="0" noProof="0" dirty="0">
                <a:ln>
                  <a:noFill/>
                </a:ln>
                <a:solidFill>
                  <a:srgbClr val="231F20"/>
                </a:solidFill>
                <a:effectLst/>
                <a:uLnTx/>
                <a:uFillTx/>
                <a:latin typeface="WorkSans-Light"/>
                <a:ea typeface="+mn-ea"/>
                <a:cs typeface="WorkSans-Light"/>
              </a:rPr>
              <a:t> </a:t>
            </a:r>
            <a:r>
              <a:rPr kumimoji="0" lang="en-US" sz="833" b="0" i="1" u="none" strike="noStrike" kern="1200" cap="none" spc="0" normalizeH="0" baseline="0" noProof="0" dirty="0">
                <a:ln>
                  <a:noFill/>
                </a:ln>
                <a:solidFill>
                  <a:srgbClr val="231F20"/>
                </a:solidFill>
                <a:effectLst/>
                <a:uLnTx/>
                <a:uFillTx/>
                <a:latin typeface="WorkSans-Light"/>
                <a:ea typeface="+mn-ea"/>
                <a:cs typeface="WorkSans-Light"/>
              </a:rPr>
              <a:t>Glob</a:t>
            </a:r>
            <a:r>
              <a:rPr kumimoji="0" lang="en-US" sz="833" b="0" i="1" u="none" strike="noStrike" kern="1200" cap="none" spc="-8" normalizeH="0" baseline="0" noProof="0" dirty="0">
                <a:ln>
                  <a:noFill/>
                </a:ln>
                <a:solidFill>
                  <a:srgbClr val="231F20"/>
                </a:solidFill>
                <a:effectLst/>
                <a:uLnTx/>
                <a:uFillTx/>
                <a:latin typeface="WorkSans-Light"/>
                <a:ea typeface="+mn-ea"/>
                <a:cs typeface="WorkSans-Light"/>
              </a:rPr>
              <a:t> </a:t>
            </a:r>
            <a:r>
              <a:rPr kumimoji="0" lang="en-US" sz="833" b="0" i="1" u="none" strike="noStrike" kern="1200" cap="none" spc="0" normalizeH="0" baseline="0" noProof="0" dirty="0">
                <a:ln>
                  <a:noFill/>
                </a:ln>
                <a:solidFill>
                  <a:srgbClr val="231F20"/>
                </a:solidFill>
                <a:effectLst/>
                <a:uLnTx/>
                <a:uFillTx/>
                <a:latin typeface="WorkSans-Light"/>
                <a:ea typeface="+mn-ea"/>
                <a:cs typeface="WorkSans-Light"/>
              </a:rPr>
              <a:t>Health</a:t>
            </a:r>
            <a:r>
              <a:rPr kumimoji="0" lang="en-US" sz="833" b="0" i="0" u="none" strike="noStrike" kern="1200" cap="none" spc="0" normalizeH="0" baseline="0" noProof="0" dirty="0">
                <a:ln>
                  <a:noFill/>
                </a:ln>
                <a:solidFill>
                  <a:srgbClr val="231F20"/>
                </a:solidFill>
                <a:effectLst/>
                <a:uLnTx/>
                <a:uFillTx/>
                <a:latin typeface="WorkSans-Light"/>
                <a:ea typeface="+mn-ea"/>
                <a:cs typeface="WorkSans-Light"/>
              </a:rPr>
              <a:t>.</a:t>
            </a:r>
            <a:r>
              <a:rPr kumimoji="0" lang="en-US" sz="833" b="0" i="0" u="none" strike="noStrike" kern="1200" cap="none" spc="-8" normalizeH="0" baseline="0" noProof="0" dirty="0">
                <a:ln>
                  <a:noFill/>
                </a:ln>
                <a:solidFill>
                  <a:srgbClr val="231F20"/>
                </a:solidFill>
                <a:effectLst/>
                <a:uLnTx/>
                <a:uFillTx/>
                <a:latin typeface="WorkSans-Light"/>
                <a:ea typeface="+mn-ea"/>
                <a:cs typeface="WorkSans-Light"/>
              </a:rPr>
              <a:t> 2017. </a:t>
            </a:r>
            <a:r>
              <a:rPr lang="en-US" sz="833" baseline="30000" dirty="0">
                <a:solidFill>
                  <a:srgbClr val="231F20"/>
                </a:solidFill>
                <a:latin typeface="WorkSans-Light"/>
              </a:rPr>
              <a:t>3</a:t>
            </a:r>
            <a:r>
              <a:rPr lang="en-US" sz="833" dirty="0">
                <a:solidFill>
                  <a:srgbClr val="231F20"/>
                </a:solidFill>
                <a:latin typeface="WorkSans-Light"/>
              </a:rPr>
              <a:t>PERCH Study Group. </a:t>
            </a:r>
            <a:r>
              <a:rPr lang="en-US" sz="833" i="1" dirty="0">
                <a:solidFill>
                  <a:srgbClr val="231F20"/>
                </a:solidFill>
                <a:latin typeface="WorkSans-Light"/>
              </a:rPr>
              <a:t>Lancet</a:t>
            </a:r>
            <a:r>
              <a:rPr lang="en-US" sz="833" dirty="0">
                <a:solidFill>
                  <a:srgbClr val="231F20"/>
                </a:solidFill>
                <a:latin typeface="WorkSans-Light"/>
              </a:rPr>
              <a:t>. 2019</a:t>
            </a:r>
            <a:r>
              <a:rPr lang="en-US" sz="900" dirty="0">
                <a:solidFill>
                  <a:srgbClr val="221E1F"/>
                </a:solidFill>
                <a:latin typeface="Shaker 2 Lancet Regular"/>
              </a:rPr>
              <a:t>.</a:t>
            </a:r>
            <a:endParaRPr lang="en-US" sz="900" dirty="0">
              <a:solidFill>
                <a:srgbClr val="000000"/>
              </a:solidFill>
              <a:latin typeface="Poppins"/>
            </a:endParaRPr>
          </a:p>
          <a:p>
            <a:pPr marL="31749" marR="0" lvl="0" indent="0" algn="l" defTabSz="914400" rtl="0" eaLnBrk="1" fontAlgn="auto" latinLnBrk="0" hangingPunct="1">
              <a:lnSpc>
                <a:spcPct val="100000"/>
              </a:lnSpc>
              <a:spcBef>
                <a:spcPts val="83"/>
              </a:spcBef>
              <a:spcAft>
                <a:spcPts val="0"/>
              </a:spcAft>
              <a:buClrTx/>
              <a:buSzTx/>
              <a:buFontTx/>
              <a:buNone/>
              <a:tabLst/>
              <a:defRPr/>
            </a:pPr>
            <a:r>
              <a:rPr kumimoji="0" lang="en-US" sz="833" b="0" i="0" u="none" strike="noStrike" kern="1200" cap="none" spc="-8" normalizeH="0" baseline="0" noProof="0" dirty="0">
                <a:ln>
                  <a:noFill/>
                </a:ln>
                <a:solidFill>
                  <a:srgbClr val="231F20"/>
                </a:solidFill>
                <a:effectLst/>
                <a:uLnTx/>
                <a:uFillTx/>
                <a:latin typeface="WorkSans-Light"/>
                <a:ea typeface="+mn-ea"/>
                <a:cs typeface="WorkSans-Light"/>
              </a:rPr>
              <a:t> </a:t>
            </a:r>
            <a:endParaRPr kumimoji="0" lang="en-US" sz="833" b="0" i="0" u="none" strike="noStrike" kern="1200" cap="none" spc="0" normalizeH="0" baseline="0" noProof="0" dirty="0">
              <a:ln>
                <a:noFill/>
              </a:ln>
              <a:solidFill>
                <a:srgbClr val="000000"/>
              </a:solidFill>
              <a:effectLst/>
              <a:uLnTx/>
              <a:uFillTx/>
              <a:latin typeface="WorkSans-Light"/>
              <a:ea typeface="+mn-ea"/>
              <a:cs typeface="WorkSans-Light"/>
            </a:endParaRPr>
          </a:p>
        </p:txBody>
      </p:sp>
      <p:sp>
        <p:nvSpPr>
          <p:cNvPr id="8" name="object 8"/>
          <p:cNvSpPr/>
          <p:nvPr/>
        </p:nvSpPr>
        <p:spPr>
          <a:xfrm>
            <a:off x="6482080" y="1083064"/>
            <a:ext cx="5405120" cy="4809736"/>
          </a:xfrm>
          <a:custGeom>
            <a:avLst/>
            <a:gdLst/>
            <a:ahLst/>
            <a:cxnLst/>
            <a:rect l="l" t="t" r="r" b="b"/>
            <a:pathLst>
              <a:path w="5925819" h="2853054">
                <a:moveTo>
                  <a:pt x="5925312" y="0"/>
                </a:moveTo>
                <a:lnTo>
                  <a:pt x="0" y="0"/>
                </a:lnTo>
                <a:lnTo>
                  <a:pt x="0" y="2852928"/>
                </a:lnTo>
                <a:lnTo>
                  <a:pt x="5925312" y="2852928"/>
                </a:lnTo>
                <a:lnTo>
                  <a:pt x="5925312" y="0"/>
                </a:lnTo>
                <a:close/>
              </a:path>
            </a:pathLst>
          </a:custGeom>
          <a:solidFill>
            <a:srgbClr val="231F20"/>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500" b="0" i="0" u="none" strike="noStrike" kern="1200" cap="none" spc="0" normalizeH="0" baseline="0" noProof="0" dirty="0">
              <a:ln>
                <a:noFill/>
              </a:ln>
              <a:solidFill>
                <a:srgbClr val="000000"/>
              </a:solidFill>
              <a:effectLst/>
              <a:uLnTx/>
              <a:uFillTx/>
              <a:latin typeface="Corbel" panose="020B0503020204020204"/>
              <a:ea typeface="+mn-ea"/>
              <a:cs typeface="+mn-cs"/>
            </a:endParaRPr>
          </a:p>
        </p:txBody>
      </p:sp>
      <p:sp>
        <p:nvSpPr>
          <p:cNvPr id="16" name="Content Placeholder 15">
            <a:extLst>
              <a:ext uri="{FF2B5EF4-FFF2-40B4-BE49-F238E27FC236}">
                <a16:creationId xmlns:a16="http://schemas.microsoft.com/office/drawing/2014/main" id="{B0D88C44-D2D7-2438-9936-A0766B814287}"/>
              </a:ext>
            </a:extLst>
          </p:cNvPr>
          <p:cNvSpPr>
            <a:spLocks noGrp="1"/>
          </p:cNvSpPr>
          <p:nvPr>
            <p:ph sz="half" idx="1"/>
          </p:nvPr>
        </p:nvSpPr>
        <p:spPr>
          <a:xfrm>
            <a:off x="1224280" y="1465546"/>
            <a:ext cx="5181600" cy="3971918"/>
          </a:xfrm>
        </p:spPr>
        <p:txBody>
          <a:bodyPr/>
          <a:lstStyle/>
          <a:p>
            <a:pPr marL="0" indent="0">
              <a:buNone/>
            </a:pPr>
            <a:r>
              <a:rPr lang="en-US" dirty="0"/>
              <a:t>Lack of prevention measures means that health systems and households must bear the costs of managing RSV cases and complications.</a:t>
            </a:r>
          </a:p>
          <a:p>
            <a:r>
              <a:rPr lang="en-US" dirty="0"/>
              <a:t>Economic burden is substantial in high-income countries, where most data has been generated. </a:t>
            </a:r>
          </a:p>
          <a:p>
            <a:r>
              <a:rPr lang="en-US" dirty="0"/>
              <a:t>Available data in low- and middle-income economies show substantial burden on health systems and households.</a:t>
            </a:r>
          </a:p>
          <a:p>
            <a:pPr marL="0" indent="0">
              <a:buNone/>
            </a:pPr>
            <a:r>
              <a:rPr lang="en-US" dirty="0"/>
              <a:t>More health economics data are needed to inform decision-making around RSV prevention.</a:t>
            </a:r>
          </a:p>
        </p:txBody>
      </p:sp>
      <p:sp>
        <p:nvSpPr>
          <p:cNvPr id="18" name="TextBox 17">
            <a:extLst>
              <a:ext uri="{FF2B5EF4-FFF2-40B4-BE49-F238E27FC236}">
                <a16:creationId xmlns:a16="http://schemas.microsoft.com/office/drawing/2014/main" id="{DEA34D64-141D-158C-2CB9-D20F79AC764F}"/>
              </a:ext>
            </a:extLst>
          </p:cNvPr>
          <p:cNvSpPr txBox="1"/>
          <p:nvPr/>
        </p:nvSpPr>
        <p:spPr>
          <a:xfrm>
            <a:off x="8481751" y="1606497"/>
            <a:ext cx="1166408" cy="646331"/>
          </a:xfrm>
          <a:prstGeom prst="rect">
            <a:avLst/>
          </a:prstGeom>
          <a:noFill/>
        </p:spPr>
        <p:txBody>
          <a:bodyPr wrap="square" lIns="0" rIns="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srgbClr val="D61E62"/>
                </a:solidFill>
                <a:effectLst/>
                <a:uLnTx/>
                <a:uFillTx/>
                <a:latin typeface="Corbel" panose="020B0503020204020204" pitchFamily="34" charset="0"/>
                <a:ea typeface="+mn-ea"/>
                <a:cs typeface="+mn-cs"/>
              </a:rPr>
              <a:t>32</a:t>
            </a:r>
            <a:r>
              <a:rPr kumimoji="0" lang="en-US" sz="3600" b="1" i="0" u="none" strike="noStrike" kern="1200" cap="none" spc="0" normalizeH="0" baseline="30000" noProof="0" dirty="0">
                <a:ln>
                  <a:noFill/>
                </a:ln>
                <a:solidFill>
                  <a:srgbClr val="D61E62"/>
                </a:solidFill>
                <a:effectLst/>
                <a:uLnTx/>
                <a:uFillTx/>
                <a:latin typeface="Corbel" panose="020B0503020204020204" pitchFamily="34" charset="0"/>
                <a:ea typeface="+mn-ea"/>
                <a:cs typeface="+mn-cs"/>
              </a:rPr>
              <a:t>%</a:t>
            </a:r>
            <a:r>
              <a:rPr kumimoji="0" lang="en-US" sz="1400" b="1" i="0" u="none" strike="noStrike" kern="1200" cap="none" spc="0" normalizeH="0" baseline="0" noProof="0" dirty="0">
                <a:ln>
                  <a:noFill/>
                </a:ln>
                <a:solidFill>
                  <a:srgbClr val="FFFFFF"/>
                </a:solidFill>
                <a:effectLst/>
                <a:uLnTx/>
                <a:uFillTx/>
                <a:latin typeface="Corbel" panose="020B0503020204020204" pitchFamily="34" charset="0"/>
                <a:ea typeface="+mn-ea"/>
                <a:cs typeface="+mn-cs"/>
              </a:rPr>
              <a:t> </a:t>
            </a:r>
            <a:endParaRPr kumimoji="0" lang="en-US" sz="1400" b="0" i="0" u="none" strike="noStrike" kern="1200" cap="none" spc="0" normalizeH="0" baseline="0" noProof="0" dirty="0">
              <a:ln>
                <a:noFill/>
              </a:ln>
              <a:solidFill>
                <a:srgbClr val="FFFFFF"/>
              </a:solidFill>
              <a:effectLst/>
              <a:uLnTx/>
              <a:uFillTx/>
              <a:latin typeface="Corbel" panose="020B0503020204020204" pitchFamily="34" charset="0"/>
              <a:ea typeface="+mn-ea"/>
              <a:cs typeface="+mn-cs"/>
            </a:endParaRPr>
          </a:p>
        </p:txBody>
      </p:sp>
      <p:sp>
        <p:nvSpPr>
          <p:cNvPr id="19" name="TextBox 18">
            <a:extLst>
              <a:ext uri="{FF2B5EF4-FFF2-40B4-BE49-F238E27FC236}">
                <a16:creationId xmlns:a16="http://schemas.microsoft.com/office/drawing/2014/main" id="{AB956C74-CD59-ADB5-1C49-F8F8D2EFBD9B}"/>
              </a:ext>
            </a:extLst>
          </p:cNvPr>
          <p:cNvSpPr txBox="1"/>
          <p:nvPr/>
        </p:nvSpPr>
        <p:spPr>
          <a:xfrm>
            <a:off x="9974158" y="1712431"/>
            <a:ext cx="1919309" cy="600164"/>
          </a:xfrm>
          <a:prstGeom prst="rect">
            <a:avLst/>
          </a:prstGeom>
          <a:noFill/>
        </p:spPr>
        <p:txBody>
          <a:bodyPr wrap="square" lIns="0" rIns="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dirty="0">
                <a:ln>
                  <a:noFill/>
                </a:ln>
                <a:solidFill>
                  <a:srgbClr val="FFFFFF"/>
                </a:solidFill>
                <a:effectLst/>
                <a:uLnTx/>
                <a:uFillTx/>
                <a:latin typeface="Corbel" panose="020B0503020204020204" pitchFamily="34" charset="0"/>
                <a:ea typeface="+mn-ea"/>
                <a:cs typeface="+mn-cs"/>
              </a:rPr>
              <a:t>OF TOTAL MONTHLY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dirty="0">
                <a:ln>
                  <a:noFill/>
                </a:ln>
                <a:solidFill>
                  <a:srgbClr val="FFFFFF"/>
                </a:solidFill>
                <a:effectLst/>
                <a:uLnTx/>
                <a:uFillTx/>
                <a:latin typeface="Corbel" panose="020B0503020204020204" pitchFamily="34" charset="0"/>
                <a:ea typeface="+mn-ea"/>
                <a:cs typeface="+mn-cs"/>
              </a:rPr>
              <a:t>HOUSEHOLD INCOME PER RSV EPISODE</a:t>
            </a:r>
            <a:endParaRPr kumimoji="0" lang="en-US" sz="1100" b="0" i="0" u="none" strike="noStrike" kern="1200" cap="none" spc="0" normalizeH="0" baseline="0" noProof="0" dirty="0">
              <a:ln>
                <a:noFill/>
              </a:ln>
              <a:solidFill>
                <a:srgbClr val="FFFFFF"/>
              </a:solidFill>
              <a:effectLst/>
              <a:uLnTx/>
              <a:uFillTx/>
              <a:latin typeface="Corbel" panose="020B0503020204020204" pitchFamily="34" charset="0"/>
              <a:ea typeface="+mn-ea"/>
              <a:cs typeface="+mn-cs"/>
            </a:endParaRPr>
          </a:p>
        </p:txBody>
      </p:sp>
      <p:sp>
        <p:nvSpPr>
          <p:cNvPr id="21" name="TextBox 20">
            <a:extLst>
              <a:ext uri="{FF2B5EF4-FFF2-40B4-BE49-F238E27FC236}">
                <a16:creationId xmlns:a16="http://schemas.microsoft.com/office/drawing/2014/main" id="{188E9D89-3F18-98AA-5F0A-D7478D62C215}"/>
              </a:ext>
            </a:extLst>
          </p:cNvPr>
          <p:cNvSpPr txBox="1"/>
          <p:nvPr/>
        </p:nvSpPr>
        <p:spPr>
          <a:xfrm>
            <a:off x="8481751" y="2335484"/>
            <a:ext cx="1166408" cy="646331"/>
          </a:xfrm>
          <a:prstGeom prst="rect">
            <a:avLst/>
          </a:prstGeom>
          <a:noFill/>
        </p:spPr>
        <p:txBody>
          <a:bodyPr wrap="square" lIns="0" rIns="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srgbClr val="0092D4"/>
                </a:solidFill>
                <a:effectLst/>
                <a:uLnTx/>
                <a:uFillTx/>
                <a:latin typeface="Corbel" panose="020B0503020204020204" pitchFamily="34" charset="0"/>
                <a:ea typeface="+mn-ea"/>
                <a:cs typeface="+mn-cs"/>
              </a:rPr>
              <a:t>24</a:t>
            </a:r>
            <a:r>
              <a:rPr kumimoji="0" lang="en-US" sz="3600" b="1" i="0" u="none" strike="noStrike" kern="1200" cap="none" spc="0" normalizeH="0" baseline="30000" noProof="0" dirty="0">
                <a:ln>
                  <a:noFill/>
                </a:ln>
                <a:solidFill>
                  <a:srgbClr val="0092D4"/>
                </a:solidFill>
                <a:effectLst/>
                <a:uLnTx/>
                <a:uFillTx/>
                <a:latin typeface="Corbel" panose="020B0503020204020204" pitchFamily="34" charset="0"/>
                <a:ea typeface="+mn-ea"/>
                <a:cs typeface="+mn-cs"/>
              </a:rPr>
              <a:t>%</a:t>
            </a:r>
            <a:r>
              <a:rPr kumimoji="0" lang="en-US" sz="1400" b="1" i="0" u="none" strike="noStrike" kern="1200" cap="none" spc="0" normalizeH="0" baseline="0" noProof="0" dirty="0">
                <a:ln>
                  <a:noFill/>
                </a:ln>
                <a:solidFill>
                  <a:srgbClr val="0092D4"/>
                </a:solidFill>
                <a:effectLst/>
                <a:uLnTx/>
                <a:uFillTx/>
                <a:latin typeface="Corbel" panose="020B0503020204020204" pitchFamily="34" charset="0"/>
                <a:ea typeface="+mn-ea"/>
                <a:cs typeface="+mn-cs"/>
              </a:rPr>
              <a:t> </a:t>
            </a:r>
            <a:endParaRPr kumimoji="0" lang="en-US" sz="1400" b="0" i="0" u="none" strike="noStrike" kern="1200" cap="none" spc="0" normalizeH="0" baseline="0" noProof="0" dirty="0">
              <a:ln>
                <a:noFill/>
              </a:ln>
              <a:solidFill>
                <a:srgbClr val="0092D4"/>
              </a:solidFill>
              <a:effectLst/>
              <a:uLnTx/>
              <a:uFillTx/>
              <a:latin typeface="Corbel" panose="020B0503020204020204" pitchFamily="34" charset="0"/>
              <a:ea typeface="+mn-ea"/>
              <a:cs typeface="+mn-cs"/>
            </a:endParaRPr>
          </a:p>
        </p:txBody>
      </p:sp>
      <p:sp>
        <p:nvSpPr>
          <p:cNvPr id="22" name="TextBox 21">
            <a:extLst>
              <a:ext uri="{FF2B5EF4-FFF2-40B4-BE49-F238E27FC236}">
                <a16:creationId xmlns:a16="http://schemas.microsoft.com/office/drawing/2014/main" id="{4D5F56A8-0E1A-C9C4-1805-FF2973EAEB38}"/>
              </a:ext>
            </a:extLst>
          </p:cNvPr>
          <p:cNvSpPr txBox="1"/>
          <p:nvPr/>
        </p:nvSpPr>
        <p:spPr>
          <a:xfrm>
            <a:off x="9971721" y="2507507"/>
            <a:ext cx="2276159" cy="600164"/>
          </a:xfrm>
          <a:prstGeom prst="rect">
            <a:avLst/>
          </a:prstGeom>
          <a:noFill/>
        </p:spPr>
        <p:txBody>
          <a:bodyPr wrap="square" lIns="0" rIns="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dirty="0">
                <a:ln>
                  <a:noFill/>
                </a:ln>
                <a:solidFill>
                  <a:srgbClr val="FFFFFF"/>
                </a:solidFill>
                <a:effectLst/>
                <a:uLnTx/>
                <a:uFillTx/>
                <a:latin typeface="Corbel" panose="020B0503020204020204" pitchFamily="34" charset="0"/>
                <a:ea typeface="+mn-ea"/>
                <a:cs typeface="+mn-cs"/>
              </a:rPr>
              <a:t>OF MONTHL INCOME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dirty="0">
                <a:ln>
                  <a:noFill/>
                </a:ln>
                <a:solidFill>
                  <a:srgbClr val="FFFFFF"/>
                </a:solidFill>
                <a:effectLst/>
                <a:uLnTx/>
                <a:uFillTx/>
                <a:latin typeface="Corbel" panose="020B0503020204020204" pitchFamily="34" charset="0"/>
                <a:ea typeface="+mn-ea"/>
                <a:cs typeface="+mn-cs"/>
              </a:rPr>
              <a:t>FOR FAMILIES </a:t>
            </a:r>
            <a:r>
              <a:rPr lang="en-US" sz="1100" b="1" dirty="0">
                <a:solidFill>
                  <a:srgbClr val="FFFFFF"/>
                </a:solidFill>
                <a:latin typeface="Corbel" panose="020B0503020204020204" pitchFamily="34" charset="0"/>
              </a:rPr>
              <a:t>PER</a:t>
            </a:r>
            <a:br>
              <a:rPr kumimoji="0" lang="en-US" sz="1100" b="1" i="0" u="none" strike="noStrike" kern="1200" cap="none" spc="0" normalizeH="0" baseline="0" noProof="0" dirty="0">
                <a:ln>
                  <a:noFill/>
                </a:ln>
                <a:solidFill>
                  <a:srgbClr val="FFFFFF"/>
                </a:solidFill>
                <a:effectLst/>
                <a:uLnTx/>
                <a:uFillTx/>
                <a:latin typeface="Corbel" panose="020B0503020204020204" pitchFamily="34" charset="0"/>
                <a:ea typeface="+mn-ea"/>
                <a:cs typeface="+mn-cs"/>
              </a:rPr>
            </a:br>
            <a:r>
              <a:rPr kumimoji="0" lang="en-US" sz="1100" b="1" i="0" u="none" strike="noStrike" kern="1200" cap="none" spc="0" normalizeH="0" baseline="0" noProof="0" dirty="0">
                <a:ln>
                  <a:noFill/>
                </a:ln>
                <a:solidFill>
                  <a:srgbClr val="FFFFFF"/>
                </a:solidFill>
                <a:effectLst/>
                <a:uLnTx/>
                <a:uFillTx/>
                <a:latin typeface="Corbel" panose="020B0503020204020204" pitchFamily="34" charset="0"/>
                <a:ea typeface="+mn-ea"/>
                <a:cs typeface="+mn-cs"/>
              </a:rPr>
              <a:t>RSV HOSPITALIZATION</a:t>
            </a:r>
            <a:endParaRPr kumimoji="0" lang="en-US" sz="1100" b="0" i="0" u="none" strike="noStrike" kern="1200" cap="none" spc="0" normalizeH="0" baseline="0" noProof="0" dirty="0">
              <a:ln>
                <a:noFill/>
              </a:ln>
              <a:solidFill>
                <a:srgbClr val="FFFFFF"/>
              </a:solidFill>
              <a:effectLst/>
              <a:uLnTx/>
              <a:uFillTx/>
              <a:latin typeface="Corbel" panose="020B0503020204020204" pitchFamily="34" charset="0"/>
              <a:ea typeface="+mn-ea"/>
              <a:cs typeface="+mn-cs"/>
            </a:endParaRPr>
          </a:p>
        </p:txBody>
      </p:sp>
      <p:sp>
        <p:nvSpPr>
          <p:cNvPr id="23" name="TextBox 22">
            <a:extLst>
              <a:ext uri="{FF2B5EF4-FFF2-40B4-BE49-F238E27FC236}">
                <a16:creationId xmlns:a16="http://schemas.microsoft.com/office/drawing/2014/main" id="{10742289-ADBA-06FE-CB54-1CA571C0471D}"/>
              </a:ext>
            </a:extLst>
          </p:cNvPr>
          <p:cNvSpPr txBox="1"/>
          <p:nvPr/>
        </p:nvSpPr>
        <p:spPr>
          <a:xfrm>
            <a:off x="6482078" y="1124061"/>
            <a:ext cx="5405121" cy="430887"/>
          </a:xfrm>
          <a:prstGeom prst="rect">
            <a:avLst/>
          </a:prstGeom>
          <a:noFill/>
        </p:spPr>
        <p:txBody>
          <a:bodyPr wrap="square" lIns="0" rIns="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200" b="1" dirty="0">
                <a:solidFill>
                  <a:srgbClr val="92D050"/>
                </a:solidFill>
                <a:latin typeface="Corbel" panose="020B0503020204020204" pitchFamily="34" charset="0"/>
              </a:rPr>
              <a:t>Impacts on livelihoods</a:t>
            </a:r>
          </a:p>
        </p:txBody>
      </p:sp>
      <p:sp>
        <p:nvSpPr>
          <p:cNvPr id="24" name="TextBox 23">
            <a:extLst>
              <a:ext uri="{FF2B5EF4-FFF2-40B4-BE49-F238E27FC236}">
                <a16:creationId xmlns:a16="http://schemas.microsoft.com/office/drawing/2014/main" id="{97403487-5319-5A1D-8AAC-9618CCAED56D}"/>
              </a:ext>
            </a:extLst>
          </p:cNvPr>
          <p:cNvSpPr txBox="1"/>
          <p:nvPr/>
        </p:nvSpPr>
        <p:spPr>
          <a:xfrm>
            <a:off x="8518456" y="2946306"/>
            <a:ext cx="1166408" cy="646331"/>
          </a:xfrm>
          <a:prstGeom prst="rect">
            <a:avLst/>
          </a:prstGeom>
          <a:noFill/>
        </p:spPr>
        <p:txBody>
          <a:bodyPr wrap="square" lIns="0" rIns="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3600" b="1" dirty="0">
                <a:solidFill>
                  <a:srgbClr val="0092D4"/>
                </a:solidFill>
                <a:latin typeface="Corbel" panose="020B0503020204020204" pitchFamily="34" charset="0"/>
              </a:rPr>
              <a:t>32</a:t>
            </a:r>
            <a:r>
              <a:rPr lang="en-US" sz="3600" b="1" baseline="30000" dirty="0">
                <a:solidFill>
                  <a:srgbClr val="0092D4"/>
                </a:solidFill>
                <a:latin typeface="Corbel" panose="020B0503020204020204" pitchFamily="34" charset="0"/>
              </a:rPr>
              <a:t>%</a:t>
            </a:r>
            <a:r>
              <a:rPr kumimoji="0" lang="en-US" sz="1400" b="1" i="0" u="none" strike="noStrike" kern="1200" cap="none" spc="0" normalizeH="0" baseline="0" noProof="0" dirty="0">
                <a:ln>
                  <a:noFill/>
                </a:ln>
                <a:solidFill>
                  <a:srgbClr val="51A847"/>
                </a:solidFill>
                <a:effectLst/>
                <a:uLnTx/>
                <a:uFillTx/>
                <a:latin typeface="Corbel" panose="020B0503020204020204" pitchFamily="34" charset="0"/>
                <a:ea typeface="+mn-ea"/>
                <a:cs typeface="+mn-cs"/>
              </a:rPr>
              <a:t> </a:t>
            </a:r>
            <a:endParaRPr kumimoji="0" lang="en-US" sz="1400" b="0" i="0" u="none" strike="noStrike" kern="1200" cap="none" spc="0" normalizeH="0" baseline="0" noProof="0" dirty="0">
              <a:ln>
                <a:noFill/>
              </a:ln>
              <a:solidFill>
                <a:srgbClr val="51A847"/>
              </a:solidFill>
              <a:effectLst/>
              <a:uLnTx/>
              <a:uFillTx/>
              <a:latin typeface="Corbel" panose="020B0503020204020204" pitchFamily="34" charset="0"/>
              <a:ea typeface="+mn-ea"/>
              <a:cs typeface="+mn-cs"/>
            </a:endParaRPr>
          </a:p>
        </p:txBody>
      </p:sp>
      <p:sp>
        <p:nvSpPr>
          <p:cNvPr id="25" name="TextBox 24">
            <a:extLst>
              <a:ext uri="{FF2B5EF4-FFF2-40B4-BE49-F238E27FC236}">
                <a16:creationId xmlns:a16="http://schemas.microsoft.com/office/drawing/2014/main" id="{BE7938BB-36E9-01F4-AC5E-BE57B9AAD0ED}"/>
              </a:ext>
            </a:extLst>
          </p:cNvPr>
          <p:cNvSpPr txBox="1"/>
          <p:nvPr/>
        </p:nvSpPr>
        <p:spPr>
          <a:xfrm>
            <a:off x="9974158" y="3140343"/>
            <a:ext cx="2276159" cy="600164"/>
          </a:xfrm>
          <a:prstGeom prst="rect">
            <a:avLst/>
          </a:prstGeom>
          <a:noFill/>
        </p:spPr>
        <p:txBody>
          <a:bodyPr wrap="square" lIns="0" rIns="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dirty="0">
                <a:ln>
                  <a:noFill/>
                </a:ln>
                <a:solidFill>
                  <a:srgbClr val="FFFFFF"/>
                </a:solidFill>
                <a:effectLst/>
                <a:uLnTx/>
                <a:uFillTx/>
                <a:latin typeface="Corbel" panose="020B0503020204020204" pitchFamily="34" charset="0"/>
                <a:ea typeface="+mn-ea"/>
                <a:cs typeface="+mn-cs"/>
              </a:rPr>
              <a:t>OF MONTHLY INCOME FOR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dirty="0">
                <a:ln>
                  <a:noFill/>
                </a:ln>
                <a:solidFill>
                  <a:srgbClr val="FFFFFF"/>
                </a:solidFill>
                <a:effectLst/>
                <a:uLnTx/>
                <a:uFillTx/>
                <a:latin typeface="Corbel" panose="020B0503020204020204" pitchFamily="34" charset="0"/>
                <a:ea typeface="+mn-ea"/>
                <a:cs typeface="+mn-cs"/>
              </a:rPr>
              <a:t>POORER FAMILIES PER RSV</a:t>
            </a:r>
            <a:br>
              <a:rPr kumimoji="0" lang="en-US" sz="1100" b="1" i="0" u="none" strike="noStrike" kern="1200" cap="none" spc="0" normalizeH="0" baseline="0" noProof="0" dirty="0">
                <a:ln>
                  <a:noFill/>
                </a:ln>
                <a:solidFill>
                  <a:srgbClr val="FFFFFF"/>
                </a:solidFill>
                <a:effectLst/>
                <a:uLnTx/>
                <a:uFillTx/>
                <a:latin typeface="Corbel" panose="020B0503020204020204" pitchFamily="34" charset="0"/>
                <a:ea typeface="+mn-ea"/>
                <a:cs typeface="+mn-cs"/>
              </a:rPr>
            </a:br>
            <a:r>
              <a:rPr kumimoji="0" lang="en-US" sz="1100" b="1" i="0" u="none" strike="noStrike" kern="1200" cap="none" spc="0" normalizeH="0" baseline="0" noProof="0" dirty="0">
                <a:ln>
                  <a:noFill/>
                </a:ln>
                <a:solidFill>
                  <a:srgbClr val="FFFFFF"/>
                </a:solidFill>
                <a:effectLst/>
                <a:uLnTx/>
                <a:uFillTx/>
                <a:latin typeface="Corbel" panose="020B0503020204020204" pitchFamily="34" charset="0"/>
                <a:ea typeface="+mn-ea"/>
                <a:cs typeface="+mn-cs"/>
              </a:rPr>
              <a:t>HOSPITALIZATION</a:t>
            </a:r>
          </a:p>
        </p:txBody>
      </p:sp>
      <p:sp>
        <p:nvSpPr>
          <p:cNvPr id="26" name="TextBox 25">
            <a:extLst>
              <a:ext uri="{FF2B5EF4-FFF2-40B4-BE49-F238E27FC236}">
                <a16:creationId xmlns:a16="http://schemas.microsoft.com/office/drawing/2014/main" id="{B14DF4A7-3271-5F56-90D9-BA0883C4906B}"/>
              </a:ext>
            </a:extLst>
          </p:cNvPr>
          <p:cNvSpPr txBox="1"/>
          <p:nvPr/>
        </p:nvSpPr>
        <p:spPr>
          <a:xfrm>
            <a:off x="6787148" y="2553154"/>
            <a:ext cx="1618403" cy="369332"/>
          </a:xfrm>
          <a:prstGeom prst="rect">
            <a:avLst/>
          </a:prstGeom>
          <a:noFill/>
        </p:spPr>
        <p:txBody>
          <a:bodyPr wrap="square" lIns="0" rIns="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US" b="1" i="0" u="none" strike="noStrike" kern="1200" cap="none" spc="0" normalizeH="0" baseline="0" noProof="0" dirty="0">
                <a:ln>
                  <a:noFill/>
                </a:ln>
                <a:solidFill>
                  <a:schemeClr val="bg1"/>
                </a:solidFill>
                <a:effectLst/>
                <a:uLnTx/>
                <a:uFillTx/>
                <a:latin typeface="Corbel" panose="020B0503020204020204" pitchFamily="34" charset="0"/>
                <a:ea typeface="+mn-ea"/>
                <a:cs typeface="+mn-cs"/>
              </a:rPr>
              <a:t>Bangladesh</a:t>
            </a:r>
            <a:r>
              <a:rPr kumimoji="0" lang="en-US" b="1" i="0" u="none" strike="noStrike" kern="1200" cap="none" spc="0" normalizeH="0" baseline="30000" noProof="0" dirty="0">
                <a:ln>
                  <a:noFill/>
                </a:ln>
                <a:solidFill>
                  <a:schemeClr val="bg1"/>
                </a:solidFill>
                <a:effectLst/>
                <a:uLnTx/>
                <a:uFillTx/>
                <a:latin typeface="Corbel" panose="020B0503020204020204" pitchFamily="34" charset="0"/>
                <a:ea typeface="+mn-ea"/>
                <a:cs typeface="+mn-cs"/>
              </a:rPr>
              <a:t>2</a:t>
            </a:r>
            <a:endParaRPr lang="en-US" b="1" baseline="30000" dirty="0">
              <a:solidFill>
                <a:schemeClr val="bg1"/>
              </a:solidFill>
              <a:latin typeface="Corbel" panose="020B0503020204020204" pitchFamily="34" charset="0"/>
            </a:endParaRPr>
          </a:p>
        </p:txBody>
      </p:sp>
      <p:sp>
        <p:nvSpPr>
          <p:cNvPr id="27" name="TextBox 26">
            <a:extLst>
              <a:ext uri="{FF2B5EF4-FFF2-40B4-BE49-F238E27FC236}">
                <a16:creationId xmlns:a16="http://schemas.microsoft.com/office/drawing/2014/main" id="{142CD5FE-12F0-B9BE-F30E-97FEFB4F36FB}"/>
              </a:ext>
            </a:extLst>
          </p:cNvPr>
          <p:cNvSpPr txBox="1"/>
          <p:nvPr/>
        </p:nvSpPr>
        <p:spPr>
          <a:xfrm>
            <a:off x="6848869" y="1834599"/>
            <a:ext cx="1166408" cy="369332"/>
          </a:xfrm>
          <a:prstGeom prst="rect">
            <a:avLst/>
          </a:prstGeom>
          <a:noFill/>
        </p:spPr>
        <p:txBody>
          <a:bodyPr wrap="square" lIns="0" rIns="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b="1" i="0" u="none" strike="noStrike" kern="1200" cap="none" spc="0" normalizeH="0" baseline="0" noProof="0" dirty="0">
                <a:ln>
                  <a:noFill/>
                </a:ln>
                <a:solidFill>
                  <a:schemeClr val="bg1"/>
                </a:solidFill>
                <a:effectLst/>
                <a:uLnTx/>
                <a:uFillTx/>
                <a:latin typeface="Corbel" panose="020B0503020204020204" pitchFamily="34" charset="0"/>
                <a:ea typeface="+mn-ea"/>
                <a:cs typeface="+mn-cs"/>
              </a:rPr>
              <a:t>Malawi</a:t>
            </a:r>
            <a:r>
              <a:rPr kumimoji="0" lang="en-US" b="1" i="0" u="none" strike="noStrike" kern="1200" cap="none" spc="0" normalizeH="0" baseline="30000" noProof="0" dirty="0">
                <a:ln>
                  <a:noFill/>
                </a:ln>
                <a:solidFill>
                  <a:schemeClr val="bg1"/>
                </a:solidFill>
                <a:effectLst/>
                <a:uLnTx/>
                <a:uFillTx/>
                <a:latin typeface="Corbel" panose="020B0503020204020204" pitchFamily="34" charset="0"/>
                <a:ea typeface="+mn-ea"/>
                <a:cs typeface="+mn-cs"/>
              </a:rPr>
              <a:t>1</a:t>
            </a:r>
            <a:endParaRPr lang="en-US" b="1" baseline="30000" dirty="0">
              <a:solidFill>
                <a:schemeClr val="bg1"/>
              </a:solidFill>
              <a:latin typeface="Corbel" panose="020B0503020204020204" pitchFamily="34" charset="0"/>
            </a:endParaRPr>
          </a:p>
        </p:txBody>
      </p:sp>
      <p:sp>
        <p:nvSpPr>
          <p:cNvPr id="43" name="TextBox 42">
            <a:extLst>
              <a:ext uri="{FF2B5EF4-FFF2-40B4-BE49-F238E27FC236}">
                <a16:creationId xmlns:a16="http://schemas.microsoft.com/office/drawing/2014/main" id="{7674BB54-BA39-94E4-532B-6CBFB52A6148}"/>
              </a:ext>
            </a:extLst>
          </p:cNvPr>
          <p:cNvSpPr txBox="1"/>
          <p:nvPr/>
        </p:nvSpPr>
        <p:spPr>
          <a:xfrm>
            <a:off x="8405551" y="4758665"/>
            <a:ext cx="1421608" cy="646331"/>
          </a:xfrm>
          <a:prstGeom prst="rect">
            <a:avLst/>
          </a:prstGeom>
          <a:noFill/>
        </p:spPr>
        <p:txBody>
          <a:bodyPr wrap="square" lIns="0" rIns="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3600" b="1" dirty="0">
                <a:solidFill>
                  <a:schemeClr val="accent3">
                    <a:lumMod val="60000"/>
                    <a:lumOff val="40000"/>
                  </a:schemeClr>
                </a:solidFill>
                <a:latin typeface="Corbel" panose="020B0503020204020204" pitchFamily="34" charset="0"/>
              </a:rPr>
              <a:t>5-10</a:t>
            </a:r>
            <a:r>
              <a:rPr lang="en-US" sz="3600" b="1" baseline="30000" dirty="0">
                <a:solidFill>
                  <a:schemeClr val="accent3">
                    <a:lumMod val="60000"/>
                    <a:lumOff val="40000"/>
                  </a:schemeClr>
                </a:solidFill>
                <a:latin typeface="Corbel" panose="020B0503020204020204" pitchFamily="34" charset="0"/>
              </a:rPr>
              <a:t>%</a:t>
            </a:r>
            <a:r>
              <a:rPr kumimoji="0" lang="en-US" sz="1400" b="1" i="0" u="none" strike="noStrike" kern="1200" cap="none" spc="0" normalizeH="0" baseline="30000" noProof="0" dirty="0">
                <a:ln>
                  <a:noFill/>
                </a:ln>
                <a:solidFill>
                  <a:schemeClr val="accent3">
                    <a:lumMod val="60000"/>
                    <a:lumOff val="40000"/>
                  </a:schemeClr>
                </a:solidFill>
                <a:effectLst/>
                <a:uLnTx/>
                <a:uFillTx/>
                <a:latin typeface="Corbel" panose="020B0503020204020204" pitchFamily="34" charset="0"/>
                <a:ea typeface="+mn-ea"/>
                <a:cs typeface="+mn-cs"/>
              </a:rPr>
              <a:t> </a:t>
            </a:r>
            <a:endParaRPr kumimoji="0" lang="en-US" sz="1400" b="0" i="0" u="none" strike="noStrike" kern="1200" cap="none" spc="0" normalizeH="0" baseline="30000" noProof="0" dirty="0">
              <a:ln>
                <a:noFill/>
              </a:ln>
              <a:solidFill>
                <a:schemeClr val="accent3">
                  <a:lumMod val="60000"/>
                  <a:lumOff val="40000"/>
                </a:schemeClr>
              </a:solidFill>
              <a:effectLst/>
              <a:uLnTx/>
              <a:uFillTx/>
              <a:latin typeface="Corbel" panose="020B0503020204020204" pitchFamily="34" charset="0"/>
              <a:ea typeface="+mn-ea"/>
              <a:cs typeface="+mn-cs"/>
            </a:endParaRPr>
          </a:p>
        </p:txBody>
      </p:sp>
      <p:sp>
        <p:nvSpPr>
          <p:cNvPr id="44" name="TextBox 43">
            <a:extLst>
              <a:ext uri="{FF2B5EF4-FFF2-40B4-BE49-F238E27FC236}">
                <a16:creationId xmlns:a16="http://schemas.microsoft.com/office/drawing/2014/main" id="{1DFBDDFC-0B19-480A-D9FC-81D63E9C1B23}"/>
              </a:ext>
            </a:extLst>
          </p:cNvPr>
          <p:cNvSpPr txBox="1"/>
          <p:nvPr/>
        </p:nvSpPr>
        <p:spPr>
          <a:xfrm>
            <a:off x="9962036" y="4899804"/>
            <a:ext cx="1777844" cy="600164"/>
          </a:xfrm>
          <a:prstGeom prst="rect">
            <a:avLst/>
          </a:prstGeom>
          <a:noFill/>
        </p:spPr>
        <p:txBody>
          <a:bodyPr wrap="square" lIns="0" rIns="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dirty="0">
                <a:ln>
                  <a:noFill/>
                </a:ln>
                <a:solidFill>
                  <a:srgbClr val="FFFFFF"/>
                </a:solidFill>
                <a:effectLst/>
                <a:uLnTx/>
                <a:uFillTx/>
                <a:latin typeface="Corbel" panose="020B0503020204020204" pitchFamily="34" charset="0"/>
                <a:ea typeface="+mn-ea"/>
                <a:cs typeface="+mn-cs"/>
              </a:rPr>
              <a:t>OF HOSPITAL ADMISSIONS OF CHILDREN &lt; 5 YEARS OLD DUE TO RSV</a:t>
            </a:r>
            <a:endParaRPr kumimoji="0" lang="en-US" sz="1100" b="0" i="0" u="none" strike="noStrike" kern="1200" cap="none" spc="0" normalizeH="0" baseline="0" noProof="0" dirty="0">
              <a:ln>
                <a:noFill/>
              </a:ln>
              <a:solidFill>
                <a:srgbClr val="FFFFFF"/>
              </a:solidFill>
              <a:effectLst/>
              <a:uLnTx/>
              <a:uFillTx/>
              <a:latin typeface="Corbel" panose="020B0503020204020204" pitchFamily="34" charset="0"/>
              <a:ea typeface="+mn-ea"/>
              <a:cs typeface="+mn-cs"/>
            </a:endParaRPr>
          </a:p>
        </p:txBody>
      </p:sp>
      <p:sp>
        <p:nvSpPr>
          <p:cNvPr id="45" name="TextBox 44">
            <a:extLst>
              <a:ext uri="{FF2B5EF4-FFF2-40B4-BE49-F238E27FC236}">
                <a16:creationId xmlns:a16="http://schemas.microsoft.com/office/drawing/2014/main" id="{94F95FE1-29C9-6501-A63B-D1666115EF69}"/>
              </a:ext>
            </a:extLst>
          </p:cNvPr>
          <p:cNvSpPr txBox="1"/>
          <p:nvPr/>
        </p:nvSpPr>
        <p:spPr>
          <a:xfrm>
            <a:off x="6482078" y="3724063"/>
            <a:ext cx="5405121" cy="430887"/>
          </a:xfrm>
          <a:prstGeom prst="rect">
            <a:avLst/>
          </a:prstGeom>
          <a:noFill/>
        </p:spPr>
        <p:txBody>
          <a:bodyPr wrap="square" lIns="0" rIns="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200" b="1" i="0" u="none" strike="noStrike" kern="1200" cap="none" spc="0" normalizeH="0" baseline="0" noProof="0" dirty="0">
                <a:ln>
                  <a:noFill/>
                </a:ln>
                <a:solidFill>
                  <a:srgbClr val="92D050"/>
                </a:solidFill>
                <a:effectLst/>
                <a:uLnTx/>
                <a:uFillTx/>
                <a:latin typeface="Corbel" panose="020B0503020204020204" pitchFamily="34" charset="0"/>
                <a:ea typeface="+mn-ea"/>
                <a:cs typeface="+mn-cs"/>
              </a:rPr>
              <a:t>Impacts on health system</a:t>
            </a:r>
            <a:endParaRPr kumimoji="0" lang="en-US" sz="2200" b="0" i="0" u="none" strike="noStrike" kern="1200" cap="none" spc="0" normalizeH="0" baseline="30000" noProof="0" dirty="0">
              <a:ln>
                <a:noFill/>
              </a:ln>
              <a:solidFill>
                <a:srgbClr val="92D050"/>
              </a:solidFill>
              <a:effectLst/>
              <a:uLnTx/>
              <a:uFillTx/>
              <a:latin typeface="Corbel" panose="020B0503020204020204" pitchFamily="34" charset="0"/>
              <a:ea typeface="+mn-ea"/>
              <a:cs typeface="+mn-cs"/>
            </a:endParaRPr>
          </a:p>
        </p:txBody>
      </p:sp>
      <p:sp>
        <p:nvSpPr>
          <p:cNvPr id="46" name="TextBox 45">
            <a:extLst>
              <a:ext uri="{FF2B5EF4-FFF2-40B4-BE49-F238E27FC236}">
                <a16:creationId xmlns:a16="http://schemas.microsoft.com/office/drawing/2014/main" id="{DA954D11-C571-630E-1BFA-1E9592452FD9}"/>
              </a:ext>
            </a:extLst>
          </p:cNvPr>
          <p:cNvSpPr txBox="1"/>
          <p:nvPr/>
        </p:nvSpPr>
        <p:spPr>
          <a:xfrm>
            <a:off x="8209515" y="4133583"/>
            <a:ext cx="1991311" cy="646331"/>
          </a:xfrm>
          <a:prstGeom prst="rect">
            <a:avLst/>
          </a:prstGeom>
          <a:noFill/>
        </p:spPr>
        <p:txBody>
          <a:bodyPr wrap="square" lIns="0" rIns="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schemeClr val="accent1"/>
                </a:solidFill>
                <a:effectLst/>
                <a:uLnTx/>
                <a:uFillTx/>
                <a:latin typeface="Corbel" panose="020B0503020204020204" pitchFamily="34" charset="0"/>
                <a:ea typeface="+mn-ea"/>
                <a:cs typeface="+mn-cs"/>
              </a:rPr>
              <a:t>$10M </a:t>
            </a:r>
            <a:r>
              <a:rPr kumimoji="0" lang="en-US" sz="1600" b="1" i="0" u="none" strike="noStrike" kern="1200" cap="none" spc="0" normalizeH="0" baseline="0" noProof="0" dirty="0">
                <a:ln>
                  <a:noFill/>
                </a:ln>
                <a:solidFill>
                  <a:schemeClr val="accent1"/>
                </a:solidFill>
                <a:effectLst/>
                <a:uLnTx/>
                <a:uFillTx/>
                <a:latin typeface="Corbel" panose="020B0503020204020204" pitchFamily="34" charset="0"/>
                <a:ea typeface="+mn-ea"/>
                <a:cs typeface="+mn-cs"/>
              </a:rPr>
              <a:t>USD</a:t>
            </a:r>
            <a:r>
              <a:rPr kumimoji="0" lang="en-US" sz="3600" b="1" i="0" u="none" strike="noStrike" kern="1200" cap="none" spc="0" normalizeH="0" baseline="0" noProof="0" dirty="0">
                <a:ln>
                  <a:noFill/>
                </a:ln>
                <a:solidFill>
                  <a:schemeClr val="accent1"/>
                </a:solidFill>
                <a:effectLst/>
                <a:uLnTx/>
                <a:uFillTx/>
                <a:latin typeface="Corbel" panose="020B0503020204020204" pitchFamily="34" charset="0"/>
                <a:ea typeface="+mn-ea"/>
                <a:cs typeface="+mn-cs"/>
              </a:rPr>
              <a:t>	</a:t>
            </a:r>
            <a:r>
              <a:rPr kumimoji="0" lang="en-US" sz="1400" b="1" i="0" u="none" strike="noStrike" kern="1200" cap="none" spc="0" normalizeH="0" baseline="0" noProof="0" dirty="0">
                <a:ln>
                  <a:noFill/>
                </a:ln>
                <a:solidFill>
                  <a:schemeClr val="accent1"/>
                </a:solidFill>
                <a:effectLst/>
                <a:uLnTx/>
                <a:uFillTx/>
                <a:latin typeface="Corbel" panose="020B0503020204020204" pitchFamily="34" charset="0"/>
                <a:ea typeface="+mn-ea"/>
                <a:cs typeface="+mn-cs"/>
              </a:rPr>
              <a:t> </a:t>
            </a:r>
            <a:endParaRPr kumimoji="0" lang="en-US" sz="1400" b="0" i="0" u="none" strike="noStrike" kern="1200" cap="none" spc="0" normalizeH="0" baseline="0" noProof="0" dirty="0">
              <a:ln>
                <a:noFill/>
              </a:ln>
              <a:solidFill>
                <a:schemeClr val="accent1"/>
              </a:solidFill>
              <a:effectLst/>
              <a:uLnTx/>
              <a:uFillTx/>
              <a:latin typeface="Corbel" panose="020B0503020204020204" pitchFamily="34" charset="0"/>
              <a:ea typeface="+mn-ea"/>
              <a:cs typeface="+mn-cs"/>
            </a:endParaRPr>
          </a:p>
        </p:txBody>
      </p:sp>
      <p:sp>
        <p:nvSpPr>
          <p:cNvPr id="47" name="TextBox 46">
            <a:extLst>
              <a:ext uri="{FF2B5EF4-FFF2-40B4-BE49-F238E27FC236}">
                <a16:creationId xmlns:a16="http://schemas.microsoft.com/office/drawing/2014/main" id="{E58342AF-3D27-297D-352C-C9654BF1F028}"/>
              </a:ext>
            </a:extLst>
          </p:cNvPr>
          <p:cNvSpPr txBox="1"/>
          <p:nvPr/>
        </p:nvSpPr>
        <p:spPr>
          <a:xfrm>
            <a:off x="9983915" y="4253097"/>
            <a:ext cx="1664946" cy="600164"/>
          </a:xfrm>
          <a:prstGeom prst="rect">
            <a:avLst/>
          </a:prstGeom>
          <a:noFill/>
        </p:spPr>
        <p:txBody>
          <a:bodyPr wrap="square" lIns="0" rIns="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dirty="0">
                <a:ln>
                  <a:noFill/>
                </a:ln>
                <a:solidFill>
                  <a:srgbClr val="FFFFFF"/>
                </a:solidFill>
                <a:effectLst/>
                <a:uLnTx/>
                <a:uFillTx/>
                <a:latin typeface="Corbel" panose="020B0503020204020204" pitchFamily="34" charset="0"/>
                <a:ea typeface="+mn-ea"/>
                <a:cs typeface="+mn-cs"/>
              </a:rPr>
              <a:t>MEDIAN </a:t>
            </a:r>
            <a:r>
              <a:rPr lang="en-US" sz="1100" b="1" dirty="0">
                <a:solidFill>
                  <a:srgbClr val="FFFFFF"/>
                </a:solidFill>
                <a:latin typeface="Corbel" panose="020B0503020204020204" pitchFamily="34" charset="0"/>
              </a:rPr>
              <a:t>ANNUAL </a:t>
            </a:r>
            <a:r>
              <a:rPr kumimoji="0" lang="en-US" sz="1100" b="1" i="0" u="none" strike="noStrike" kern="1200" cap="none" spc="0" normalizeH="0" baseline="0" noProof="0" dirty="0">
                <a:ln>
                  <a:noFill/>
                </a:ln>
                <a:solidFill>
                  <a:srgbClr val="FFFFFF"/>
                </a:solidFill>
                <a:effectLst/>
                <a:uLnTx/>
                <a:uFillTx/>
                <a:latin typeface="Corbel" panose="020B0503020204020204" pitchFamily="34" charset="0"/>
                <a:ea typeface="+mn-ea"/>
                <a:cs typeface="+mn-cs"/>
              </a:rPr>
              <a:t>DIRECT COST OF RSV HOSPITALIZATION</a:t>
            </a:r>
          </a:p>
        </p:txBody>
      </p:sp>
      <p:sp>
        <p:nvSpPr>
          <p:cNvPr id="48" name="TextBox 47">
            <a:extLst>
              <a:ext uri="{FF2B5EF4-FFF2-40B4-BE49-F238E27FC236}">
                <a16:creationId xmlns:a16="http://schemas.microsoft.com/office/drawing/2014/main" id="{0CFB322E-B10B-78C3-3307-EA526B032284}"/>
              </a:ext>
            </a:extLst>
          </p:cNvPr>
          <p:cNvSpPr txBox="1"/>
          <p:nvPr/>
        </p:nvSpPr>
        <p:spPr>
          <a:xfrm>
            <a:off x="6543784" y="4791858"/>
            <a:ext cx="1462006" cy="923330"/>
          </a:xfrm>
          <a:prstGeom prst="rect">
            <a:avLst/>
          </a:prstGeom>
          <a:noFill/>
        </p:spPr>
        <p:txBody>
          <a:bodyPr wrap="square" lIns="0" rIns="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b="1" dirty="0">
                <a:solidFill>
                  <a:schemeClr val="bg1"/>
                </a:solidFill>
                <a:latin typeface="Corbel" panose="020B0503020204020204" pitchFamily="34" charset="0"/>
              </a:rPr>
              <a:t>Gambia, Mali, Kenya, South Africa</a:t>
            </a:r>
            <a:r>
              <a:rPr kumimoji="0" lang="en-US" sz="1800" b="1" i="0" u="none" strike="noStrike" kern="1200" cap="none" spc="0" normalizeH="0" baseline="30000" noProof="0" dirty="0">
                <a:ln>
                  <a:noFill/>
                </a:ln>
                <a:solidFill>
                  <a:srgbClr val="FFFFFF"/>
                </a:solidFill>
                <a:effectLst/>
                <a:uLnTx/>
                <a:uFillTx/>
                <a:latin typeface="Corbel" panose="020B0503020204020204" pitchFamily="34" charset="0"/>
                <a:ea typeface="+mn-ea"/>
                <a:cs typeface="+mn-cs"/>
              </a:rPr>
              <a:t>3</a:t>
            </a:r>
            <a:endParaRPr lang="en-US" b="1" dirty="0">
              <a:solidFill>
                <a:schemeClr val="bg1"/>
              </a:solidFill>
              <a:latin typeface="Corbel" panose="020B0503020204020204" pitchFamily="34" charset="0"/>
            </a:endParaRPr>
          </a:p>
        </p:txBody>
      </p:sp>
      <p:sp>
        <p:nvSpPr>
          <p:cNvPr id="49" name="TextBox 48">
            <a:extLst>
              <a:ext uri="{FF2B5EF4-FFF2-40B4-BE49-F238E27FC236}">
                <a16:creationId xmlns:a16="http://schemas.microsoft.com/office/drawing/2014/main" id="{56060626-03BC-E5FA-A0EC-A5C4FB0D5CA7}"/>
              </a:ext>
            </a:extLst>
          </p:cNvPr>
          <p:cNvSpPr txBox="1"/>
          <p:nvPr/>
        </p:nvSpPr>
        <p:spPr>
          <a:xfrm>
            <a:off x="6779211" y="4331841"/>
            <a:ext cx="1236066" cy="369332"/>
          </a:xfrm>
          <a:prstGeom prst="rect">
            <a:avLst/>
          </a:prstGeom>
          <a:noFill/>
        </p:spPr>
        <p:txBody>
          <a:bodyPr wrap="square" lIns="0" rIns="0">
            <a:spAutoFit/>
          </a:bodyPr>
          <a:lstStyle/>
          <a:p>
            <a:r>
              <a:rPr kumimoji="0" lang="en-US" b="1" i="0" u="none" strike="noStrike" kern="1200" cap="none" spc="0" normalizeH="0" baseline="0" noProof="0" dirty="0">
                <a:ln>
                  <a:noFill/>
                </a:ln>
                <a:solidFill>
                  <a:schemeClr val="bg1"/>
                </a:solidFill>
                <a:effectLst/>
                <a:uLnTx/>
                <a:uFillTx/>
                <a:latin typeface="Corbel" panose="020B0503020204020204" pitchFamily="34" charset="0"/>
                <a:ea typeface="+mn-ea"/>
                <a:cs typeface="+mn-cs"/>
              </a:rPr>
              <a:t>Bangladesh</a:t>
            </a:r>
            <a:r>
              <a:rPr kumimoji="0" lang="en-US" b="1" i="0" u="none" strike="noStrike" kern="1200" cap="none" spc="0" normalizeH="0" baseline="30000" noProof="0" dirty="0">
                <a:ln>
                  <a:noFill/>
                </a:ln>
                <a:solidFill>
                  <a:schemeClr val="bg1"/>
                </a:solidFill>
                <a:effectLst/>
                <a:uLnTx/>
                <a:uFillTx/>
                <a:latin typeface="Corbel" panose="020B0503020204020204" pitchFamily="34" charset="0"/>
                <a:ea typeface="+mn-ea"/>
                <a:cs typeface="+mn-cs"/>
              </a:rPr>
              <a:t>2</a:t>
            </a:r>
            <a:endParaRPr lang="en-US" b="1" baseline="30000" dirty="0">
              <a:solidFill>
                <a:schemeClr val="bg1"/>
              </a:solidFill>
              <a:latin typeface="Corbel" panose="020B0503020204020204" pitchFamily="34" charset="0"/>
            </a:endParaRPr>
          </a:p>
        </p:txBody>
      </p:sp>
      <p:sp>
        <p:nvSpPr>
          <p:cNvPr id="6" name="Footer Placeholder 57">
            <a:extLst>
              <a:ext uri="{FF2B5EF4-FFF2-40B4-BE49-F238E27FC236}">
                <a16:creationId xmlns:a16="http://schemas.microsoft.com/office/drawing/2014/main" id="{C083C863-DBDD-9652-C9F0-F934B7E1DD85}"/>
              </a:ext>
            </a:extLst>
          </p:cNvPr>
          <p:cNvSpPr>
            <a:spLocks noGrp="1"/>
          </p:cNvSpPr>
          <p:nvPr>
            <p:ph type="ftr" sz="quarter" idx="3"/>
          </p:nvPr>
        </p:nvSpPr>
        <p:spPr>
          <a:xfrm>
            <a:off x="6866666" y="6548086"/>
            <a:ext cx="4873214" cy="173389"/>
          </a:xfrm>
        </p:spPr>
        <p:txBody>
          <a:bodyPr/>
          <a:lstStyle/>
          <a:p>
            <a:r>
              <a:rPr lang="en-US" dirty="0"/>
              <a:t>Original slide developed by the World Health Organization and PATH. Last updated: February 2024</a:t>
            </a:r>
          </a:p>
        </p:txBody>
      </p:sp>
    </p:spTree>
    <p:extLst>
      <p:ext uri="{BB962C8B-B14F-4D97-AF65-F5344CB8AC3E}">
        <p14:creationId xmlns:p14="http://schemas.microsoft.com/office/powerpoint/2010/main" val="157256330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A0F638-4F7D-1DC0-EA1C-5F4D4BD827C3}"/>
              </a:ext>
            </a:extLst>
          </p:cNvPr>
          <p:cNvSpPr>
            <a:spLocks noGrp="1"/>
          </p:cNvSpPr>
          <p:nvPr>
            <p:ph type="title"/>
          </p:nvPr>
        </p:nvSpPr>
        <p:spPr/>
        <p:txBody>
          <a:bodyPr/>
          <a:lstStyle/>
          <a:p>
            <a:r>
              <a:rPr lang="en-US" dirty="0"/>
              <a:t>New prevention products</a:t>
            </a:r>
          </a:p>
        </p:txBody>
      </p:sp>
      <p:sp>
        <p:nvSpPr>
          <p:cNvPr id="3" name="Text Placeholder 2">
            <a:extLst>
              <a:ext uri="{FF2B5EF4-FFF2-40B4-BE49-F238E27FC236}">
                <a16:creationId xmlns:a16="http://schemas.microsoft.com/office/drawing/2014/main" id="{7B6B9B58-BCF1-EEB3-C9C4-26FAC2421517}"/>
              </a:ext>
            </a:extLst>
          </p:cNvPr>
          <p:cNvSpPr>
            <a:spLocks noGrp="1"/>
          </p:cNvSpPr>
          <p:nvPr>
            <p:ph type="body" idx="1"/>
          </p:nvPr>
        </p:nvSpPr>
        <p:spPr>
          <a:xfrm>
            <a:off x="831850" y="4188630"/>
            <a:ext cx="10106226" cy="1500187"/>
          </a:xfrm>
        </p:spPr>
        <p:txBody>
          <a:bodyPr/>
          <a:lstStyle/>
          <a:p>
            <a:r>
              <a:rPr lang="en-US" dirty="0"/>
              <a:t>long-acting mAbs and maternal vaccines to protect the youngest children</a:t>
            </a:r>
          </a:p>
        </p:txBody>
      </p:sp>
    </p:spTree>
    <p:extLst>
      <p:ext uri="{BB962C8B-B14F-4D97-AF65-F5344CB8AC3E}">
        <p14:creationId xmlns:p14="http://schemas.microsoft.com/office/powerpoint/2010/main" val="425770253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screenshot of a computer&#10;&#10;Description automatically generated">
            <a:extLst>
              <a:ext uri="{FF2B5EF4-FFF2-40B4-BE49-F238E27FC236}">
                <a16:creationId xmlns:a16="http://schemas.microsoft.com/office/drawing/2014/main" id="{84ECAFE9-F495-28FF-D765-1BEE306BC39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08450" y="606514"/>
            <a:ext cx="5868348" cy="4401134"/>
          </a:xfrm>
          <a:prstGeom prst="rect">
            <a:avLst/>
          </a:prstGeom>
        </p:spPr>
      </p:pic>
      <p:pic>
        <p:nvPicPr>
          <p:cNvPr id="30" name="object 249">
            <a:extLst>
              <a:ext uri="{FF2B5EF4-FFF2-40B4-BE49-F238E27FC236}">
                <a16:creationId xmlns:a16="http://schemas.microsoft.com/office/drawing/2014/main" id="{759D7A96-69FD-67C4-5829-25207DF4E486}"/>
              </a:ext>
            </a:extLst>
          </p:cNvPr>
          <p:cNvPicPr/>
          <p:nvPr/>
        </p:nvPicPr>
        <p:blipFill>
          <a:blip r:embed="rId4" cstate="print"/>
          <a:stretch>
            <a:fillRect/>
          </a:stretch>
        </p:blipFill>
        <p:spPr>
          <a:xfrm>
            <a:off x="7046669" y="5220965"/>
            <a:ext cx="1050387" cy="793732"/>
          </a:xfrm>
          <a:prstGeom prst="rect">
            <a:avLst/>
          </a:prstGeom>
        </p:spPr>
      </p:pic>
      <p:sp>
        <p:nvSpPr>
          <p:cNvPr id="33" name="object 252">
            <a:extLst>
              <a:ext uri="{FF2B5EF4-FFF2-40B4-BE49-F238E27FC236}">
                <a16:creationId xmlns:a16="http://schemas.microsoft.com/office/drawing/2014/main" id="{718A8C99-A7B4-C2C9-68ED-B89DDB050260}"/>
              </a:ext>
            </a:extLst>
          </p:cNvPr>
          <p:cNvSpPr/>
          <p:nvPr/>
        </p:nvSpPr>
        <p:spPr>
          <a:xfrm flipV="1">
            <a:off x="15763338" y="3016935"/>
            <a:ext cx="360445" cy="1054625"/>
          </a:xfrm>
          <a:custGeom>
            <a:avLst/>
            <a:gdLst/>
            <a:ahLst/>
            <a:cxnLst/>
            <a:rect l="l" t="t" r="r" b="b"/>
            <a:pathLst>
              <a:path w="1485900" h="767714">
                <a:moveTo>
                  <a:pt x="12700" y="761098"/>
                </a:moveTo>
                <a:lnTo>
                  <a:pt x="10833" y="756615"/>
                </a:lnTo>
                <a:lnTo>
                  <a:pt x="6350" y="754748"/>
                </a:lnTo>
                <a:lnTo>
                  <a:pt x="1854" y="756615"/>
                </a:lnTo>
                <a:lnTo>
                  <a:pt x="0" y="761098"/>
                </a:lnTo>
                <a:lnTo>
                  <a:pt x="1854" y="765594"/>
                </a:lnTo>
                <a:lnTo>
                  <a:pt x="6350" y="767448"/>
                </a:lnTo>
                <a:lnTo>
                  <a:pt x="10833" y="765594"/>
                </a:lnTo>
                <a:lnTo>
                  <a:pt x="12700" y="761098"/>
                </a:lnTo>
                <a:close/>
              </a:path>
              <a:path w="1485900" h="767714">
                <a:moveTo>
                  <a:pt x="1485900" y="6350"/>
                </a:moveTo>
                <a:lnTo>
                  <a:pt x="1484033" y="1866"/>
                </a:lnTo>
                <a:lnTo>
                  <a:pt x="1479550" y="0"/>
                </a:lnTo>
                <a:lnTo>
                  <a:pt x="1475054" y="1866"/>
                </a:lnTo>
                <a:lnTo>
                  <a:pt x="1473200" y="6350"/>
                </a:lnTo>
                <a:lnTo>
                  <a:pt x="1475054" y="10845"/>
                </a:lnTo>
                <a:lnTo>
                  <a:pt x="1479550" y="12700"/>
                </a:lnTo>
                <a:lnTo>
                  <a:pt x="1484033" y="10845"/>
                </a:lnTo>
                <a:lnTo>
                  <a:pt x="1485900" y="6350"/>
                </a:lnTo>
                <a:close/>
              </a:path>
            </a:pathLst>
          </a:custGeom>
          <a:solidFill>
            <a:srgbClr val="D71E62"/>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500" b="0" i="0" u="none" strike="noStrike" kern="1200" cap="none" spc="0" normalizeH="0" baseline="0" noProof="0">
              <a:ln>
                <a:noFill/>
              </a:ln>
              <a:solidFill>
                <a:srgbClr val="000000"/>
              </a:solidFill>
              <a:effectLst/>
              <a:uLnTx/>
              <a:uFillTx/>
              <a:latin typeface="Corbel" panose="020B0503020204020204"/>
              <a:ea typeface="+mn-ea"/>
              <a:cs typeface="+mn-cs"/>
            </a:endParaRPr>
          </a:p>
        </p:txBody>
      </p:sp>
      <p:sp>
        <p:nvSpPr>
          <p:cNvPr id="35" name="object 254">
            <a:extLst>
              <a:ext uri="{FF2B5EF4-FFF2-40B4-BE49-F238E27FC236}">
                <a16:creationId xmlns:a16="http://schemas.microsoft.com/office/drawing/2014/main" id="{20196D68-2153-537A-E192-317682FAAD17}"/>
              </a:ext>
            </a:extLst>
          </p:cNvPr>
          <p:cNvSpPr/>
          <p:nvPr/>
        </p:nvSpPr>
        <p:spPr>
          <a:xfrm>
            <a:off x="17266769" y="2445289"/>
            <a:ext cx="1640966" cy="302330"/>
          </a:xfrm>
          <a:custGeom>
            <a:avLst/>
            <a:gdLst/>
            <a:ahLst/>
            <a:cxnLst/>
            <a:rect l="l" t="t" r="r" b="b"/>
            <a:pathLst>
              <a:path w="2105025" h="318135">
                <a:moveTo>
                  <a:pt x="12700" y="311607"/>
                </a:moveTo>
                <a:lnTo>
                  <a:pt x="10833" y="307124"/>
                </a:lnTo>
                <a:lnTo>
                  <a:pt x="6350" y="305257"/>
                </a:lnTo>
                <a:lnTo>
                  <a:pt x="1854" y="307124"/>
                </a:lnTo>
                <a:lnTo>
                  <a:pt x="0" y="311607"/>
                </a:lnTo>
                <a:lnTo>
                  <a:pt x="1854" y="316103"/>
                </a:lnTo>
                <a:lnTo>
                  <a:pt x="6350" y="317957"/>
                </a:lnTo>
                <a:lnTo>
                  <a:pt x="10833" y="316103"/>
                </a:lnTo>
                <a:lnTo>
                  <a:pt x="12700" y="311607"/>
                </a:lnTo>
                <a:close/>
              </a:path>
              <a:path w="2105025" h="318135">
                <a:moveTo>
                  <a:pt x="2104948" y="6350"/>
                </a:moveTo>
                <a:lnTo>
                  <a:pt x="2103081" y="1866"/>
                </a:lnTo>
                <a:lnTo>
                  <a:pt x="2098598" y="0"/>
                </a:lnTo>
                <a:lnTo>
                  <a:pt x="2094103" y="1866"/>
                </a:lnTo>
                <a:lnTo>
                  <a:pt x="2092248" y="6350"/>
                </a:lnTo>
                <a:lnTo>
                  <a:pt x="2094103" y="10845"/>
                </a:lnTo>
                <a:lnTo>
                  <a:pt x="2098598" y="12700"/>
                </a:lnTo>
                <a:lnTo>
                  <a:pt x="2103081" y="10845"/>
                </a:lnTo>
                <a:lnTo>
                  <a:pt x="2104948" y="6350"/>
                </a:lnTo>
                <a:close/>
              </a:path>
            </a:pathLst>
          </a:custGeom>
          <a:solidFill>
            <a:srgbClr val="D71E62"/>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500" b="0" i="0" u="none" strike="noStrike" kern="1200" cap="none" spc="0" normalizeH="0" baseline="0" noProof="0">
              <a:ln>
                <a:noFill/>
              </a:ln>
              <a:solidFill>
                <a:srgbClr val="000000"/>
              </a:solidFill>
              <a:effectLst/>
              <a:uLnTx/>
              <a:uFillTx/>
              <a:latin typeface="Corbel" panose="020B0503020204020204"/>
              <a:ea typeface="+mn-ea"/>
              <a:cs typeface="+mn-cs"/>
            </a:endParaRPr>
          </a:p>
        </p:txBody>
      </p:sp>
      <p:sp>
        <p:nvSpPr>
          <p:cNvPr id="62" name="object 258">
            <a:extLst>
              <a:ext uri="{FF2B5EF4-FFF2-40B4-BE49-F238E27FC236}">
                <a16:creationId xmlns:a16="http://schemas.microsoft.com/office/drawing/2014/main" id="{6BACC364-BE11-0A85-B1AC-B8EBE12ED9BC}"/>
              </a:ext>
            </a:extLst>
          </p:cNvPr>
          <p:cNvSpPr/>
          <p:nvPr/>
        </p:nvSpPr>
        <p:spPr>
          <a:xfrm>
            <a:off x="7049889" y="5205902"/>
            <a:ext cx="1108623" cy="770231"/>
          </a:xfrm>
          <a:custGeom>
            <a:avLst/>
            <a:gdLst/>
            <a:ahLst/>
            <a:cxnLst/>
            <a:rect l="l" t="t" r="r" b="b"/>
            <a:pathLst>
              <a:path w="1273175" h="884554">
                <a:moveTo>
                  <a:pt x="0" y="884504"/>
                </a:moveTo>
                <a:lnTo>
                  <a:pt x="1272882" y="884504"/>
                </a:lnTo>
                <a:lnTo>
                  <a:pt x="1272882" y="0"/>
                </a:lnTo>
                <a:lnTo>
                  <a:pt x="0" y="0"/>
                </a:lnTo>
                <a:lnTo>
                  <a:pt x="0" y="884504"/>
                </a:lnTo>
                <a:close/>
              </a:path>
            </a:pathLst>
          </a:custGeom>
          <a:ln w="25400">
            <a:solidFill>
              <a:srgbClr val="D71E62"/>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500" b="0" i="0" u="none" strike="noStrike" kern="1200" cap="none" spc="0" normalizeH="0" baseline="0" noProof="0">
              <a:ln>
                <a:noFill/>
              </a:ln>
              <a:solidFill>
                <a:srgbClr val="000000"/>
              </a:solidFill>
              <a:effectLst/>
              <a:uLnTx/>
              <a:uFillTx/>
              <a:latin typeface="Corbel" panose="020B0503020204020204"/>
              <a:ea typeface="+mn-ea"/>
              <a:cs typeface="+mn-cs"/>
            </a:endParaRPr>
          </a:p>
        </p:txBody>
      </p:sp>
      <p:pic>
        <p:nvPicPr>
          <p:cNvPr id="331" name="Picture 330">
            <a:extLst>
              <a:ext uri="{FF2B5EF4-FFF2-40B4-BE49-F238E27FC236}">
                <a16:creationId xmlns:a16="http://schemas.microsoft.com/office/drawing/2014/main" id="{A3D2703A-3991-E56C-158B-D1BAF9F34169}"/>
              </a:ext>
            </a:extLst>
          </p:cNvPr>
          <p:cNvPicPr>
            <a:picLocks noChangeAspect="1"/>
          </p:cNvPicPr>
          <p:nvPr/>
        </p:nvPicPr>
        <p:blipFill rotWithShape="1">
          <a:blip r:embed="rId5"/>
          <a:srcRect t="1490" r="2193"/>
          <a:stretch/>
        </p:blipFill>
        <p:spPr>
          <a:xfrm>
            <a:off x="10697966" y="5219558"/>
            <a:ext cx="1071754" cy="741308"/>
          </a:xfrm>
          <a:prstGeom prst="rect">
            <a:avLst/>
          </a:prstGeom>
        </p:spPr>
      </p:pic>
      <p:sp>
        <p:nvSpPr>
          <p:cNvPr id="2" name="object 2"/>
          <p:cNvSpPr txBox="1">
            <a:spLocks noGrp="1"/>
          </p:cNvSpPr>
          <p:nvPr>
            <p:ph type="title"/>
          </p:nvPr>
        </p:nvSpPr>
        <p:spPr>
          <a:xfrm>
            <a:off x="1419133" y="177313"/>
            <a:ext cx="10515600" cy="380018"/>
          </a:xfrm>
          <a:prstGeom prst="rect">
            <a:avLst/>
          </a:prstGeom>
        </p:spPr>
        <p:txBody>
          <a:bodyPr vert="horz" wrap="square" lIns="0" tIns="10583" rIns="0" bIns="0" rtlCol="0" anchor="t" anchorCtr="0">
            <a:spAutoFit/>
          </a:bodyPr>
          <a:lstStyle/>
          <a:p>
            <a:pPr marL="10583">
              <a:lnSpc>
                <a:spcPct val="100000"/>
              </a:lnSpc>
              <a:spcBef>
                <a:spcPts val="83"/>
              </a:spcBef>
            </a:pPr>
            <a:r>
              <a:rPr dirty="0">
                <a:solidFill>
                  <a:srgbClr val="314FA1"/>
                </a:solidFill>
              </a:rPr>
              <a:t>New</a:t>
            </a:r>
            <a:r>
              <a:rPr spc="-25" dirty="0">
                <a:solidFill>
                  <a:srgbClr val="314FA1"/>
                </a:solidFill>
              </a:rPr>
              <a:t> </a:t>
            </a:r>
            <a:r>
              <a:rPr dirty="0">
                <a:solidFill>
                  <a:srgbClr val="314FA1"/>
                </a:solidFill>
              </a:rPr>
              <a:t>hope</a:t>
            </a:r>
            <a:r>
              <a:rPr spc="-21" dirty="0">
                <a:solidFill>
                  <a:srgbClr val="314FA1"/>
                </a:solidFill>
              </a:rPr>
              <a:t> </a:t>
            </a:r>
            <a:r>
              <a:rPr dirty="0">
                <a:solidFill>
                  <a:srgbClr val="314FA1"/>
                </a:solidFill>
              </a:rPr>
              <a:t>of</a:t>
            </a:r>
            <a:r>
              <a:rPr spc="-21" dirty="0">
                <a:solidFill>
                  <a:srgbClr val="314FA1"/>
                </a:solidFill>
              </a:rPr>
              <a:t> </a:t>
            </a:r>
            <a:r>
              <a:rPr dirty="0">
                <a:solidFill>
                  <a:srgbClr val="314FA1"/>
                </a:solidFill>
              </a:rPr>
              <a:t>preventing</a:t>
            </a:r>
            <a:r>
              <a:rPr spc="-25" dirty="0">
                <a:solidFill>
                  <a:srgbClr val="314FA1"/>
                </a:solidFill>
              </a:rPr>
              <a:t> </a:t>
            </a:r>
            <a:r>
              <a:rPr dirty="0">
                <a:solidFill>
                  <a:srgbClr val="314FA1"/>
                </a:solidFill>
              </a:rPr>
              <a:t>RSV</a:t>
            </a:r>
            <a:r>
              <a:rPr spc="-21" dirty="0">
                <a:solidFill>
                  <a:srgbClr val="314FA1"/>
                </a:solidFill>
              </a:rPr>
              <a:t> </a:t>
            </a:r>
            <a:r>
              <a:rPr dirty="0">
                <a:solidFill>
                  <a:srgbClr val="314FA1"/>
                </a:solidFill>
              </a:rPr>
              <a:t>in</a:t>
            </a:r>
            <a:r>
              <a:rPr spc="-21" dirty="0">
                <a:solidFill>
                  <a:srgbClr val="314FA1"/>
                </a:solidFill>
              </a:rPr>
              <a:t> </a:t>
            </a:r>
            <a:r>
              <a:rPr lang="en-US" dirty="0">
                <a:solidFill>
                  <a:srgbClr val="314FA1"/>
                </a:solidFill>
              </a:rPr>
              <a:t>infants—a product development renaissance</a:t>
            </a:r>
            <a:endParaRPr spc="-8" dirty="0">
              <a:solidFill>
                <a:srgbClr val="314FA1"/>
              </a:solidFill>
            </a:endParaRPr>
          </a:p>
        </p:txBody>
      </p:sp>
      <p:cxnSp>
        <p:nvCxnSpPr>
          <p:cNvPr id="6" name="Straight Connector 5">
            <a:extLst>
              <a:ext uri="{FF2B5EF4-FFF2-40B4-BE49-F238E27FC236}">
                <a16:creationId xmlns:a16="http://schemas.microsoft.com/office/drawing/2014/main" id="{545B70EC-7F81-5286-F8A3-BC1475F63A42}"/>
              </a:ext>
            </a:extLst>
          </p:cNvPr>
          <p:cNvCxnSpPr/>
          <p:nvPr/>
        </p:nvCxnSpPr>
        <p:spPr>
          <a:xfrm>
            <a:off x="1895192" y="1629582"/>
            <a:ext cx="393774"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E6E9E70A-8E0E-C096-72F5-DB4580318BC5}"/>
              </a:ext>
            </a:extLst>
          </p:cNvPr>
          <p:cNvCxnSpPr/>
          <p:nvPr/>
        </p:nvCxnSpPr>
        <p:spPr>
          <a:xfrm>
            <a:off x="1895192" y="3164336"/>
            <a:ext cx="393774"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C3BD075B-8C91-FCD3-C551-99BA9470486C}"/>
              </a:ext>
            </a:extLst>
          </p:cNvPr>
          <p:cNvCxnSpPr/>
          <p:nvPr/>
        </p:nvCxnSpPr>
        <p:spPr>
          <a:xfrm>
            <a:off x="1895192" y="4311608"/>
            <a:ext cx="393774"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68F748D8-4366-B13B-A52D-E0349299D9DC}"/>
              </a:ext>
            </a:extLst>
          </p:cNvPr>
          <p:cNvSpPr txBox="1"/>
          <p:nvPr/>
        </p:nvSpPr>
        <p:spPr>
          <a:xfrm>
            <a:off x="968686" y="1416755"/>
            <a:ext cx="988908" cy="369332"/>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000000"/>
                </a:solidFill>
                <a:effectLst/>
                <a:uLnTx/>
                <a:uFillTx/>
                <a:latin typeface="Corbel" panose="020B0503020204020204"/>
                <a:ea typeface="+mn-ea"/>
                <a:cs typeface="+mn-cs"/>
              </a:rPr>
              <a:t>1960s</a:t>
            </a:r>
          </a:p>
        </p:txBody>
      </p:sp>
      <p:sp>
        <p:nvSpPr>
          <p:cNvPr id="10" name="TextBox 9">
            <a:extLst>
              <a:ext uri="{FF2B5EF4-FFF2-40B4-BE49-F238E27FC236}">
                <a16:creationId xmlns:a16="http://schemas.microsoft.com/office/drawing/2014/main" id="{F4BB7AF5-9DE4-61E8-F0FF-A2720E964C80}"/>
              </a:ext>
            </a:extLst>
          </p:cNvPr>
          <p:cNvSpPr txBox="1"/>
          <p:nvPr/>
        </p:nvSpPr>
        <p:spPr>
          <a:xfrm>
            <a:off x="930586" y="2928870"/>
            <a:ext cx="988908" cy="369332"/>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Corbel" panose="020B0503020204020204"/>
                <a:ea typeface="+mn-ea"/>
                <a:cs typeface="+mn-cs"/>
              </a:rPr>
              <a:t>1998</a:t>
            </a:r>
          </a:p>
        </p:txBody>
      </p:sp>
      <p:sp>
        <p:nvSpPr>
          <p:cNvPr id="11" name="TextBox 10">
            <a:extLst>
              <a:ext uri="{FF2B5EF4-FFF2-40B4-BE49-F238E27FC236}">
                <a16:creationId xmlns:a16="http://schemas.microsoft.com/office/drawing/2014/main" id="{2AE8FF62-C8C7-E81D-E3E0-0F0F3B529A8E}"/>
              </a:ext>
            </a:extLst>
          </p:cNvPr>
          <p:cNvSpPr txBox="1"/>
          <p:nvPr/>
        </p:nvSpPr>
        <p:spPr>
          <a:xfrm>
            <a:off x="2331488" y="1471438"/>
            <a:ext cx="2989526"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0092D4"/>
                </a:solidFill>
                <a:effectLst/>
                <a:uLnTx/>
                <a:uFillTx/>
                <a:latin typeface="Corbel" panose="020B0503020204020204" pitchFamily="34" charset="0"/>
                <a:ea typeface="+mn-ea"/>
                <a:cs typeface="+mn-cs"/>
              </a:rPr>
              <a:t>RSV vaccine development stalls </a:t>
            </a:r>
          </a:p>
        </p:txBody>
      </p:sp>
      <p:sp>
        <p:nvSpPr>
          <p:cNvPr id="12" name="TextBox 11">
            <a:extLst>
              <a:ext uri="{FF2B5EF4-FFF2-40B4-BE49-F238E27FC236}">
                <a16:creationId xmlns:a16="http://schemas.microsoft.com/office/drawing/2014/main" id="{186361DD-AA29-38CF-D289-00EC07F0AEF6}"/>
              </a:ext>
            </a:extLst>
          </p:cNvPr>
          <p:cNvSpPr txBox="1"/>
          <p:nvPr/>
        </p:nvSpPr>
        <p:spPr>
          <a:xfrm>
            <a:off x="2376752" y="3031416"/>
            <a:ext cx="2944262" cy="4770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0092D4"/>
                </a:solidFill>
                <a:effectLst/>
                <a:uLnTx/>
                <a:uFillTx/>
                <a:latin typeface="Corbel" panose="020B0503020204020204" pitchFamily="34" charset="0"/>
                <a:ea typeface="+mn-ea"/>
                <a:cs typeface="+mn-cs"/>
              </a:rPr>
              <a:t>Short-acting </a:t>
            </a:r>
            <a:r>
              <a:rPr kumimoji="0" lang="en-US" sz="1400" b="1" i="0" u="none" strike="noStrike" kern="1200" cap="none" spc="0" normalizeH="0" baseline="0" noProof="0" dirty="0" err="1">
                <a:ln>
                  <a:noFill/>
                </a:ln>
                <a:solidFill>
                  <a:srgbClr val="0092D4"/>
                </a:solidFill>
                <a:effectLst/>
                <a:uLnTx/>
                <a:uFillTx/>
                <a:latin typeface="Corbel" panose="020B0503020204020204" pitchFamily="34" charset="0"/>
                <a:ea typeface="+mn-ea"/>
                <a:cs typeface="+mn-cs"/>
              </a:rPr>
              <a:t>mAb</a:t>
            </a:r>
            <a:r>
              <a:rPr kumimoji="0" lang="en-US" sz="1400" b="1" i="0" u="none" strike="noStrike" kern="1200" cap="none" spc="0" normalizeH="0" baseline="0" noProof="0" dirty="0">
                <a:ln>
                  <a:noFill/>
                </a:ln>
                <a:solidFill>
                  <a:srgbClr val="0092D4"/>
                </a:solidFill>
                <a:effectLst/>
                <a:uLnTx/>
                <a:uFillTx/>
                <a:latin typeface="Corbel" panose="020B0503020204020204" pitchFamily="34" charset="0"/>
                <a:ea typeface="+mn-ea"/>
                <a:cs typeface="+mn-cs"/>
              </a:rPr>
              <a:t> licensed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rgbClr val="000000"/>
                </a:solidFill>
                <a:effectLst/>
                <a:uLnTx/>
                <a:uFillTx/>
                <a:latin typeface="Corbel" panose="020B0503020204020204" pitchFamily="34" charset="0"/>
                <a:ea typeface="+mn-ea"/>
                <a:cs typeface="+mn-cs"/>
              </a:rPr>
              <a:t>Palivizumab </a:t>
            </a:r>
          </a:p>
        </p:txBody>
      </p:sp>
      <p:sp>
        <p:nvSpPr>
          <p:cNvPr id="13" name="TextBox 12">
            <a:extLst>
              <a:ext uri="{FF2B5EF4-FFF2-40B4-BE49-F238E27FC236}">
                <a16:creationId xmlns:a16="http://schemas.microsoft.com/office/drawing/2014/main" id="{61CE8CEB-8E94-1FDD-3E7C-24C8FE8DCF20}"/>
              </a:ext>
            </a:extLst>
          </p:cNvPr>
          <p:cNvSpPr txBox="1"/>
          <p:nvPr/>
        </p:nvSpPr>
        <p:spPr>
          <a:xfrm>
            <a:off x="948366" y="4063442"/>
            <a:ext cx="988908" cy="369332"/>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Corbel" panose="020B0503020204020204"/>
                <a:ea typeface="+mn-ea"/>
                <a:cs typeface="+mn-cs"/>
              </a:rPr>
              <a:t>2013</a:t>
            </a:r>
          </a:p>
        </p:txBody>
      </p:sp>
      <p:sp>
        <p:nvSpPr>
          <p:cNvPr id="14" name="TextBox 13">
            <a:extLst>
              <a:ext uri="{FF2B5EF4-FFF2-40B4-BE49-F238E27FC236}">
                <a16:creationId xmlns:a16="http://schemas.microsoft.com/office/drawing/2014/main" id="{E1D9015C-1C41-6E09-6683-985A51644D62}"/>
              </a:ext>
            </a:extLst>
          </p:cNvPr>
          <p:cNvSpPr txBox="1"/>
          <p:nvPr/>
        </p:nvSpPr>
        <p:spPr>
          <a:xfrm>
            <a:off x="2373509" y="4155775"/>
            <a:ext cx="4288987"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0092D4"/>
                </a:solidFill>
                <a:effectLst/>
                <a:uLnTx/>
                <a:uFillTx/>
                <a:latin typeface="Corbel" panose="020B0503020204020204" pitchFamily="34" charset="0"/>
                <a:ea typeface="+mn-ea"/>
                <a:cs typeface="+mn-cs"/>
              </a:rPr>
              <a:t>Key technology—RSV pre-fusion (F) protein</a:t>
            </a:r>
          </a:p>
        </p:txBody>
      </p:sp>
      <p:cxnSp>
        <p:nvCxnSpPr>
          <p:cNvPr id="18" name="Straight Connector 17">
            <a:extLst>
              <a:ext uri="{FF2B5EF4-FFF2-40B4-BE49-F238E27FC236}">
                <a16:creationId xmlns:a16="http://schemas.microsoft.com/office/drawing/2014/main" id="{A99C6426-ABCA-1755-1085-02877007AE68}"/>
              </a:ext>
            </a:extLst>
          </p:cNvPr>
          <p:cNvCxnSpPr/>
          <p:nvPr/>
        </p:nvCxnSpPr>
        <p:spPr>
          <a:xfrm>
            <a:off x="1895192" y="5530491"/>
            <a:ext cx="393774"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50E6448D-08D9-9D1C-B4AF-FB481A72F799}"/>
              </a:ext>
            </a:extLst>
          </p:cNvPr>
          <p:cNvSpPr txBox="1"/>
          <p:nvPr/>
        </p:nvSpPr>
        <p:spPr>
          <a:xfrm>
            <a:off x="930586" y="5295025"/>
            <a:ext cx="988908" cy="369332"/>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Corbel" panose="020B0503020204020204"/>
                <a:ea typeface="+mn-ea"/>
                <a:cs typeface="+mn-cs"/>
              </a:rPr>
              <a:t>2022</a:t>
            </a:r>
          </a:p>
        </p:txBody>
      </p:sp>
      <p:sp>
        <p:nvSpPr>
          <p:cNvPr id="36" name="object 256">
            <a:extLst>
              <a:ext uri="{FF2B5EF4-FFF2-40B4-BE49-F238E27FC236}">
                <a16:creationId xmlns:a16="http://schemas.microsoft.com/office/drawing/2014/main" id="{5FE88B6B-A444-EB60-3BAF-2F9E63AB3DC4}"/>
              </a:ext>
            </a:extLst>
          </p:cNvPr>
          <p:cNvSpPr/>
          <p:nvPr/>
        </p:nvSpPr>
        <p:spPr>
          <a:xfrm>
            <a:off x="9940724" y="4037790"/>
            <a:ext cx="460836" cy="386700"/>
          </a:xfrm>
          <a:custGeom>
            <a:avLst/>
            <a:gdLst/>
            <a:ahLst/>
            <a:cxnLst/>
            <a:rect l="l" t="t" r="r" b="b"/>
            <a:pathLst>
              <a:path w="1807209" h="401954">
                <a:moveTo>
                  <a:pt x="0" y="401777"/>
                </a:moveTo>
                <a:lnTo>
                  <a:pt x="1807209" y="401777"/>
                </a:lnTo>
                <a:lnTo>
                  <a:pt x="1807209" y="0"/>
                </a:lnTo>
                <a:lnTo>
                  <a:pt x="0" y="0"/>
                </a:lnTo>
                <a:lnTo>
                  <a:pt x="0" y="401777"/>
                </a:lnTo>
                <a:close/>
              </a:path>
            </a:pathLst>
          </a:custGeom>
          <a:ln w="25400">
            <a:solidFill>
              <a:srgbClr val="D71E62"/>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500" b="0" i="0" u="none" strike="noStrike" kern="1200" cap="none" spc="0" normalizeH="0" baseline="0" noProof="0">
              <a:ln>
                <a:noFill/>
              </a:ln>
              <a:solidFill>
                <a:srgbClr val="000000"/>
              </a:solidFill>
              <a:effectLst/>
              <a:uLnTx/>
              <a:uFillTx/>
              <a:latin typeface="Corbel" panose="020B0503020204020204"/>
              <a:ea typeface="+mn-ea"/>
              <a:cs typeface="+mn-cs"/>
            </a:endParaRPr>
          </a:p>
        </p:txBody>
      </p:sp>
      <p:pic>
        <p:nvPicPr>
          <p:cNvPr id="37" name="object 257">
            <a:extLst>
              <a:ext uri="{FF2B5EF4-FFF2-40B4-BE49-F238E27FC236}">
                <a16:creationId xmlns:a16="http://schemas.microsoft.com/office/drawing/2014/main" id="{031541D6-546F-7887-E266-7674CB3DF852}"/>
              </a:ext>
            </a:extLst>
          </p:cNvPr>
          <p:cNvPicPr/>
          <p:nvPr/>
        </p:nvPicPr>
        <p:blipFill>
          <a:blip r:embed="rId6" cstate="print"/>
          <a:stretch>
            <a:fillRect/>
          </a:stretch>
        </p:blipFill>
        <p:spPr>
          <a:xfrm>
            <a:off x="9293003" y="5223821"/>
            <a:ext cx="1108368" cy="770187"/>
          </a:xfrm>
          <a:prstGeom prst="rect">
            <a:avLst/>
          </a:prstGeom>
        </p:spPr>
      </p:pic>
      <p:sp>
        <p:nvSpPr>
          <p:cNvPr id="38" name="object 258">
            <a:extLst>
              <a:ext uri="{FF2B5EF4-FFF2-40B4-BE49-F238E27FC236}">
                <a16:creationId xmlns:a16="http://schemas.microsoft.com/office/drawing/2014/main" id="{7A35D156-94F2-009A-71EF-95CF14F03B2C}"/>
              </a:ext>
            </a:extLst>
          </p:cNvPr>
          <p:cNvSpPr/>
          <p:nvPr/>
        </p:nvSpPr>
        <p:spPr>
          <a:xfrm>
            <a:off x="9281615" y="5209150"/>
            <a:ext cx="1108623" cy="770231"/>
          </a:xfrm>
          <a:custGeom>
            <a:avLst/>
            <a:gdLst/>
            <a:ahLst/>
            <a:cxnLst/>
            <a:rect l="l" t="t" r="r" b="b"/>
            <a:pathLst>
              <a:path w="1273175" h="884554">
                <a:moveTo>
                  <a:pt x="0" y="884504"/>
                </a:moveTo>
                <a:lnTo>
                  <a:pt x="1272882" y="884504"/>
                </a:lnTo>
                <a:lnTo>
                  <a:pt x="1272882" y="0"/>
                </a:lnTo>
                <a:lnTo>
                  <a:pt x="0" y="0"/>
                </a:lnTo>
                <a:lnTo>
                  <a:pt x="0" y="884504"/>
                </a:lnTo>
                <a:close/>
              </a:path>
            </a:pathLst>
          </a:custGeom>
          <a:ln w="25400">
            <a:solidFill>
              <a:srgbClr val="D71E62"/>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500" b="0" i="0" u="none" strike="noStrike" kern="1200" cap="none" spc="0" normalizeH="0" baseline="0" noProof="0">
              <a:ln>
                <a:noFill/>
              </a:ln>
              <a:solidFill>
                <a:srgbClr val="000000"/>
              </a:solidFill>
              <a:effectLst/>
              <a:uLnTx/>
              <a:uFillTx/>
              <a:latin typeface="Corbel" panose="020B0503020204020204"/>
              <a:ea typeface="+mn-ea"/>
              <a:cs typeface="+mn-cs"/>
            </a:endParaRPr>
          </a:p>
        </p:txBody>
      </p:sp>
      <p:sp>
        <p:nvSpPr>
          <p:cNvPr id="40" name="object 262">
            <a:extLst>
              <a:ext uri="{FF2B5EF4-FFF2-40B4-BE49-F238E27FC236}">
                <a16:creationId xmlns:a16="http://schemas.microsoft.com/office/drawing/2014/main" id="{29F5C42F-28A2-D752-41E2-6D8D383E464B}"/>
              </a:ext>
            </a:extLst>
          </p:cNvPr>
          <p:cNvSpPr/>
          <p:nvPr/>
        </p:nvSpPr>
        <p:spPr>
          <a:xfrm>
            <a:off x="10686833" y="5210360"/>
            <a:ext cx="1108623" cy="776962"/>
          </a:xfrm>
          <a:custGeom>
            <a:avLst/>
            <a:gdLst/>
            <a:ahLst/>
            <a:cxnLst/>
            <a:rect l="l" t="t" r="r" b="b"/>
            <a:pathLst>
              <a:path w="1273175" h="884554">
                <a:moveTo>
                  <a:pt x="0" y="884504"/>
                </a:moveTo>
                <a:lnTo>
                  <a:pt x="1272882" y="884504"/>
                </a:lnTo>
                <a:lnTo>
                  <a:pt x="1272882" y="0"/>
                </a:lnTo>
                <a:lnTo>
                  <a:pt x="0" y="0"/>
                </a:lnTo>
                <a:lnTo>
                  <a:pt x="0" y="884504"/>
                </a:lnTo>
                <a:close/>
              </a:path>
            </a:pathLst>
          </a:custGeom>
          <a:ln w="25400">
            <a:solidFill>
              <a:srgbClr val="D71E62"/>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500" b="0" i="0" u="none" strike="noStrike" kern="1200" cap="none" spc="0" normalizeH="0" baseline="0" noProof="0">
              <a:ln>
                <a:noFill/>
              </a:ln>
              <a:solidFill>
                <a:srgbClr val="000000"/>
              </a:solidFill>
              <a:effectLst/>
              <a:uLnTx/>
              <a:uFillTx/>
              <a:latin typeface="Corbel" panose="020B0503020204020204"/>
              <a:ea typeface="+mn-ea"/>
              <a:cs typeface="+mn-cs"/>
            </a:endParaRPr>
          </a:p>
        </p:txBody>
      </p:sp>
      <p:sp>
        <p:nvSpPr>
          <p:cNvPr id="42" name="object 264">
            <a:extLst>
              <a:ext uri="{FF2B5EF4-FFF2-40B4-BE49-F238E27FC236}">
                <a16:creationId xmlns:a16="http://schemas.microsoft.com/office/drawing/2014/main" id="{F2D54024-E284-7DBC-4F78-71F834CF1635}"/>
              </a:ext>
            </a:extLst>
          </p:cNvPr>
          <p:cNvSpPr/>
          <p:nvPr/>
        </p:nvSpPr>
        <p:spPr>
          <a:xfrm>
            <a:off x="8624697" y="4511558"/>
            <a:ext cx="1007991" cy="800088"/>
          </a:xfrm>
          <a:custGeom>
            <a:avLst/>
            <a:gdLst/>
            <a:ahLst/>
            <a:cxnLst/>
            <a:rect l="l" t="t" r="r" b="b"/>
            <a:pathLst>
              <a:path w="1157604" h="918845">
                <a:moveTo>
                  <a:pt x="12700" y="6350"/>
                </a:moveTo>
                <a:lnTo>
                  <a:pt x="10833" y="1866"/>
                </a:lnTo>
                <a:lnTo>
                  <a:pt x="6350" y="0"/>
                </a:lnTo>
                <a:lnTo>
                  <a:pt x="1854" y="1866"/>
                </a:lnTo>
                <a:lnTo>
                  <a:pt x="0" y="6350"/>
                </a:lnTo>
                <a:lnTo>
                  <a:pt x="1854" y="10845"/>
                </a:lnTo>
                <a:lnTo>
                  <a:pt x="6350" y="12700"/>
                </a:lnTo>
                <a:lnTo>
                  <a:pt x="10833" y="10845"/>
                </a:lnTo>
                <a:lnTo>
                  <a:pt x="12700" y="6350"/>
                </a:lnTo>
                <a:close/>
              </a:path>
              <a:path w="1157604" h="918845">
                <a:moveTo>
                  <a:pt x="1157008" y="912291"/>
                </a:moveTo>
                <a:lnTo>
                  <a:pt x="1155141" y="907808"/>
                </a:lnTo>
                <a:lnTo>
                  <a:pt x="1150658" y="905941"/>
                </a:lnTo>
                <a:lnTo>
                  <a:pt x="1146162" y="907808"/>
                </a:lnTo>
                <a:lnTo>
                  <a:pt x="1144308" y="912291"/>
                </a:lnTo>
                <a:lnTo>
                  <a:pt x="1146162" y="916787"/>
                </a:lnTo>
                <a:lnTo>
                  <a:pt x="1150658" y="918641"/>
                </a:lnTo>
                <a:lnTo>
                  <a:pt x="1155141" y="916787"/>
                </a:lnTo>
                <a:lnTo>
                  <a:pt x="1157008" y="912291"/>
                </a:lnTo>
                <a:close/>
              </a:path>
            </a:pathLst>
          </a:custGeom>
          <a:solidFill>
            <a:srgbClr val="D71E62"/>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500" b="0" i="0" u="none" strike="noStrike" kern="1200" cap="none" spc="0" normalizeH="0" baseline="0" noProof="0">
              <a:ln>
                <a:noFill/>
              </a:ln>
              <a:solidFill>
                <a:srgbClr val="000000"/>
              </a:solidFill>
              <a:effectLst/>
              <a:uLnTx/>
              <a:uFillTx/>
              <a:latin typeface="Corbel" panose="020B0503020204020204"/>
              <a:ea typeface="+mn-ea"/>
              <a:cs typeface="+mn-cs"/>
            </a:endParaRPr>
          </a:p>
        </p:txBody>
      </p:sp>
      <p:sp>
        <p:nvSpPr>
          <p:cNvPr id="44" name="object 266">
            <a:extLst>
              <a:ext uri="{FF2B5EF4-FFF2-40B4-BE49-F238E27FC236}">
                <a16:creationId xmlns:a16="http://schemas.microsoft.com/office/drawing/2014/main" id="{C0FFF137-DF61-8322-A7F2-7A658D854F2F}"/>
              </a:ext>
            </a:extLst>
          </p:cNvPr>
          <p:cNvSpPr/>
          <p:nvPr/>
        </p:nvSpPr>
        <p:spPr>
          <a:xfrm>
            <a:off x="11105462" y="4470620"/>
            <a:ext cx="760831" cy="841006"/>
          </a:xfrm>
          <a:custGeom>
            <a:avLst/>
            <a:gdLst/>
            <a:ahLst/>
            <a:cxnLst/>
            <a:rect l="l" t="t" r="r" b="b"/>
            <a:pathLst>
              <a:path w="873759" h="965834">
                <a:moveTo>
                  <a:pt x="12700" y="959307"/>
                </a:moveTo>
                <a:lnTo>
                  <a:pt x="10833" y="954824"/>
                </a:lnTo>
                <a:lnTo>
                  <a:pt x="6350" y="952957"/>
                </a:lnTo>
                <a:lnTo>
                  <a:pt x="1854" y="954824"/>
                </a:lnTo>
                <a:lnTo>
                  <a:pt x="0" y="959307"/>
                </a:lnTo>
                <a:lnTo>
                  <a:pt x="1854" y="963803"/>
                </a:lnTo>
                <a:lnTo>
                  <a:pt x="6350" y="965657"/>
                </a:lnTo>
                <a:lnTo>
                  <a:pt x="10833" y="963803"/>
                </a:lnTo>
                <a:lnTo>
                  <a:pt x="12700" y="959307"/>
                </a:lnTo>
                <a:close/>
              </a:path>
              <a:path w="873759" h="965834">
                <a:moveTo>
                  <a:pt x="873252" y="6350"/>
                </a:moveTo>
                <a:lnTo>
                  <a:pt x="871385" y="1866"/>
                </a:lnTo>
                <a:lnTo>
                  <a:pt x="866902" y="0"/>
                </a:lnTo>
                <a:lnTo>
                  <a:pt x="862406" y="1866"/>
                </a:lnTo>
                <a:lnTo>
                  <a:pt x="860552" y="6350"/>
                </a:lnTo>
                <a:lnTo>
                  <a:pt x="862406" y="10845"/>
                </a:lnTo>
                <a:lnTo>
                  <a:pt x="866902" y="12700"/>
                </a:lnTo>
                <a:lnTo>
                  <a:pt x="871385" y="10845"/>
                </a:lnTo>
                <a:lnTo>
                  <a:pt x="873252" y="6350"/>
                </a:lnTo>
                <a:close/>
              </a:path>
            </a:pathLst>
          </a:custGeom>
          <a:solidFill>
            <a:srgbClr val="D71E62"/>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500" b="0" i="0" u="none" strike="noStrike" kern="1200" cap="none" spc="0" normalizeH="0" baseline="0" noProof="0">
              <a:ln>
                <a:noFill/>
              </a:ln>
              <a:solidFill>
                <a:srgbClr val="000000"/>
              </a:solidFill>
              <a:effectLst/>
              <a:uLnTx/>
              <a:uFillTx/>
              <a:latin typeface="Corbel" panose="020B0503020204020204"/>
              <a:ea typeface="+mn-ea"/>
              <a:cs typeface="+mn-cs"/>
            </a:endParaRPr>
          </a:p>
        </p:txBody>
      </p:sp>
      <p:cxnSp>
        <p:nvCxnSpPr>
          <p:cNvPr id="48" name="Straight Connector 47">
            <a:extLst>
              <a:ext uri="{FF2B5EF4-FFF2-40B4-BE49-F238E27FC236}">
                <a16:creationId xmlns:a16="http://schemas.microsoft.com/office/drawing/2014/main" id="{07EDB8BA-58CE-AE5E-54DA-0E8E61B88BA3}"/>
              </a:ext>
            </a:extLst>
          </p:cNvPr>
          <p:cNvCxnSpPr/>
          <p:nvPr/>
        </p:nvCxnSpPr>
        <p:spPr>
          <a:xfrm>
            <a:off x="1882492" y="1230358"/>
            <a:ext cx="393774"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49" name="TextBox 48">
            <a:extLst>
              <a:ext uri="{FF2B5EF4-FFF2-40B4-BE49-F238E27FC236}">
                <a16:creationId xmlns:a16="http://schemas.microsoft.com/office/drawing/2014/main" id="{C73714E8-D689-D58F-8BA6-72EF671327FC}"/>
              </a:ext>
            </a:extLst>
          </p:cNvPr>
          <p:cNvSpPr txBox="1"/>
          <p:nvPr/>
        </p:nvSpPr>
        <p:spPr>
          <a:xfrm>
            <a:off x="955986" y="1007592"/>
            <a:ext cx="988908" cy="369332"/>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Corbel" panose="020B0503020204020204"/>
                <a:ea typeface="+mn-ea"/>
                <a:cs typeface="+mn-cs"/>
              </a:rPr>
              <a:t>1956</a:t>
            </a:r>
          </a:p>
        </p:txBody>
      </p:sp>
      <p:sp>
        <p:nvSpPr>
          <p:cNvPr id="50" name="TextBox 49">
            <a:extLst>
              <a:ext uri="{FF2B5EF4-FFF2-40B4-BE49-F238E27FC236}">
                <a16:creationId xmlns:a16="http://schemas.microsoft.com/office/drawing/2014/main" id="{BD00ACCE-D077-A2BB-9176-132AADB45184}"/>
              </a:ext>
            </a:extLst>
          </p:cNvPr>
          <p:cNvSpPr txBox="1"/>
          <p:nvPr/>
        </p:nvSpPr>
        <p:spPr>
          <a:xfrm>
            <a:off x="2347257" y="1086937"/>
            <a:ext cx="2241083"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0092D4"/>
                </a:solidFill>
                <a:effectLst/>
                <a:uLnTx/>
                <a:uFillTx/>
                <a:latin typeface="Corbel" panose="020B0503020204020204" pitchFamily="34" charset="0"/>
                <a:ea typeface="+mn-ea"/>
                <a:cs typeface="+mn-cs"/>
              </a:rPr>
              <a:t>RSV discovered</a:t>
            </a:r>
          </a:p>
        </p:txBody>
      </p:sp>
      <p:sp>
        <p:nvSpPr>
          <p:cNvPr id="15" name="TextBox 14">
            <a:extLst>
              <a:ext uri="{FF2B5EF4-FFF2-40B4-BE49-F238E27FC236}">
                <a16:creationId xmlns:a16="http://schemas.microsoft.com/office/drawing/2014/main" id="{85851CE5-B52E-3372-8BAF-DAEF5525E1FA}"/>
              </a:ext>
            </a:extLst>
          </p:cNvPr>
          <p:cNvSpPr txBox="1"/>
          <p:nvPr/>
        </p:nvSpPr>
        <p:spPr>
          <a:xfrm>
            <a:off x="2358955" y="4390230"/>
            <a:ext cx="4538262" cy="938719"/>
          </a:xfrm>
          <a:prstGeom prst="rect">
            <a:avLst/>
          </a:prstGeom>
          <a:noFill/>
        </p:spPr>
        <p:txBody>
          <a:bodyPr wrap="square" rtlCol="0">
            <a:spAutoFit/>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100" b="0" i="0" u="none" strike="noStrike" kern="1200" cap="none" spc="0" normalizeH="0" baseline="0" noProof="0" dirty="0">
                <a:ln>
                  <a:noFill/>
                </a:ln>
                <a:solidFill>
                  <a:srgbClr val="000000"/>
                </a:solidFill>
                <a:effectLst/>
                <a:uLnTx/>
                <a:uFillTx/>
                <a:latin typeface="Corbel" panose="020B0503020204020204"/>
                <a:ea typeface="+mn-ea"/>
                <a:cs typeface="+mn-cs"/>
              </a:rPr>
              <a:t>Pre-fusion conformation of the F protein discovered as safe and </a:t>
            </a:r>
            <a:r>
              <a:rPr kumimoji="0" lang="en-US" sz="1100" b="0" i="0" u="none" strike="noStrike" kern="1200" cap="none" spc="0" normalizeH="0" baseline="0" noProof="0" dirty="0">
                <a:ln>
                  <a:noFill/>
                </a:ln>
                <a:solidFill>
                  <a:srgbClr val="000000"/>
                </a:solidFill>
                <a:effectLst/>
                <a:uLnTx/>
                <a:uFillTx/>
                <a:latin typeface="Corbel" panose="020B0503020204020204"/>
                <a:ea typeface="+mn-ea"/>
                <a:cs typeface="+mn-cs"/>
                <a:sym typeface="Wingdings" panose="05000000000000000000" pitchFamily="2" charset="2"/>
              </a:rPr>
              <a:t>p</a:t>
            </a:r>
            <a:r>
              <a:rPr kumimoji="0" lang="en-US" sz="1100" b="0" i="0" u="none" strike="noStrike" kern="1200" cap="none" spc="0" normalizeH="0" baseline="0" noProof="0" dirty="0">
                <a:ln>
                  <a:noFill/>
                </a:ln>
                <a:solidFill>
                  <a:srgbClr val="000000"/>
                </a:solidFill>
                <a:effectLst/>
                <a:uLnTx/>
                <a:uFillTx/>
                <a:latin typeface="Corbel" panose="020B0503020204020204"/>
                <a:ea typeface="+mn-ea"/>
                <a:cs typeface="+mn-cs"/>
              </a:rPr>
              <a:t>romising immune target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100" b="0" i="0" u="none" strike="noStrike" kern="1200" cap="none" spc="0" normalizeH="0" baseline="0" noProof="0" dirty="0">
                <a:ln>
                  <a:noFill/>
                </a:ln>
                <a:solidFill>
                  <a:srgbClr val="000000"/>
                </a:solidFill>
                <a:effectLst/>
                <a:uLnTx/>
                <a:uFillTx/>
                <a:latin typeface="Corbel" panose="020B0503020204020204"/>
                <a:ea typeface="+mn-ea"/>
                <a:cs typeface="+mn-cs"/>
              </a:rPr>
              <a:t>Neutralizing antibodies target pre-F protein and prevent virus from fusing to and infecting host cells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100" b="1" i="0" u="none" strike="noStrike" kern="1200" cap="none" spc="0" normalizeH="0" baseline="0" noProof="0" dirty="0">
                <a:ln>
                  <a:noFill/>
                </a:ln>
                <a:solidFill>
                  <a:srgbClr val="000000"/>
                </a:solidFill>
                <a:effectLst/>
                <a:uLnTx/>
                <a:uFillTx/>
                <a:latin typeface="Corbel" panose="020B0503020204020204"/>
                <a:ea typeface="+mn-ea"/>
                <a:cs typeface="+mn-cs"/>
              </a:rPr>
              <a:t>Removes risk of causing enhanced disease</a:t>
            </a:r>
          </a:p>
        </p:txBody>
      </p:sp>
      <p:sp>
        <p:nvSpPr>
          <p:cNvPr id="46" name="TextBox 45">
            <a:extLst>
              <a:ext uri="{FF2B5EF4-FFF2-40B4-BE49-F238E27FC236}">
                <a16:creationId xmlns:a16="http://schemas.microsoft.com/office/drawing/2014/main" id="{A258838F-A58C-2BB6-3E52-CFF1C93769DF}"/>
              </a:ext>
            </a:extLst>
          </p:cNvPr>
          <p:cNvSpPr txBox="1"/>
          <p:nvPr/>
        </p:nvSpPr>
        <p:spPr>
          <a:xfrm>
            <a:off x="2342512" y="1697794"/>
            <a:ext cx="3845017" cy="60016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rgbClr val="000000"/>
                </a:solidFill>
                <a:effectLst/>
                <a:uLnTx/>
                <a:uFillTx/>
                <a:latin typeface="Corbel" panose="020B0503020204020204"/>
                <a:ea typeface="+mn-ea"/>
                <a:cs typeface="+mn-cs"/>
              </a:rPr>
              <a:t>Formalin-inactivated, pediatric RSV vaccine candidate shown to cause enhanced respiratory disease in RSV-naïve infants during first natural infection</a:t>
            </a:r>
          </a:p>
        </p:txBody>
      </p:sp>
      <p:sp>
        <p:nvSpPr>
          <p:cNvPr id="78" name="TextBox 77">
            <a:extLst>
              <a:ext uri="{FF2B5EF4-FFF2-40B4-BE49-F238E27FC236}">
                <a16:creationId xmlns:a16="http://schemas.microsoft.com/office/drawing/2014/main" id="{C9A1BE25-4788-0FED-3064-1EE0CABCCE8C}"/>
              </a:ext>
            </a:extLst>
          </p:cNvPr>
          <p:cNvSpPr txBox="1"/>
          <p:nvPr/>
        </p:nvSpPr>
        <p:spPr>
          <a:xfrm>
            <a:off x="7020072" y="5976689"/>
            <a:ext cx="1410636" cy="60016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dirty="0">
                <a:ln>
                  <a:noFill/>
                </a:ln>
                <a:solidFill>
                  <a:srgbClr val="0092D4"/>
                </a:solidFill>
                <a:effectLst/>
                <a:uLnTx/>
                <a:uFillTx/>
                <a:latin typeface="Corbel" panose="020B0503020204020204"/>
                <a:ea typeface="+mn-ea"/>
                <a:cs typeface="+mn-cs"/>
              </a:rPr>
              <a:t>Maternal vaccine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100" dirty="0">
                <a:solidFill>
                  <a:srgbClr val="000000"/>
                </a:solidFill>
                <a:latin typeface="Corbel" panose="020B0503020204020204"/>
              </a:rPr>
              <a:t>l</a:t>
            </a:r>
            <a:r>
              <a:rPr kumimoji="0" lang="en-US" sz="1100" b="0" i="0" u="none" strike="noStrike" kern="1200" cap="none" spc="0" normalizeH="0" baseline="0" noProof="0" dirty="0" err="1">
                <a:ln>
                  <a:noFill/>
                </a:ln>
                <a:solidFill>
                  <a:srgbClr val="000000"/>
                </a:solidFill>
                <a:effectLst/>
                <a:uLnTx/>
                <a:uFillTx/>
                <a:latin typeface="Corbel" panose="020B0503020204020204"/>
                <a:ea typeface="+mn-ea"/>
                <a:cs typeface="+mn-cs"/>
              </a:rPr>
              <a:t>icensed</a:t>
            </a:r>
            <a:r>
              <a:rPr kumimoji="0" lang="en-US" sz="1100" b="0" i="0" u="none" strike="noStrike" kern="1200" cap="none" spc="0" normalizeH="0" baseline="0" noProof="0" dirty="0">
                <a:ln>
                  <a:noFill/>
                </a:ln>
                <a:solidFill>
                  <a:srgbClr val="000000"/>
                </a:solidFill>
                <a:effectLst/>
                <a:uLnTx/>
                <a:uFillTx/>
                <a:latin typeface="Corbel" panose="020B0503020204020204"/>
                <a:ea typeface="+mn-ea"/>
                <a:cs typeface="+mn-cs"/>
              </a:rPr>
              <a:t> in US and Europe</a:t>
            </a:r>
          </a:p>
        </p:txBody>
      </p:sp>
      <p:sp>
        <p:nvSpPr>
          <p:cNvPr id="79" name="TextBox 78">
            <a:extLst>
              <a:ext uri="{FF2B5EF4-FFF2-40B4-BE49-F238E27FC236}">
                <a16:creationId xmlns:a16="http://schemas.microsoft.com/office/drawing/2014/main" id="{E2CE7F75-B4C2-6272-3610-150FEDBEE5CC}"/>
              </a:ext>
            </a:extLst>
          </p:cNvPr>
          <p:cNvSpPr txBox="1"/>
          <p:nvPr/>
        </p:nvSpPr>
        <p:spPr>
          <a:xfrm>
            <a:off x="9197059" y="5987322"/>
            <a:ext cx="1322132" cy="43088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dirty="0">
                <a:ln>
                  <a:noFill/>
                </a:ln>
                <a:solidFill>
                  <a:srgbClr val="0092D4"/>
                </a:solidFill>
                <a:effectLst/>
                <a:uLnTx/>
                <a:uFillTx/>
                <a:latin typeface="Corbel" panose="020B0503020204020204"/>
                <a:ea typeface="+mn-ea"/>
                <a:cs typeface="+mn-cs"/>
              </a:rPr>
              <a:t>Long-acting </a:t>
            </a:r>
            <a:r>
              <a:rPr kumimoji="0" lang="en-US" sz="1100" b="1" i="0" u="none" strike="noStrike" kern="1200" cap="none" spc="0" normalizeH="0" baseline="0" noProof="0" dirty="0" err="1">
                <a:ln>
                  <a:noFill/>
                </a:ln>
                <a:solidFill>
                  <a:srgbClr val="0092D4"/>
                </a:solidFill>
                <a:effectLst/>
                <a:uLnTx/>
                <a:uFillTx/>
                <a:latin typeface="Corbel" panose="020B0503020204020204"/>
                <a:ea typeface="+mn-ea"/>
                <a:cs typeface="+mn-cs"/>
              </a:rPr>
              <a:t>mAb</a:t>
            </a:r>
            <a:r>
              <a:rPr kumimoji="0" lang="en-US" sz="1100" b="1" i="0" u="none" strike="noStrike" kern="1200" cap="none" spc="0" normalizeH="0" baseline="0" noProof="0" dirty="0">
                <a:ln>
                  <a:noFill/>
                </a:ln>
                <a:solidFill>
                  <a:srgbClr val="0092D4"/>
                </a:solidFill>
                <a:effectLst/>
                <a:uLnTx/>
                <a:uFillTx/>
                <a:latin typeface="Corbel" panose="020B0503020204020204"/>
                <a:ea typeface="+mn-ea"/>
                <a:cs typeface="+mn-cs"/>
              </a:rPr>
              <a:t> </a:t>
            </a:r>
            <a:br>
              <a:rPr kumimoji="0" lang="en-US" sz="1100" b="1" i="0" u="none" strike="noStrike" kern="1200" cap="none" spc="0" normalizeH="0" baseline="0" noProof="0" dirty="0">
                <a:ln>
                  <a:noFill/>
                </a:ln>
                <a:solidFill>
                  <a:srgbClr val="000000"/>
                </a:solidFill>
                <a:effectLst/>
                <a:uLnTx/>
                <a:uFillTx/>
                <a:latin typeface="Corbel" panose="020B0503020204020204"/>
                <a:ea typeface="+mn-ea"/>
                <a:cs typeface="+mn-cs"/>
              </a:rPr>
            </a:br>
            <a:r>
              <a:rPr kumimoji="0" lang="en-US" sz="1100" b="0" i="0" u="none" strike="noStrike" kern="1200" cap="none" spc="0" normalizeH="0" baseline="0" noProof="0" dirty="0">
                <a:ln>
                  <a:noFill/>
                </a:ln>
                <a:solidFill>
                  <a:srgbClr val="000000"/>
                </a:solidFill>
                <a:effectLst/>
                <a:uLnTx/>
                <a:uFillTx/>
                <a:latin typeface="Corbel" panose="020B0503020204020204"/>
                <a:ea typeface="+mn-ea"/>
                <a:cs typeface="+mn-cs"/>
              </a:rPr>
              <a:t>in Phase 3</a:t>
            </a:r>
          </a:p>
        </p:txBody>
      </p:sp>
      <p:sp>
        <p:nvSpPr>
          <p:cNvPr id="80" name="TextBox 79">
            <a:extLst>
              <a:ext uri="{FF2B5EF4-FFF2-40B4-BE49-F238E27FC236}">
                <a16:creationId xmlns:a16="http://schemas.microsoft.com/office/drawing/2014/main" id="{15302DED-7697-0BA6-479D-9DE9045C92FD}"/>
              </a:ext>
            </a:extLst>
          </p:cNvPr>
          <p:cNvSpPr txBox="1"/>
          <p:nvPr/>
        </p:nvSpPr>
        <p:spPr>
          <a:xfrm>
            <a:off x="10582145" y="5982500"/>
            <a:ext cx="1255350" cy="60016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dirty="0">
                <a:ln>
                  <a:noFill/>
                </a:ln>
                <a:solidFill>
                  <a:srgbClr val="0092D4"/>
                </a:solidFill>
                <a:effectLst/>
                <a:uLnTx/>
                <a:uFillTx/>
                <a:latin typeface="Corbel" panose="020B0503020204020204"/>
                <a:ea typeface="+mn-ea"/>
                <a:cs typeface="+mn-cs"/>
              </a:rPr>
              <a:t>Long-acting </a:t>
            </a:r>
            <a:r>
              <a:rPr kumimoji="0" lang="en-US" sz="1100" b="1" i="0" u="none" strike="noStrike" kern="1200" cap="none" spc="0" normalizeH="0" baseline="0" noProof="0" dirty="0" err="1">
                <a:ln>
                  <a:noFill/>
                </a:ln>
                <a:solidFill>
                  <a:srgbClr val="0092D4"/>
                </a:solidFill>
                <a:effectLst/>
                <a:uLnTx/>
                <a:uFillTx/>
                <a:latin typeface="Corbel" panose="020B0503020204020204"/>
                <a:ea typeface="+mn-ea"/>
                <a:cs typeface="+mn-cs"/>
              </a:rPr>
              <a:t>mAb</a:t>
            </a:r>
            <a:r>
              <a:rPr kumimoji="0" lang="en-US" sz="1100" b="1" i="0" u="none" strike="noStrike" kern="1200" cap="none" spc="0" normalizeH="0" baseline="0" noProof="0" dirty="0">
                <a:ln>
                  <a:noFill/>
                </a:ln>
                <a:solidFill>
                  <a:srgbClr val="0092D4"/>
                </a:solidFill>
                <a:effectLst/>
                <a:uLnTx/>
                <a:uFillTx/>
                <a:latin typeface="Corbel" panose="020B0503020204020204"/>
                <a:ea typeface="+mn-ea"/>
                <a:cs typeface="+mn-cs"/>
              </a:rPr>
              <a:t> </a:t>
            </a:r>
            <a:r>
              <a:rPr kumimoji="0" lang="en-US" sz="1100" b="0" i="0" u="none" strike="noStrike" kern="1200" cap="none" spc="0" normalizeH="0" baseline="0" noProof="0" dirty="0">
                <a:ln>
                  <a:noFill/>
                </a:ln>
                <a:solidFill>
                  <a:srgbClr val="000000"/>
                </a:solidFill>
                <a:effectLst/>
                <a:uLnTx/>
                <a:uFillTx/>
                <a:latin typeface="Corbel" panose="020B0503020204020204"/>
                <a:ea typeface="+mn-ea"/>
                <a:cs typeface="+mn-cs"/>
              </a:rPr>
              <a:t>licensed in Europe and US</a:t>
            </a:r>
          </a:p>
        </p:txBody>
      </p:sp>
      <p:cxnSp>
        <p:nvCxnSpPr>
          <p:cNvPr id="17" name="Straight Connector 16">
            <a:extLst>
              <a:ext uri="{FF2B5EF4-FFF2-40B4-BE49-F238E27FC236}">
                <a16:creationId xmlns:a16="http://schemas.microsoft.com/office/drawing/2014/main" id="{B619CCA1-E04E-D30C-A153-DD61E45F03A8}"/>
              </a:ext>
            </a:extLst>
          </p:cNvPr>
          <p:cNvCxnSpPr/>
          <p:nvPr/>
        </p:nvCxnSpPr>
        <p:spPr>
          <a:xfrm>
            <a:off x="1908110" y="3812679"/>
            <a:ext cx="393774"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1" name="TextBox 20">
            <a:extLst>
              <a:ext uri="{FF2B5EF4-FFF2-40B4-BE49-F238E27FC236}">
                <a16:creationId xmlns:a16="http://schemas.microsoft.com/office/drawing/2014/main" id="{69295F38-913D-EDF1-6E6D-D666961E7920}"/>
              </a:ext>
            </a:extLst>
          </p:cNvPr>
          <p:cNvSpPr txBox="1"/>
          <p:nvPr/>
        </p:nvSpPr>
        <p:spPr>
          <a:xfrm>
            <a:off x="943504" y="3592710"/>
            <a:ext cx="988908" cy="369332"/>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000000"/>
                </a:solidFill>
                <a:effectLst/>
                <a:uLnTx/>
                <a:uFillTx/>
                <a:latin typeface="Corbel" panose="020B0503020204020204"/>
                <a:ea typeface="+mn-ea"/>
                <a:cs typeface="+mn-cs"/>
              </a:rPr>
              <a:t>2010s</a:t>
            </a:r>
          </a:p>
        </p:txBody>
      </p:sp>
      <p:sp>
        <p:nvSpPr>
          <p:cNvPr id="22" name="TextBox 21">
            <a:extLst>
              <a:ext uri="{FF2B5EF4-FFF2-40B4-BE49-F238E27FC236}">
                <a16:creationId xmlns:a16="http://schemas.microsoft.com/office/drawing/2014/main" id="{7AB1E3EA-6860-9781-D538-508B06C1081B}"/>
              </a:ext>
            </a:extLst>
          </p:cNvPr>
          <p:cNvSpPr txBox="1"/>
          <p:nvPr/>
        </p:nvSpPr>
        <p:spPr>
          <a:xfrm>
            <a:off x="2374172" y="3617766"/>
            <a:ext cx="3935117"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0092D4"/>
                </a:solidFill>
                <a:effectLst/>
                <a:uLnTx/>
                <a:uFillTx/>
                <a:latin typeface="Corbel" panose="020B0503020204020204" pitchFamily="34" charset="0"/>
                <a:ea typeface="+mn-ea"/>
                <a:cs typeface="+mn-cs"/>
              </a:rPr>
              <a:t>Breakthroughs in RSV understanding spark product development renaissance</a:t>
            </a:r>
            <a:endParaRPr kumimoji="0" lang="en-US" sz="1100" b="0" i="0" u="none" strike="noStrike" kern="1200" cap="none" spc="0" normalizeH="0" baseline="0" noProof="0" dirty="0">
              <a:ln>
                <a:noFill/>
              </a:ln>
              <a:solidFill>
                <a:srgbClr val="000000"/>
              </a:solidFill>
              <a:effectLst/>
              <a:uLnTx/>
              <a:uFillTx/>
              <a:latin typeface="Corbel" panose="020B0503020204020204" pitchFamily="34" charset="0"/>
              <a:ea typeface="+mn-ea"/>
              <a:cs typeface="+mn-cs"/>
            </a:endParaRPr>
          </a:p>
        </p:txBody>
      </p:sp>
      <p:sp>
        <p:nvSpPr>
          <p:cNvPr id="82" name="TextBox 81">
            <a:extLst>
              <a:ext uri="{FF2B5EF4-FFF2-40B4-BE49-F238E27FC236}">
                <a16:creationId xmlns:a16="http://schemas.microsoft.com/office/drawing/2014/main" id="{CE9CE300-3D7A-E61A-A2EE-81A573CB9AAC}"/>
              </a:ext>
            </a:extLst>
          </p:cNvPr>
          <p:cNvSpPr txBox="1"/>
          <p:nvPr/>
        </p:nvSpPr>
        <p:spPr>
          <a:xfrm>
            <a:off x="6981760" y="4804991"/>
            <a:ext cx="4855735" cy="215444"/>
          </a:xfrm>
          <a:prstGeom prst="rect">
            <a:avLst/>
          </a:prstGeom>
          <a:solidFill>
            <a:schemeClr val="bg1"/>
          </a:solidFill>
        </p:spPr>
        <p:txBody>
          <a:bodyPr wrap="square" lIns="0" tIns="0" rIns="0" bIns="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92D4"/>
                </a:solidFill>
                <a:effectLst/>
                <a:uLnTx/>
                <a:uFillTx/>
                <a:latin typeface="Corbel" panose="020B0503020204020204"/>
                <a:ea typeface="+mn-ea"/>
                <a:cs typeface="+mn-cs"/>
              </a:rPr>
              <a:t>www.path.org/resources/rsv-vaccine-and-mab-snapshot/</a:t>
            </a:r>
          </a:p>
        </p:txBody>
      </p:sp>
      <p:cxnSp>
        <p:nvCxnSpPr>
          <p:cNvPr id="16" name="Straight Arrow Connector 15">
            <a:extLst>
              <a:ext uri="{FF2B5EF4-FFF2-40B4-BE49-F238E27FC236}">
                <a16:creationId xmlns:a16="http://schemas.microsoft.com/office/drawing/2014/main" id="{EEB65926-AF2C-5531-EE1E-AEA641A63C58}"/>
              </a:ext>
            </a:extLst>
          </p:cNvPr>
          <p:cNvCxnSpPr>
            <a:cxnSpLocks/>
          </p:cNvCxnSpPr>
          <p:nvPr/>
        </p:nvCxnSpPr>
        <p:spPr>
          <a:xfrm>
            <a:off x="2092079" y="814638"/>
            <a:ext cx="0" cy="5533420"/>
          </a:xfrm>
          <a:prstGeom prst="straightConnector1">
            <a:avLst/>
          </a:prstGeom>
          <a:ln>
            <a:solidFill>
              <a:schemeClr val="accent2"/>
            </a:solidFill>
            <a:tailEnd type="triangle"/>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383D7217-A041-25F4-D887-6F3F004924BB}"/>
              </a:ext>
            </a:extLst>
          </p:cNvPr>
          <p:cNvCxnSpPr>
            <a:cxnSpLocks/>
          </p:cNvCxnSpPr>
          <p:nvPr/>
        </p:nvCxnSpPr>
        <p:spPr>
          <a:xfrm flipV="1">
            <a:off x="2003591" y="2376024"/>
            <a:ext cx="184187" cy="7441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7" name="Straight Connector 46">
            <a:extLst>
              <a:ext uri="{FF2B5EF4-FFF2-40B4-BE49-F238E27FC236}">
                <a16:creationId xmlns:a16="http://schemas.microsoft.com/office/drawing/2014/main" id="{B4F10CF8-D5AD-EBB5-FB0D-0EFCDA61079F}"/>
              </a:ext>
            </a:extLst>
          </p:cNvPr>
          <p:cNvCxnSpPr>
            <a:cxnSpLocks/>
          </p:cNvCxnSpPr>
          <p:nvPr/>
        </p:nvCxnSpPr>
        <p:spPr>
          <a:xfrm flipV="1">
            <a:off x="2008511" y="2321945"/>
            <a:ext cx="184187" cy="7441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26" name="object 248">
            <a:extLst>
              <a:ext uri="{FF2B5EF4-FFF2-40B4-BE49-F238E27FC236}">
                <a16:creationId xmlns:a16="http://schemas.microsoft.com/office/drawing/2014/main" id="{01323B60-FC10-A297-8C6E-38B216349F13}"/>
              </a:ext>
            </a:extLst>
          </p:cNvPr>
          <p:cNvSpPr/>
          <p:nvPr/>
        </p:nvSpPr>
        <p:spPr>
          <a:xfrm>
            <a:off x="10968529" y="4026727"/>
            <a:ext cx="488254" cy="373491"/>
          </a:xfrm>
          <a:custGeom>
            <a:avLst/>
            <a:gdLst/>
            <a:ahLst/>
            <a:cxnLst/>
            <a:rect l="l" t="t" r="r" b="b"/>
            <a:pathLst>
              <a:path w="575945" h="401954">
                <a:moveTo>
                  <a:pt x="0" y="401777"/>
                </a:moveTo>
                <a:lnTo>
                  <a:pt x="575513" y="401777"/>
                </a:lnTo>
                <a:lnTo>
                  <a:pt x="575513" y="0"/>
                </a:lnTo>
                <a:lnTo>
                  <a:pt x="0" y="0"/>
                </a:lnTo>
                <a:lnTo>
                  <a:pt x="0" y="401777"/>
                </a:lnTo>
                <a:close/>
              </a:path>
            </a:pathLst>
          </a:custGeom>
          <a:ln w="25400">
            <a:solidFill>
              <a:srgbClr val="D71E62"/>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500" b="0" i="0" u="none" strike="noStrike" kern="1200" cap="none" spc="0" normalizeH="0" baseline="0" noProof="0" dirty="0">
              <a:ln>
                <a:noFill/>
              </a:ln>
              <a:solidFill>
                <a:srgbClr val="000000"/>
              </a:solidFill>
              <a:effectLst/>
              <a:uLnTx/>
              <a:uFillTx/>
              <a:latin typeface="Corbel" panose="020B0503020204020204"/>
              <a:ea typeface="+mn-ea"/>
              <a:cs typeface="+mn-cs"/>
            </a:endParaRPr>
          </a:p>
        </p:txBody>
      </p:sp>
      <p:cxnSp>
        <p:nvCxnSpPr>
          <p:cNvPr id="5" name="Straight Connector 4">
            <a:extLst>
              <a:ext uri="{FF2B5EF4-FFF2-40B4-BE49-F238E27FC236}">
                <a16:creationId xmlns:a16="http://schemas.microsoft.com/office/drawing/2014/main" id="{F01F2F0D-219D-2298-A659-D43043B8A56C}"/>
              </a:ext>
            </a:extLst>
          </p:cNvPr>
          <p:cNvCxnSpPr/>
          <p:nvPr/>
        </p:nvCxnSpPr>
        <p:spPr>
          <a:xfrm>
            <a:off x="1889096" y="6036459"/>
            <a:ext cx="393774"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3" name="TextBox 22">
            <a:extLst>
              <a:ext uri="{FF2B5EF4-FFF2-40B4-BE49-F238E27FC236}">
                <a16:creationId xmlns:a16="http://schemas.microsoft.com/office/drawing/2014/main" id="{62ACA106-6CE7-904E-3C0A-DB0A97C861A0}"/>
              </a:ext>
            </a:extLst>
          </p:cNvPr>
          <p:cNvSpPr txBox="1"/>
          <p:nvPr/>
        </p:nvSpPr>
        <p:spPr>
          <a:xfrm>
            <a:off x="924490" y="5800993"/>
            <a:ext cx="988908" cy="369332"/>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Corbel" panose="020B0503020204020204"/>
                <a:ea typeface="+mn-ea"/>
                <a:cs typeface="+mn-cs"/>
              </a:rPr>
              <a:t>2023</a:t>
            </a:r>
          </a:p>
        </p:txBody>
      </p:sp>
      <p:sp>
        <p:nvSpPr>
          <p:cNvPr id="24" name="TextBox 23">
            <a:extLst>
              <a:ext uri="{FF2B5EF4-FFF2-40B4-BE49-F238E27FC236}">
                <a16:creationId xmlns:a16="http://schemas.microsoft.com/office/drawing/2014/main" id="{3D920C1C-D75C-4166-F38B-1C5F05DB1C83}"/>
              </a:ext>
            </a:extLst>
          </p:cNvPr>
          <p:cNvSpPr txBox="1"/>
          <p:nvPr/>
        </p:nvSpPr>
        <p:spPr>
          <a:xfrm>
            <a:off x="2383513" y="5867702"/>
            <a:ext cx="3984790" cy="69249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b="1" dirty="0">
                <a:solidFill>
                  <a:srgbClr val="0092D4"/>
                </a:solidFill>
                <a:latin typeface="Corbel" panose="020B0503020204020204" pitchFamily="34" charset="0"/>
              </a:rPr>
              <a:t>M</a:t>
            </a:r>
            <a:r>
              <a:rPr kumimoji="0" lang="en-US" sz="1400" b="1" i="0" u="none" strike="noStrike" kern="1200" cap="none" spc="0" normalizeH="0" baseline="0" noProof="0" dirty="0" err="1">
                <a:ln>
                  <a:noFill/>
                </a:ln>
                <a:solidFill>
                  <a:srgbClr val="0092D4"/>
                </a:solidFill>
                <a:effectLst/>
                <a:uLnTx/>
                <a:uFillTx/>
                <a:latin typeface="Corbel" panose="020B0503020204020204" pitchFamily="34" charset="0"/>
                <a:ea typeface="+mn-ea"/>
                <a:cs typeface="+mn-cs"/>
              </a:rPr>
              <a:t>aternal</a:t>
            </a:r>
            <a:r>
              <a:rPr kumimoji="0" lang="en-US" sz="1400" b="1" i="0" u="none" strike="noStrike" kern="1200" cap="none" spc="0" normalizeH="0" baseline="0" noProof="0" dirty="0">
                <a:ln>
                  <a:noFill/>
                </a:ln>
                <a:solidFill>
                  <a:srgbClr val="0092D4"/>
                </a:solidFill>
                <a:effectLst/>
                <a:uLnTx/>
                <a:uFillTx/>
                <a:latin typeface="Corbel" panose="020B0503020204020204" pitchFamily="34" charset="0"/>
                <a:ea typeface="+mn-ea"/>
                <a:cs typeface="+mn-cs"/>
              </a:rPr>
              <a:t> vaccine and vaccines for older adults licensed</a:t>
            </a:r>
            <a:br>
              <a:rPr kumimoji="0" lang="en-US" sz="1400" b="1" i="0" u="none" strike="noStrike" kern="1200" cap="none" spc="0" normalizeH="0" baseline="0" noProof="0" dirty="0">
                <a:ln>
                  <a:noFill/>
                </a:ln>
                <a:solidFill>
                  <a:srgbClr val="0092D4"/>
                </a:solidFill>
                <a:effectLst/>
                <a:uLnTx/>
                <a:uFillTx/>
                <a:latin typeface="Corbel" panose="020B0503020204020204" pitchFamily="34" charset="0"/>
                <a:ea typeface="+mn-ea"/>
                <a:cs typeface="+mn-cs"/>
              </a:rPr>
            </a:br>
            <a:r>
              <a:rPr kumimoji="0" lang="en-US" sz="1100" b="0" i="0" u="none" strike="noStrike" kern="1200" cap="none" spc="0" normalizeH="0" baseline="0" noProof="0" dirty="0">
                <a:ln>
                  <a:noFill/>
                </a:ln>
                <a:solidFill>
                  <a:srgbClr val="000000"/>
                </a:solidFill>
                <a:effectLst/>
                <a:uLnTx/>
                <a:uFillTx/>
                <a:latin typeface="Corbel" panose="020B0503020204020204" pitchFamily="34" charset="0"/>
                <a:ea typeface="+mn-ea"/>
                <a:cs typeface="+mn-cs"/>
              </a:rPr>
              <a:t>Recombinant pre-F vaccines  approved in US and Europe</a:t>
            </a:r>
          </a:p>
        </p:txBody>
      </p:sp>
      <p:sp>
        <p:nvSpPr>
          <p:cNvPr id="41" name="object 263">
            <a:extLst>
              <a:ext uri="{FF2B5EF4-FFF2-40B4-BE49-F238E27FC236}">
                <a16:creationId xmlns:a16="http://schemas.microsoft.com/office/drawing/2014/main" id="{4F7F194C-A9D2-4E98-45D2-FDE53F9F13AC}"/>
              </a:ext>
            </a:extLst>
          </p:cNvPr>
          <p:cNvSpPr/>
          <p:nvPr/>
        </p:nvSpPr>
        <p:spPr>
          <a:xfrm flipH="1">
            <a:off x="7631795" y="3016935"/>
            <a:ext cx="3556872" cy="2188411"/>
          </a:xfrm>
          <a:custGeom>
            <a:avLst/>
            <a:gdLst/>
            <a:ahLst/>
            <a:cxnLst/>
            <a:rect l="l" t="t" r="r" b="b"/>
            <a:pathLst>
              <a:path w="1114425" h="882650">
                <a:moveTo>
                  <a:pt x="1114196" y="882103"/>
                </a:moveTo>
                <a:lnTo>
                  <a:pt x="0" y="0"/>
                </a:lnTo>
              </a:path>
            </a:pathLst>
          </a:custGeom>
          <a:ln w="12700">
            <a:solidFill>
              <a:srgbClr val="D71E62"/>
            </a:solidFill>
            <a:prstDash val="dot"/>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500" b="0" i="0" u="none" strike="noStrike" kern="1200" cap="none" spc="0" normalizeH="0" baseline="0" noProof="0">
              <a:ln>
                <a:noFill/>
              </a:ln>
              <a:solidFill>
                <a:srgbClr val="000000"/>
              </a:solidFill>
              <a:effectLst/>
              <a:uLnTx/>
              <a:uFillTx/>
              <a:latin typeface="Corbel" panose="020B0503020204020204"/>
              <a:ea typeface="+mn-ea"/>
              <a:cs typeface="+mn-cs"/>
            </a:endParaRPr>
          </a:p>
        </p:txBody>
      </p:sp>
      <p:sp>
        <p:nvSpPr>
          <p:cNvPr id="83" name="object 263">
            <a:extLst>
              <a:ext uri="{FF2B5EF4-FFF2-40B4-BE49-F238E27FC236}">
                <a16:creationId xmlns:a16="http://schemas.microsoft.com/office/drawing/2014/main" id="{B95A767D-460D-19F7-A634-0DA06AB764C4}"/>
              </a:ext>
            </a:extLst>
          </p:cNvPr>
          <p:cNvSpPr/>
          <p:nvPr/>
        </p:nvSpPr>
        <p:spPr>
          <a:xfrm flipH="1">
            <a:off x="9832080" y="4448986"/>
            <a:ext cx="336794" cy="752222"/>
          </a:xfrm>
          <a:custGeom>
            <a:avLst/>
            <a:gdLst/>
            <a:ahLst/>
            <a:cxnLst/>
            <a:rect l="l" t="t" r="r" b="b"/>
            <a:pathLst>
              <a:path w="1114425" h="882650">
                <a:moveTo>
                  <a:pt x="1114196" y="882103"/>
                </a:moveTo>
                <a:lnTo>
                  <a:pt x="0" y="0"/>
                </a:lnTo>
              </a:path>
            </a:pathLst>
          </a:custGeom>
          <a:ln w="12700">
            <a:solidFill>
              <a:srgbClr val="D71E62"/>
            </a:solidFill>
            <a:prstDash val="dot"/>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500" b="0" i="0" u="none" strike="noStrike" kern="1200" cap="none" spc="0" normalizeH="0" baseline="0" noProof="0">
              <a:ln>
                <a:noFill/>
              </a:ln>
              <a:solidFill>
                <a:srgbClr val="000000"/>
              </a:solidFill>
              <a:effectLst/>
              <a:uLnTx/>
              <a:uFillTx/>
              <a:latin typeface="Corbel" panose="020B0503020204020204"/>
              <a:ea typeface="+mn-ea"/>
              <a:cs typeface="+mn-cs"/>
            </a:endParaRPr>
          </a:p>
        </p:txBody>
      </p:sp>
      <p:sp>
        <p:nvSpPr>
          <p:cNvPr id="84" name="object 263">
            <a:extLst>
              <a:ext uri="{FF2B5EF4-FFF2-40B4-BE49-F238E27FC236}">
                <a16:creationId xmlns:a16="http://schemas.microsoft.com/office/drawing/2014/main" id="{8A68A27A-C134-AC7D-3B26-D2CC740727B5}"/>
              </a:ext>
            </a:extLst>
          </p:cNvPr>
          <p:cNvSpPr/>
          <p:nvPr/>
        </p:nvSpPr>
        <p:spPr>
          <a:xfrm flipV="1">
            <a:off x="11188667" y="4470619"/>
            <a:ext cx="45719" cy="682432"/>
          </a:xfrm>
          <a:custGeom>
            <a:avLst/>
            <a:gdLst/>
            <a:ahLst/>
            <a:cxnLst/>
            <a:rect l="l" t="t" r="r" b="b"/>
            <a:pathLst>
              <a:path w="1114425" h="882650">
                <a:moveTo>
                  <a:pt x="1114196" y="882103"/>
                </a:moveTo>
                <a:lnTo>
                  <a:pt x="0" y="0"/>
                </a:lnTo>
              </a:path>
            </a:pathLst>
          </a:custGeom>
          <a:ln w="12700">
            <a:solidFill>
              <a:srgbClr val="D71E62"/>
            </a:solidFill>
            <a:prstDash val="dot"/>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500" b="0" i="0" u="none" strike="noStrike" kern="1200" cap="none" spc="0" normalizeH="0" baseline="0" noProof="0">
              <a:ln>
                <a:noFill/>
              </a:ln>
              <a:solidFill>
                <a:srgbClr val="000000"/>
              </a:solidFill>
              <a:effectLst/>
              <a:uLnTx/>
              <a:uFillTx/>
              <a:latin typeface="Corbel" panose="020B0503020204020204"/>
              <a:ea typeface="+mn-ea"/>
              <a:cs typeface="+mn-cs"/>
            </a:endParaRPr>
          </a:p>
        </p:txBody>
      </p:sp>
      <p:sp>
        <p:nvSpPr>
          <p:cNvPr id="27" name="TextBox 26">
            <a:extLst>
              <a:ext uri="{FF2B5EF4-FFF2-40B4-BE49-F238E27FC236}">
                <a16:creationId xmlns:a16="http://schemas.microsoft.com/office/drawing/2014/main" id="{DCFC1FF4-2E4C-5284-DE64-A20D2B97F8E1}"/>
              </a:ext>
            </a:extLst>
          </p:cNvPr>
          <p:cNvSpPr txBox="1"/>
          <p:nvPr/>
        </p:nvSpPr>
        <p:spPr>
          <a:xfrm>
            <a:off x="2400560" y="5355520"/>
            <a:ext cx="2944262" cy="4770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0092D4"/>
                </a:solidFill>
                <a:effectLst/>
                <a:uLnTx/>
                <a:uFillTx/>
                <a:latin typeface="Corbel" panose="020B0503020204020204" pitchFamily="34" charset="0"/>
                <a:ea typeface="+mn-ea"/>
                <a:cs typeface="+mn-cs"/>
              </a:rPr>
              <a:t>Long-acting </a:t>
            </a:r>
            <a:r>
              <a:rPr kumimoji="0" lang="en-US" sz="1400" b="1" i="0" u="none" strike="noStrike" kern="1200" cap="none" spc="0" normalizeH="0" baseline="0" noProof="0" dirty="0" err="1">
                <a:ln>
                  <a:noFill/>
                </a:ln>
                <a:solidFill>
                  <a:srgbClr val="0092D4"/>
                </a:solidFill>
                <a:effectLst/>
                <a:uLnTx/>
                <a:uFillTx/>
                <a:latin typeface="Corbel" panose="020B0503020204020204" pitchFamily="34" charset="0"/>
                <a:ea typeface="+mn-ea"/>
                <a:cs typeface="+mn-cs"/>
              </a:rPr>
              <a:t>mAb</a:t>
            </a:r>
            <a:r>
              <a:rPr kumimoji="0" lang="en-US" sz="1400" b="1" i="0" u="none" strike="noStrike" kern="1200" cap="none" spc="0" normalizeH="0" baseline="0" noProof="0" dirty="0">
                <a:ln>
                  <a:noFill/>
                </a:ln>
                <a:solidFill>
                  <a:srgbClr val="0092D4"/>
                </a:solidFill>
                <a:effectLst/>
                <a:uLnTx/>
                <a:uFillTx/>
                <a:latin typeface="Corbel" panose="020B0503020204020204" pitchFamily="34" charset="0"/>
                <a:ea typeface="+mn-ea"/>
                <a:cs typeface="+mn-cs"/>
              </a:rPr>
              <a:t> licensed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err="1">
                <a:ln>
                  <a:noFill/>
                </a:ln>
                <a:solidFill>
                  <a:srgbClr val="000000"/>
                </a:solidFill>
                <a:effectLst/>
                <a:uLnTx/>
                <a:uFillTx/>
                <a:latin typeface="Corbel" panose="020B0503020204020204" pitchFamily="34" charset="0"/>
                <a:ea typeface="+mn-ea"/>
                <a:cs typeface="+mn-cs"/>
              </a:rPr>
              <a:t>Nirsevimab</a:t>
            </a:r>
            <a:r>
              <a:rPr kumimoji="0" lang="en-US" sz="1100" b="0" i="0" u="none" strike="noStrike" kern="1200" cap="none" spc="0" normalizeH="0" baseline="0" noProof="0" dirty="0">
                <a:ln>
                  <a:noFill/>
                </a:ln>
                <a:solidFill>
                  <a:srgbClr val="000000"/>
                </a:solidFill>
                <a:effectLst/>
                <a:uLnTx/>
                <a:uFillTx/>
                <a:latin typeface="Corbel" panose="020B0503020204020204" pitchFamily="34" charset="0"/>
                <a:ea typeface="+mn-ea"/>
                <a:cs typeface="+mn-cs"/>
              </a:rPr>
              <a:t> (pre-F)</a:t>
            </a:r>
          </a:p>
        </p:txBody>
      </p:sp>
      <p:sp>
        <p:nvSpPr>
          <p:cNvPr id="45" name="object 248">
            <a:extLst>
              <a:ext uri="{FF2B5EF4-FFF2-40B4-BE49-F238E27FC236}">
                <a16:creationId xmlns:a16="http://schemas.microsoft.com/office/drawing/2014/main" id="{95B61396-1478-71E7-7202-BD8AB8D0C572}"/>
              </a:ext>
            </a:extLst>
          </p:cNvPr>
          <p:cNvSpPr/>
          <p:nvPr/>
        </p:nvSpPr>
        <p:spPr>
          <a:xfrm>
            <a:off x="10968529" y="2650918"/>
            <a:ext cx="488254" cy="373491"/>
          </a:xfrm>
          <a:custGeom>
            <a:avLst/>
            <a:gdLst/>
            <a:ahLst/>
            <a:cxnLst/>
            <a:rect l="l" t="t" r="r" b="b"/>
            <a:pathLst>
              <a:path w="575945" h="401954">
                <a:moveTo>
                  <a:pt x="0" y="401777"/>
                </a:moveTo>
                <a:lnTo>
                  <a:pt x="575513" y="401777"/>
                </a:lnTo>
                <a:lnTo>
                  <a:pt x="575513" y="0"/>
                </a:lnTo>
                <a:lnTo>
                  <a:pt x="0" y="0"/>
                </a:lnTo>
                <a:lnTo>
                  <a:pt x="0" y="401777"/>
                </a:lnTo>
                <a:close/>
              </a:path>
            </a:pathLst>
          </a:custGeom>
          <a:ln w="25400">
            <a:solidFill>
              <a:srgbClr val="D71E62"/>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500" b="0" i="0" u="none" strike="noStrike" kern="1200" cap="none" spc="0" normalizeH="0" baseline="0" noProof="0" dirty="0">
              <a:ln>
                <a:noFill/>
              </a:ln>
              <a:solidFill>
                <a:srgbClr val="000000"/>
              </a:solidFill>
              <a:effectLst/>
              <a:uLnTx/>
              <a:uFillTx/>
              <a:latin typeface="Corbel" panose="020B0503020204020204"/>
              <a:ea typeface="+mn-ea"/>
              <a:cs typeface="+mn-cs"/>
            </a:endParaRPr>
          </a:p>
        </p:txBody>
      </p:sp>
      <p:sp>
        <p:nvSpPr>
          <p:cNvPr id="26" name="Footer Placeholder 57">
            <a:extLst>
              <a:ext uri="{FF2B5EF4-FFF2-40B4-BE49-F238E27FC236}">
                <a16:creationId xmlns:a16="http://schemas.microsoft.com/office/drawing/2014/main" id="{350D0E8E-97F3-239B-136A-9BD4CEDBCCF8}"/>
              </a:ext>
            </a:extLst>
          </p:cNvPr>
          <p:cNvSpPr>
            <a:spLocks noGrp="1"/>
          </p:cNvSpPr>
          <p:nvPr>
            <p:ph type="ftr" sz="quarter" idx="3"/>
          </p:nvPr>
        </p:nvSpPr>
        <p:spPr>
          <a:xfrm>
            <a:off x="6866666" y="6548086"/>
            <a:ext cx="4873214" cy="173389"/>
          </a:xfrm>
        </p:spPr>
        <p:txBody>
          <a:bodyPr/>
          <a:lstStyle/>
          <a:p>
            <a:r>
              <a:rPr lang="en-US" dirty="0"/>
              <a:t>Original slide developed by the World Health Organization and PATH. Last updated: February 2024</a:t>
            </a:r>
          </a:p>
        </p:txBody>
      </p:sp>
    </p:spTree>
    <p:extLst>
      <p:ext uri="{BB962C8B-B14F-4D97-AF65-F5344CB8AC3E}">
        <p14:creationId xmlns:p14="http://schemas.microsoft.com/office/powerpoint/2010/main" val="411665672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2E351EB-7DD3-A072-F3D3-97200B66D6B3}"/>
              </a:ext>
            </a:extLst>
          </p:cNvPr>
          <p:cNvSpPr>
            <a:spLocks noGrp="1"/>
          </p:cNvSpPr>
          <p:nvPr>
            <p:ph type="title"/>
          </p:nvPr>
        </p:nvSpPr>
        <p:spPr/>
        <p:txBody>
          <a:bodyPr>
            <a:noAutofit/>
          </a:bodyPr>
          <a:lstStyle/>
          <a:p>
            <a:r>
              <a:rPr lang="en-US" sz="2800" dirty="0"/>
              <a:t>New products emerging for prevention in early life</a:t>
            </a:r>
          </a:p>
        </p:txBody>
      </p:sp>
      <p:graphicFrame>
        <p:nvGraphicFramePr>
          <p:cNvPr id="7" name="Table 7">
            <a:extLst>
              <a:ext uri="{FF2B5EF4-FFF2-40B4-BE49-F238E27FC236}">
                <a16:creationId xmlns:a16="http://schemas.microsoft.com/office/drawing/2014/main" id="{36E85D03-D683-5689-2B08-1827815550A7}"/>
              </a:ext>
            </a:extLst>
          </p:cNvPr>
          <p:cNvGraphicFramePr>
            <a:graphicFrameLocks noGrp="1"/>
          </p:cNvGraphicFramePr>
          <p:nvPr>
            <p:ph idx="1"/>
            <p:extLst>
              <p:ext uri="{D42A27DB-BD31-4B8C-83A1-F6EECF244321}">
                <p14:modId xmlns:p14="http://schemas.microsoft.com/office/powerpoint/2010/main" val="1846983627"/>
              </p:ext>
            </p:extLst>
          </p:nvPr>
        </p:nvGraphicFramePr>
        <p:xfrm>
          <a:off x="1223963" y="1191939"/>
          <a:ext cx="10515599" cy="5223106"/>
        </p:xfrm>
        <a:graphic>
          <a:graphicData uri="http://schemas.openxmlformats.org/drawingml/2006/table">
            <a:tbl>
              <a:tblPr firstRow="1" bandRow="1">
                <a:tableStyleId>{72833802-FEF1-4C79-8D5D-14CF1EAF98D9}</a:tableStyleId>
              </a:tblPr>
              <a:tblGrid>
                <a:gridCol w="1883379">
                  <a:extLst>
                    <a:ext uri="{9D8B030D-6E8A-4147-A177-3AD203B41FA5}">
                      <a16:colId xmlns:a16="http://schemas.microsoft.com/office/drawing/2014/main" val="3970447072"/>
                    </a:ext>
                  </a:extLst>
                </a:gridCol>
                <a:gridCol w="4103355">
                  <a:extLst>
                    <a:ext uri="{9D8B030D-6E8A-4147-A177-3AD203B41FA5}">
                      <a16:colId xmlns:a16="http://schemas.microsoft.com/office/drawing/2014/main" val="3523872787"/>
                    </a:ext>
                  </a:extLst>
                </a:gridCol>
                <a:gridCol w="4528865">
                  <a:extLst>
                    <a:ext uri="{9D8B030D-6E8A-4147-A177-3AD203B41FA5}">
                      <a16:colId xmlns:a16="http://schemas.microsoft.com/office/drawing/2014/main" val="2307969937"/>
                    </a:ext>
                  </a:extLst>
                </a:gridCol>
              </a:tblGrid>
              <a:tr h="1083925">
                <a:tc>
                  <a:txBody>
                    <a:bodyPr/>
                    <a:lstStyle/>
                    <a:p>
                      <a:pPr algn="ctr"/>
                      <a:endParaRPr lang="en-US" sz="1800" b="0" i="0" dirty="0">
                        <a:latin typeface="Montserrat Light" pitchFamily="2" charset="77"/>
                      </a:endParaRPr>
                    </a:p>
                  </a:txBody>
                  <a:tcPr>
                    <a:lnL w="12700" cap="flat" cmpd="sng" algn="ctr">
                      <a:solidFill>
                        <a:schemeClr val="bg1"/>
                      </a:solidFill>
                      <a:prstDash val="solid"/>
                      <a:round/>
                      <a:headEnd type="none" w="med" len="med"/>
                      <a:tailEnd type="none" w="med" len="med"/>
                    </a:lnL>
                    <a:lnT w="12700" cap="flat" cmpd="sng" algn="ctr">
                      <a:solidFill>
                        <a:schemeClr val="bg1"/>
                      </a:solidFill>
                      <a:prstDash val="solid"/>
                      <a:round/>
                      <a:headEnd type="none" w="med" len="med"/>
                      <a:tailEnd type="none" w="med" len="med"/>
                    </a:lnT>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b="1" i="0" dirty="0">
                          <a:solidFill>
                            <a:schemeClr val="accent5"/>
                          </a:solidFill>
                          <a:latin typeface="Corbel" panose="020B0503020204020204" pitchFamily="34" charset="0"/>
                        </a:rPr>
                        <a:t>Maternal vaccine</a:t>
                      </a:r>
                    </a:p>
                  </a:txBody>
                  <a:tcPr anchor="ctr">
                    <a:lnT w="12700" cap="flat" cmpd="sng" algn="ctr">
                      <a:solidFill>
                        <a:schemeClr val="bg1"/>
                      </a:solidFill>
                      <a:prstDash val="solid"/>
                      <a:round/>
                      <a:headEnd type="none" w="med" len="med"/>
                      <a:tailEnd type="none" w="med" len="med"/>
                    </a:lnT>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b="1" i="0" dirty="0">
                          <a:solidFill>
                            <a:schemeClr val="accent1"/>
                          </a:solidFill>
                          <a:latin typeface="Corbel" panose="020B0503020204020204" pitchFamily="34" charset="0"/>
                        </a:rPr>
                        <a:t>Monoclonal antibody</a:t>
                      </a:r>
                    </a:p>
                  </a:txBody>
                  <a:tcPr anchor="ctr">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noFill/>
                  </a:tcPr>
                </a:tc>
                <a:extLst>
                  <a:ext uri="{0D108BD9-81ED-4DB2-BD59-A6C34878D82A}">
                    <a16:rowId xmlns:a16="http://schemas.microsoft.com/office/drawing/2014/main" val="3121965904"/>
                  </a:ext>
                </a:extLst>
              </a:tr>
              <a:tr h="1164693">
                <a:tc>
                  <a:txBody>
                    <a:bodyPr/>
                    <a:lstStyle/>
                    <a:p>
                      <a:endParaRPr lang="en-US" sz="1800" b="0" i="0" dirty="0">
                        <a:latin typeface="Montserrat Medium" pitchFamily="2" charset="77"/>
                      </a:endParaRPr>
                    </a:p>
                  </a:txBody>
                  <a:tcPr anchor="ctr">
                    <a:lnL w="12700" cap="flat" cmpd="sng" algn="ctr">
                      <a:solidFill>
                        <a:schemeClr val="bg1"/>
                      </a:solidFill>
                      <a:prstDash val="solid"/>
                      <a:round/>
                      <a:headEnd type="none" w="med" len="med"/>
                      <a:tailEnd type="none" w="med" len="med"/>
                    </a:ln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0" i="0" dirty="0">
                          <a:latin typeface="Corbel" panose="020B0503020204020204" pitchFamily="34" charset="0"/>
                        </a:rPr>
                        <a:t>Vaccination in pregnancy can directly enhance the pregnant vaccinee’s immunity and increase natural antibody transfer to baby across the placenta for protection in early life.</a:t>
                      </a: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0" i="0" dirty="0">
                          <a:latin typeface="Corbel" panose="020B0503020204020204" pitchFamily="34" charset="0"/>
                        </a:rPr>
                        <a:t>Directly immunizing neonates soon after </a:t>
                      </a:r>
                      <a:br>
                        <a:rPr lang="en-US" sz="1600" b="0" i="0" dirty="0">
                          <a:latin typeface="Corbel" panose="020B0503020204020204" pitchFamily="34" charset="0"/>
                        </a:rPr>
                      </a:br>
                      <a:r>
                        <a:rPr lang="en-US" sz="1600" b="0" i="0" dirty="0">
                          <a:latin typeface="Corbel" panose="020B0503020204020204" pitchFamily="34" charset="0"/>
                        </a:rPr>
                        <a:t>birth provides antibodies for critical protection in early life.</a:t>
                      </a:r>
                    </a:p>
                  </a:txBody>
                  <a:tcPr anchor="ctr">
                    <a:lnR w="12700" cap="flat" cmpd="sng" algn="ctr">
                      <a:solidFill>
                        <a:schemeClr val="bg1"/>
                      </a:solidFill>
                      <a:prstDash val="solid"/>
                      <a:round/>
                      <a:headEnd type="none" w="med" len="med"/>
                      <a:tailEnd type="none" w="med" len="med"/>
                    </a:lnR>
                  </a:tcPr>
                </a:tc>
                <a:extLst>
                  <a:ext uri="{0D108BD9-81ED-4DB2-BD59-A6C34878D82A}">
                    <a16:rowId xmlns:a16="http://schemas.microsoft.com/office/drawing/2014/main" val="855785078"/>
                  </a:ext>
                </a:extLst>
              </a:tr>
              <a:tr h="831924">
                <a:tc>
                  <a:txBody>
                    <a:bodyPr/>
                    <a:lstStyle/>
                    <a:p>
                      <a:endParaRPr lang="en-US" sz="1800" b="0" i="0" dirty="0">
                        <a:latin typeface="Montserrat Medium" pitchFamily="2" charset="77"/>
                      </a:endParaRPr>
                    </a:p>
                  </a:txBody>
                  <a:tcPr anchor="ctr">
                    <a:lnL w="12700" cap="flat" cmpd="sng" algn="ctr">
                      <a:solidFill>
                        <a:schemeClr val="bg1"/>
                      </a:solidFill>
                      <a:prstDash val="solid"/>
                      <a:round/>
                      <a:headEnd type="none" w="med" len="med"/>
                      <a:tailEnd type="none" w="med" len="med"/>
                    </a:lnL>
                  </a:tcP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600" b="0" i="0" dirty="0">
                          <a:latin typeface="Corbel" panose="020B0503020204020204" pitchFamily="34" charset="0"/>
                        </a:rPr>
                        <a:t>Pre-F protein in the vaccine induces antibodies that neutralize the virus. </a:t>
                      </a: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0" i="0" dirty="0" err="1">
                          <a:latin typeface="Corbel" panose="020B0503020204020204" pitchFamily="34" charset="0"/>
                        </a:rPr>
                        <a:t>mAbs</a:t>
                      </a:r>
                      <a:r>
                        <a:rPr lang="en-US" sz="1600" b="0" i="0" dirty="0">
                          <a:latin typeface="Corbel" panose="020B0503020204020204" pitchFamily="34" charset="0"/>
                        </a:rPr>
                        <a:t> are manufactured antibodies to the RSV </a:t>
                      </a:r>
                      <a:br>
                        <a:rPr lang="en-US" sz="1600" b="0" i="0" dirty="0">
                          <a:latin typeface="Corbel" panose="020B0503020204020204" pitchFamily="34" charset="0"/>
                        </a:rPr>
                      </a:br>
                      <a:r>
                        <a:rPr lang="en-US" sz="1600" b="0" i="0" dirty="0">
                          <a:latin typeface="Corbel" panose="020B0503020204020204" pitchFamily="34" charset="0"/>
                        </a:rPr>
                        <a:t>pre-F protein that neutralize the virus.</a:t>
                      </a:r>
                    </a:p>
                  </a:txBody>
                  <a:tcPr anchor="ctr">
                    <a:lnR w="12700" cap="flat" cmpd="sng" algn="ctr">
                      <a:solidFill>
                        <a:schemeClr val="bg1"/>
                      </a:solidFill>
                      <a:prstDash val="solid"/>
                      <a:round/>
                      <a:headEnd type="none" w="med" len="med"/>
                      <a:tailEnd type="none" w="med" len="med"/>
                    </a:lnR>
                  </a:tcPr>
                </a:tc>
                <a:extLst>
                  <a:ext uri="{0D108BD9-81ED-4DB2-BD59-A6C34878D82A}">
                    <a16:rowId xmlns:a16="http://schemas.microsoft.com/office/drawing/2014/main" val="3003769356"/>
                  </a:ext>
                </a:extLst>
              </a:tr>
              <a:tr h="831924">
                <a:tc>
                  <a:txBody>
                    <a:bodyPr/>
                    <a:lstStyle/>
                    <a:p>
                      <a:endParaRPr lang="en-US" sz="1800" b="0" i="0" dirty="0">
                        <a:latin typeface="Montserrat Medium" pitchFamily="2" charset="77"/>
                      </a:endParaRPr>
                    </a:p>
                  </a:txBody>
                  <a:tcPr anchor="ctr">
                    <a:lnL w="12700" cap="flat" cmpd="sng" algn="ctr">
                      <a:solidFill>
                        <a:schemeClr val="bg1"/>
                      </a:solidFill>
                      <a:prstDash val="solid"/>
                      <a:round/>
                      <a:headEnd type="none" w="med" len="med"/>
                      <a:tailEnd type="none" w="med" len="med"/>
                    </a:lnL>
                  </a:tcP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600" b="0" i="0" dirty="0">
                          <a:latin typeface="Corbel" panose="020B0503020204020204" pitchFamily="34" charset="0"/>
                        </a:rPr>
                        <a:t>Vaccination in late 2</a:t>
                      </a:r>
                      <a:r>
                        <a:rPr lang="en-US" sz="1600" b="0" i="0" baseline="30000" dirty="0">
                          <a:latin typeface="Corbel" panose="020B0503020204020204" pitchFamily="34" charset="0"/>
                        </a:rPr>
                        <a:t>nd  </a:t>
                      </a:r>
                      <a:r>
                        <a:rPr lang="en-US" sz="1600" b="0" i="0" dirty="0">
                          <a:latin typeface="Corbel" panose="020B0503020204020204" pitchFamily="34" charset="0"/>
                        </a:rPr>
                        <a:t>or 3</a:t>
                      </a:r>
                      <a:r>
                        <a:rPr lang="en-US" sz="1600" b="0" i="0" baseline="30000" dirty="0">
                          <a:latin typeface="Corbel" panose="020B0503020204020204" pitchFamily="34" charset="0"/>
                        </a:rPr>
                        <a:t>rd</a:t>
                      </a:r>
                      <a:r>
                        <a:rPr lang="en-US" sz="1600" b="0" i="0" dirty="0">
                          <a:latin typeface="Corbel" panose="020B0503020204020204" pitchFamily="34" charset="0"/>
                        </a:rPr>
                        <a:t> trimester of pregnancy to optimize transfer of antibodies to infant. (Currently approved gestational age windows: 24-36 weeks in Europe and 32-36 weeks in the United States.)</a:t>
                      </a: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0" i="0" dirty="0">
                          <a:latin typeface="Corbel" panose="020B0503020204020204" pitchFamily="34" charset="0"/>
                        </a:rPr>
                        <a:t>At birth with other birth dose vaccinations (e.g., hepatitis B; BCG, OPV) or at first Expanded Program on Immunization (EPI) visit.</a:t>
                      </a:r>
                    </a:p>
                  </a:txBody>
                  <a:tcPr anchor="ctr">
                    <a:lnR w="12700" cap="flat" cmpd="sng" algn="ctr">
                      <a:solidFill>
                        <a:schemeClr val="bg1"/>
                      </a:solidFill>
                      <a:prstDash val="solid"/>
                      <a:round/>
                      <a:headEnd type="none" w="med" len="med"/>
                      <a:tailEnd type="none" w="med" len="med"/>
                    </a:lnR>
                  </a:tcPr>
                </a:tc>
                <a:extLst>
                  <a:ext uri="{0D108BD9-81ED-4DB2-BD59-A6C34878D82A}">
                    <a16:rowId xmlns:a16="http://schemas.microsoft.com/office/drawing/2014/main" val="3533160346"/>
                  </a:ext>
                </a:extLst>
              </a:tr>
              <a:tr h="831924">
                <a:tc>
                  <a:txBody>
                    <a:bodyPr/>
                    <a:lstStyle/>
                    <a:p>
                      <a:endParaRPr lang="en-US" sz="1800" b="0" i="0" dirty="0">
                        <a:latin typeface="Montserrat Medium" pitchFamily="2" charset="77"/>
                      </a:endParaRPr>
                    </a:p>
                  </a:txBody>
                  <a:tcPr anchor="ctr">
                    <a:lnL w="12700" cap="flat" cmpd="sng" algn="ctr">
                      <a:solidFill>
                        <a:schemeClr val="bg1"/>
                      </a:solidFill>
                      <a:prstDash val="solid"/>
                      <a:round/>
                      <a:headEnd type="none" w="med" len="med"/>
                      <a:tailEnd type="none" w="med" len="med"/>
                    </a:lnL>
                  </a:tcPr>
                </a:tc>
                <a:tc>
                  <a:txBody>
                    <a:bodyPr/>
                    <a:lstStyle/>
                    <a:p>
                      <a:pPr marL="171450" indent="-171450">
                        <a:buFont typeface="Arial" panose="020B0604020202020204" pitchFamily="34" charset="0"/>
                        <a:buChar char="•"/>
                      </a:pPr>
                      <a:r>
                        <a:rPr lang="en-US" sz="1600" b="0" i="0" dirty="0">
                          <a:latin typeface="Corbel" panose="020B0503020204020204" pitchFamily="34" charset="0"/>
                        </a:rPr>
                        <a:t>Given in one dose</a:t>
                      </a:r>
                    </a:p>
                    <a:p>
                      <a:pPr marL="171450" indent="-171450">
                        <a:buFont typeface="Arial" panose="020B0604020202020204" pitchFamily="34" charset="0"/>
                        <a:buChar char="•"/>
                      </a:pPr>
                      <a:r>
                        <a:rPr lang="en-US" sz="1600" b="0" i="0" dirty="0">
                          <a:latin typeface="Corbel" panose="020B0503020204020204" pitchFamily="34" charset="0"/>
                        </a:rPr>
                        <a:t>At least 5-6 months protection after birth</a:t>
                      </a:r>
                    </a:p>
                  </a:txBody>
                  <a:tcPr anchor="ctr"/>
                </a:tc>
                <a:tc>
                  <a:txBody>
                    <a:bodyPr/>
                    <a:lstStyle/>
                    <a:p>
                      <a:pPr marL="285750" indent="-285750">
                        <a:buFont typeface="Arial" panose="020B0604020202020204" pitchFamily="34" charset="0"/>
                        <a:buChar char="•"/>
                      </a:pPr>
                      <a:r>
                        <a:rPr lang="en-US" sz="1600" b="0" i="0" dirty="0">
                          <a:latin typeface="Corbel" panose="020B0503020204020204" pitchFamily="34" charset="0"/>
                        </a:rPr>
                        <a:t>Given in one dose</a:t>
                      </a:r>
                    </a:p>
                    <a:p>
                      <a:pPr marL="285750" indent="-285750">
                        <a:buFont typeface="Arial" panose="020B0604020202020204" pitchFamily="34" charset="0"/>
                        <a:buChar char="•"/>
                      </a:pPr>
                      <a:r>
                        <a:rPr lang="en-US" sz="1600" b="0" i="0" dirty="0">
                          <a:latin typeface="Corbel" panose="020B0503020204020204" pitchFamily="34" charset="0"/>
                        </a:rPr>
                        <a:t>At least 5-6 months protection after administration (longer lasting than palivizumab) </a:t>
                      </a:r>
                    </a:p>
                  </a:txBody>
                  <a:tcPr anchor="ctr">
                    <a:lnR w="12700" cap="flat" cmpd="sng" algn="ctr">
                      <a:solidFill>
                        <a:schemeClr val="bg1"/>
                      </a:solidFill>
                      <a:prstDash val="solid"/>
                      <a:round/>
                      <a:headEnd type="none" w="med" len="med"/>
                      <a:tailEnd type="none" w="med" len="med"/>
                    </a:lnR>
                  </a:tcPr>
                </a:tc>
                <a:extLst>
                  <a:ext uri="{0D108BD9-81ED-4DB2-BD59-A6C34878D82A}">
                    <a16:rowId xmlns:a16="http://schemas.microsoft.com/office/drawing/2014/main" val="382191762"/>
                  </a:ext>
                </a:extLst>
              </a:tr>
            </a:tbl>
          </a:graphicData>
        </a:graphic>
      </p:graphicFrame>
      <p:sp>
        <p:nvSpPr>
          <p:cNvPr id="5" name="TextBox 4">
            <a:extLst>
              <a:ext uri="{FF2B5EF4-FFF2-40B4-BE49-F238E27FC236}">
                <a16:creationId xmlns:a16="http://schemas.microsoft.com/office/drawing/2014/main" id="{D9BF4D3A-B970-69A3-954F-28A666F824C6}"/>
              </a:ext>
            </a:extLst>
          </p:cNvPr>
          <p:cNvSpPr txBox="1"/>
          <p:nvPr/>
        </p:nvSpPr>
        <p:spPr>
          <a:xfrm>
            <a:off x="1321067" y="2757608"/>
            <a:ext cx="1551607" cy="261610"/>
          </a:xfrm>
          <a:prstGeom prst="rect">
            <a:avLst/>
          </a:prstGeom>
          <a:solidFill>
            <a:schemeClr val="accent4"/>
          </a:solidFill>
        </p:spPr>
        <p:txBody>
          <a:bodyPr wrap="square" rtlCol="0">
            <a:spAutoFit/>
          </a:bodyPr>
          <a:lstStyle/>
          <a:p>
            <a:pPr algn="ctr"/>
            <a:r>
              <a:rPr lang="en-US" sz="1100" dirty="0">
                <a:solidFill>
                  <a:schemeClr val="bg1"/>
                </a:solidFill>
                <a:latin typeface="Corbel" panose="020B0503020204020204" pitchFamily="34" charset="0"/>
              </a:rPr>
              <a:t>RATIONALE</a:t>
            </a:r>
          </a:p>
        </p:txBody>
      </p:sp>
      <p:sp>
        <p:nvSpPr>
          <p:cNvPr id="6" name="TextBox 5">
            <a:extLst>
              <a:ext uri="{FF2B5EF4-FFF2-40B4-BE49-F238E27FC236}">
                <a16:creationId xmlns:a16="http://schemas.microsoft.com/office/drawing/2014/main" id="{0B7CC4F5-6047-427D-725A-C6A0B10D6FFF}"/>
              </a:ext>
            </a:extLst>
          </p:cNvPr>
          <p:cNvSpPr txBox="1"/>
          <p:nvPr/>
        </p:nvSpPr>
        <p:spPr>
          <a:xfrm>
            <a:off x="1321067" y="3737626"/>
            <a:ext cx="1551607" cy="261610"/>
          </a:xfrm>
          <a:prstGeom prst="rect">
            <a:avLst/>
          </a:prstGeom>
          <a:solidFill>
            <a:schemeClr val="accent3"/>
          </a:solidFill>
        </p:spPr>
        <p:txBody>
          <a:bodyPr wrap="square" rtlCol="0">
            <a:spAutoFit/>
          </a:bodyPr>
          <a:lstStyle/>
          <a:p>
            <a:pPr algn="ctr"/>
            <a:r>
              <a:rPr lang="en-US" sz="1100" dirty="0">
                <a:solidFill>
                  <a:schemeClr val="bg1"/>
                </a:solidFill>
                <a:latin typeface="Corbel" panose="020B0503020204020204" pitchFamily="34" charset="0"/>
              </a:rPr>
              <a:t>HOW IT WORKS</a:t>
            </a:r>
          </a:p>
        </p:txBody>
      </p:sp>
      <p:sp>
        <p:nvSpPr>
          <p:cNvPr id="8" name="TextBox 7">
            <a:extLst>
              <a:ext uri="{FF2B5EF4-FFF2-40B4-BE49-F238E27FC236}">
                <a16:creationId xmlns:a16="http://schemas.microsoft.com/office/drawing/2014/main" id="{8DEF2B29-A59D-C2E7-EC12-7972BDFFCF10}"/>
              </a:ext>
            </a:extLst>
          </p:cNvPr>
          <p:cNvSpPr txBox="1"/>
          <p:nvPr/>
        </p:nvSpPr>
        <p:spPr>
          <a:xfrm>
            <a:off x="1321066" y="4621675"/>
            <a:ext cx="1551607" cy="261610"/>
          </a:xfrm>
          <a:prstGeom prst="rect">
            <a:avLst/>
          </a:prstGeom>
          <a:solidFill>
            <a:schemeClr val="accent2"/>
          </a:solidFill>
        </p:spPr>
        <p:txBody>
          <a:bodyPr wrap="square" rtlCol="0">
            <a:spAutoFit/>
          </a:bodyPr>
          <a:lstStyle/>
          <a:p>
            <a:pPr algn="ctr"/>
            <a:r>
              <a:rPr lang="en-US" sz="1100" dirty="0">
                <a:solidFill>
                  <a:schemeClr val="bg1"/>
                </a:solidFill>
                <a:latin typeface="Corbel" panose="020B0503020204020204" pitchFamily="34" charset="0"/>
              </a:rPr>
              <a:t>TIMING</a:t>
            </a:r>
          </a:p>
        </p:txBody>
      </p:sp>
      <p:sp>
        <p:nvSpPr>
          <p:cNvPr id="9" name="TextBox 8">
            <a:extLst>
              <a:ext uri="{FF2B5EF4-FFF2-40B4-BE49-F238E27FC236}">
                <a16:creationId xmlns:a16="http://schemas.microsoft.com/office/drawing/2014/main" id="{CF2ABB71-2908-902C-0892-C24B93BCD0EA}"/>
              </a:ext>
            </a:extLst>
          </p:cNvPr>
          <p:cNvSpPr txBox="1"/>
          <p:nvPr/>
        </p:nvSpPr>
        <p:spPr>
          <a:xfrm>
            <a:off x="1321066" y="5533763"/>
            <a:ext cx="1551607" cy="430887"/>
          </a:xfrm>
          <a:prstGeom prst="rect">
            <a:avLst/>
          </a:prstGeom>
          <a:solidFill>
            <a:schemeClr val="tx2"/>
          </a:solidFill>
        </p:spPr>
        <p:txBody>
          <a:bodyPr wrap="square" rtlCol="0">
            <a:spAutoFit/>
          </a:bodyPr>
          <a:lstStyle/>
          <a:p>
            <a:pPr algn="ctr"/>
            <a:r>
              <a:rPr lang="en-US" sz="1100" dirty="0">
                <a:solidFill>
                  <a:schemeClr val="bg1"/>
                </a:solidFill>
                <a:latin typeface="Corbel" panose="020B0503020204020204" pitchFamily="34" charset="0"/>
              </a:rPr>
              <a:t>PRODUCT CHARACTERISTICS</a:t>
            </a:r>
          </a:p>
        </p:txBody>
      </p:sp>
      <p:pic>
        <p:nvPicPr>
          <p:cNvPr id="11" name="Picture 10" descr="Icon&#10;&#10;Description automatically generated">
            <a:extLst>
              <a:ext uri="{FF2B5EF4-FFF2-40B4-BE49-F238E27FC236}">
                <a16:creationId xmlns:a16="http://schemas.microsoft.com/office/drawing/2014/main" id="{2F7535B4-24A6-73E9-8216-9FE3C4D8A2BB}"/>
              </a:ext>
            </a:extLst>
          </p:cNvPr>
          <p:cNvPicPr>
            <a:picLocks noChangeAspect="1"/>
          </p:cNvPicPr>
          <p:nvPr/>
        </p:nvPicPr>
        <p:blipFill>
          <a:blip r:embed="rId3"/>
          <a:stretch>
            <a:fillRect/>
          </a:stretch>
        </p:blipFill>
        <p:spPr>
          <a:xfrm>
            <a:off x="7357003" y="1391685"/>
            <a:ext cx="368300" cy="711200"/>
          </a:xfrm>
          <a:prstGeom prst="rect">
            <a:avLst/>
          </a:prstGeom>
        </p:spPr>
      </p:pic>
      <p:pic>
        <p:nvPicPr>
          <p:cNvPr id="13" name="Picture 12" descr="Icon&#10;&#10;Description automatically generated">
            <a:extLst>
              <a:ext uri="{FF2B5EF4-FFF2-40B4-BE49-F238E27FC236}">
                <a16:creationId xmlns:a16="http://schemas.microsoft.com/office/drawing/2014/main" id="{3DC2D284-3482-192D-7B88-9EFBFECD8E16}"/>
              </a:ext>
            </a:extLst>
          </p:cNvPr>
          <p:cNvPicPr>
            <a:picLocks noChangeAspect="1"/>
          </p:cNvPicPr>
          <p:nvPr/>
        </p:nvPicPr>
        <p:blipFill>
          <a:blip r:embed="rId4"/>
          <a:stretch>
            <a:fillRect/>
          </a:stretch>
        </p:blipFill>
        <p:spPr>
          <a:xfrm>
            <a:off x="3253844" y="1099585"/>
            <a:ext cx="457200" cy="1003300"/>
          </a:xfrm>
          <a:prstGeom prst="rect">
            <a:avLst/>
          </a:prstGeom>
        </p:spPr>
      </p:pic>
      <p:sp>
        <p:nvSpPr>
          <p:cNvPr id="10" name="Footer Placeholder 57">
            <a:extLst>
              <a:ext uri="{FF2B5EF4-FFF2-40B4-BE49-F238E27FC236}">
                <a16:creationId xmlns:a16="http://schemas.microsoft.com/office/drawing/2014/main" id="{1297B980-AC96-453B-0F9F-7D64D785513B}"/>
              </a:ext>
            </a:extLst>
          </p:cNvPr>
          <p:cNvSpPr>
            <a:spLocks noGrp="1"/>
          </p:cNvSpPr>
          <p:nvPr>
            <p:ph type="ftr" sz="quarter" idx="3"/>
          </p:nvPr>
        </p:nvSpPr>
        <p:spPr>
          <a:xfrm>
            <a:off x="6866666" y="6548086"/>
            <a:ext cx="4873214" cy="173389"/>
          </a:xfrm>
        </p:spPr>
        <p:txBody>
          <a:bodyPr/>
          <a:lstStyle/>
          <a:p>
            <a:r>
              <a:rPr lang="en-US" dirty="0"/>
              <a:t>Original slide developed by the World Health Organization and PATH. Last updated: February 2024</a:t>
            </a:r>
          </a:p>
        </p:txBody>
      </p:sp>
    </p:spTree>
    <p:extLst>
      <p:ext uri="{BB962C8B-B14F-4D97-AF65-F5344CB8AC3E}">
        <p14:creationId xmlns:p14="http://schemas.microsoft.com/office/powerpoint/2010/main" val="198923114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1192529" y="1239094"/>
            <a:ext cx="10733711" cy="651759"/>
          </a:xfrm>
          <a:prstGeom prst="rect">
            <a:avLst/>
          </a:prstGeom>
        </p:spPr>
        <p:txBody>
          <a:bodyPr vert="horz" wrap="square" lIns="0" tIns="10583" rIns="0" bIns="0" rtlCol="0">
            <a:spAutoFit/>
          </a:bodyPr>
          <a:lstStyle/>
          <a:p>
            <a:pPr marL="10583" marR="4233">
              <a:spcBef>
                <a:spcPts val="83"/>
              </a:spcBef>
            </a:pPr>
            <a:r>
              <a:rPr lang="en-US" sz="2083" dirty="0">
                <a:solidFill>
                  <a:srgbClr val="231F20"/>
                </a:solidFill>
                <a:latin typeface="Corbel" panose="020B0503020204020204" pitchFamily="34" charset="0"/>
                <a:cs typeface="Montserrat"/>
              </a:rPr>
              <a:t>RSV is the world's top cause of severe respiratory infections and hospitalization in young children. New immunization tools are emerging that could help change that.</a:t>
            </a:r>
            <a:endParaRPr sz="2083" dirty="0">
              <a:latin typeface="Corbel" panose="020B0503020204020204" pitchFamily="34" charset="0"/>
              <a:cs typeface="Montserrat"/>
            </a:endParaRPr>
          </a:p>
        </p:txBody>
      </p:sp>
      <p:sp>
        <p:nvSpPr>
          <p:cNvPr id="3" name="object 3"/>
          <p:cNvSpPr txBox="1"/>
          <p:nvPr/>
        </p:nvSpPr>
        <p:spPr>
          <a:xfrm>
            <a:off x="1192530" y="4802766"/>
            <a:ext cx="10403417" cy="651759"/>
          </a:xfrm>
          <a:prstGeom prst="rect">
            <a:avLst/>
          </a:prstGeom>
        </p:spPr>
        <p:txBody>
          <a:bodyPr vert="horz" wrap="square" lIns="0" tIns="10583" rIns="0" bIns="0" rtlCol="0">
            <a:spAutoFit/>
          </a:bodyPr>
          <a:lstStyle/>
          <a:p>
            <a:pPr marL="10583" marR="4233">
              <a:spcBef>
                <a:spcPts val="83"/>
              </a:spcBef>
            </a:pPr>
            <a:r>
              <a:rPr lang="en-US" sz="2083" dirty="0">
                <a:solidFill>
                  <a:srgbClr val="231F20"/>
                </a:solidFill>
                <a:latin typeface="Corbel" panose="020B0503020204020204" pitchFamily="34" charset="0"/>
                <a:cs typeface="Montserrat"/>
              </a:rPr>
              <a:t>N</a:t>
            </a:r>
            <a:r>
              <a:rPr sz="2083" dirty="0">
                <a:solidFill>
                  <a:srgbClr val="231F20"/>
                </a:solidFill>
                <a:latin typeface="Corbel" panose="020B0503020204020204" pitchFamily="34" charset="0"/>
                <a:cs typeface="Montserrat"/>
              </a:rPr>
              <a:t>ow</a:t>
            </a:r>
            <a:r>
              <a:rPr sz="2083" spc="-21" dirty="0">
                <a:solidFill>
                  <a:srgbClr val="231F20"/>
                </a:solidFill>
                <a:latin typeface="Corbel" panose="020B0503020204020204" pitchFamily="34" charset="0"/>
                <a:cs typeface="Montserrat"/>
              </a:rPr>
              <a:t> </a:t>
            </a:r>
            <a:r>
              <a:rPr sz="2083" dirty="0">
                <a:solidFill>
                  <a:srgbClr val="231F20"/>
                </a:solidFill>
                <a:latin typeface="Corbel" panose="020B0503020204020204" pitchFamily="34" charset="0"/>
                <a:cs typeface="Montserrat"/>
              </a:rPr>
              <a:t>is</a:t>
            </a:r>
            <a:r>
              <a:rPr sz="2083" spc="-25" dirty="0">
                <a:solidFill>
                  <a:srgbClr val="231F20"/>
                </a:solidFill>
                <a:latin typeface="Corbel" panose="020B0503020204020204" pitchFamily="34" charset="0"/>
                <a:cs typeface="Montserrat"/>
              </a:rPr>
              <a:t> </a:t>
            </a:r>
            <a:r>
              <a:rPr sz="2083" dirty="0">
                <a:solidFill>
                  <a:srgbClr val="231F20"/>
                </a:solidFill>
                <a:latin typeface="Corbel" panose="020B0503020204020204" pitchFamily="34" charset="0"/>
                <a:cs typeface="Montserrat"/>
              </a:rPr>
              <a:t>the</a:t>
            </a:r>
            <a:r>
              <a:rPr sz="2083" spc="-25" dirty="0">
                <a:solidFill>
                  <a:srgbClr val="231F20"/>
                </a:solidFill>
                <a:latin typeface="Corbel" panose="020B0503020204020204" pitchFamily="34" charset="0"/>
                <a:cs typeface="Montserrat"/>
              </a:rPr>
              <a:t> </a:t>
            </a:r>
            <a:r>
              <a:rPr sz="2083" dirty="0">
                <a:solidFill>
                  <a:srgbClr val="231F20"/>
                </a:solidFill>
                <a:latin typeface="Corbel" panose="020B0503020204020204" pitchFamily="34" charset="0"/>
                <a:cs typeface="Montserrat"/>
              </a:rPr>
              <a:t>time</a:t>
            </a:r>
            <a:r>
              <a:rPr sz="2083" spc="-21" dirty="0">
                <a:solidFill>
                  <a:srgbClr val="231F20"/>
                </a:solidFill>
                <a:latin typeface="Corbel" panose="020B0503020204020204" pitchFamily="34" charset="0"/>
                <a:cs typeface="Montserrat"/>
              </a:rPr>
              <a:t> </a:t>
            </a:r>
            <a:r>
              <a:rPr sz="2083" dirty="0">
                <a:solidFill>
                  <a:srgbClr val="231F20"/>
                </a:solidFill>
                <a:latin typeface="Corbel" panose="020B0503020204020204" pitchFamily="34" charset="0"/>
                <a:cs typeface="Montserrat"/>
              </a:rPr>
              <a:t>to</a:t>
            </a:r>
            <a:r>
              <a:rPr sz="2083" spc="-25" dirty="0">
                <a:solidFill>
                  <a:srgbClr val="231F20"/>
                </a:solidFill>
                <a:latin typeface="Corbel" panose="020B0503020204020204" pitchFamily="34" charset="0"/>
                <a:cs typeface="Montserrat"/>
              </a:rPr>
              <a:t> </a:t>
            </a:r>
            <a:r>
              <a:rPr sz="2083" dirty="0">
                <a:solidFill>
                  <a:srgbClr val="231F20"/>
                </a:solidFill>
                <a:latin typeface="Corbel" panose="020B0503020204020204" pitchFamily="34" charset="0"/>
                <a:cs typeface="Montserrat"/>
              </a:rPr>
              <a:t>raise</a:t>
            </a:r>
            <a:r>
              <a:rPr sz="2083" spc="-21" dirty="0">
                <a:solidFill>
                  <a:srgbClr val="231F20"/>
                </a:solidFill>
                <a:latin typeface="Corbel" panose="020B0503020204020204" pitchFamily="34" charset="0"/>
                <a:cs typeface="Montserrat"/>
              </a:rPr>
              <a:t> </a:t>
            </a:r>
            <a:r>
              <a:rPr sz="2083" dirty="0">
                <a:solidFill>
                  <a:srgbClr val="231F20"/>
                </a:solidFill>
                <a:latin typeface="Corbel" panose="020B0503020204020204" pitchFamily="34" charset="0"/>
                <a:cs typeface="Montserrat"/>
              </a:rPr>
              <a:t>awareness</a:t>
            </a:r>
            <a:r>
              <a:rPr sz="2083" spc="-25" dirty="0">
                <a:solidFill>
                  <a:srgbClr val="231F20"/>
                </a:solidFill>
                <a:latin typeface="Corbel" panose="020B0503020204020204" pitchFamily="34" charset="0"/>
                <a:cs typeface="Montserrat"/>
              </a:rPr>
              <a:t> </a:t>
            </a:r>
            <a:r>
              <a:rPr sz="2083" dirty="0">
                <a:solidFill>
                  <a:srgbClr val="231F20"/>
                </a:solidFill>
                <a:latin typeface="Corbel" panose="020B0503020204020204" pitchFamily="34" charset="0"/>
                <a:cs typeface="Montserrat"/>
              </a:rPr>
              <a:t>and</a:t>
            </a:r>
            <a:r>
              <a:rPr sz="2083" spc="-21" dirty="0">
                <a:solidFill>
                  <a:srgbClr val="231F20"/>
                </a:solidFill>
                <a:latin typeface="Corbel" panose="020B0503020204020204" pitchFamily="34" charset="0"/>
                <a:cs typeface="Montserrat"/>
              </a:rPr>
              <a:t> </a:t>
            </a:r>
            <a:r>
              <a:rPr sz="2083" spc="-8" dirty="0">
                <a:solidFill>
                  <a:srgbClr val="231F20"/>
                </a:solidFill>
                <a:latin typeface="Corbel" panose="020B0503020204020204" pitchFamily="34" charset="0"/>
                <a:cs typeface="Montserrat"/>
              </a:rPr>
              <a:t>support </a:t>
            </a:r>
            <a:r>
              <a:rPr sz="2083" dirty="0">
                <a:solidFill>
                  <a:srgbClr val="231F20"/>
                </a:solidFill>
                <a:latin typeface="Corbel" panose="020B0503020204020204" pitchFamily="34" charset="0"/>
                <a:cs typeface="Montserrat"/>
              </a:rPr>
              <a:t>global,</a:t>
            </a:r>
            <a:r>
              <a:rPr sz="2083" spc="-21" dirty="0">
                <a:solidFill>
                  <a:srgbClr val="231F20"/>
                </a:solidFill>
                <a:latin typeface="Corbel" panose="020B0503020204020204" pitchFamily="34" charset="0"/>
                <a:cs typeface="Montserrat"/>
              </a:rPr>
              <a:t> </a:t>
            </a:r>
            <a:r>
              <a:rPr sz="2083" dirty="0">
                <a:solidFill>
                  <a:srgbClr val="231F20"/>
                </a:solidFill>
                <a:latin typeface="Corbel" panose="020B0503020204020204" pitchFamily="34" charset="0"/>
                <a:cs typeface="Montserrat"/>
              </a:rPr>
              <a:t>regional,</a:t>
            </a:r>
            <a:r>
              <a:rPr sz="2083" spc="-17" dirty="0">
                <a:solidFill>
                  <a:srgbClr val="231F20"/>
                </a:solidFill>
                <a:latin typeface="Corbel" panose="020B0503020204020204" pitchFamily="34" charset="0"/>
                <a:cs typeface="Montserrat"/>
              </a:rPr>
              <a:t> </a:t>
            </a:r>
            <a:r>
              <a:rPr sz="2083" dirty="0">
                <a:solidFill>
                  <a:srgbClr val="231F20"/>
                </a:solidFill>
                <a:latin typeface="Corbel" panose="020B0503020204020204" pitchFamily="34" charset="0"/>
                <a:cs typeface="Montserrat"/>
              </a:rPr>
              <a:t>and</a:t>
            </a:r>
            <a:r>
              <a:rPr sz="2083" spc="-21" dirty="0">
                <a:solidFill>
                  <a:srgbClr val="231F20"/>
                </a:solidFill>
                <a:latin typeface="Corbel" panose="020B0503020204020204" pitchFamily="34" charset="0"/>
                <a:cs typeface="Montserrat"/>
              </a:rPr>
              <a:t> </a:t>
            </a:r>
            <a:r>
              <a:rPr sz="2083" dirty="0">
                <a:solidFill>
                  <a:srgbClr val="231F20"/>
                </a:solidFill>
                <a:latin typeface="Corbel" panose="020B0503020204020204" pitchFamily="34" charset="0"/>
                <a:cs typeface="Montserrat"/>
              </a:rPr>
              <a:t>country</a:t>
            </a:r>
            <a:r>
              <a:rPr sz="2083" spc="-17" dirty="0">
                <a:solidFill>
                  <a:srgbClr val="231F20"/>
                </a:solidFill>
                <a:latin typeface="Corbel" panose="020B0503020204020204" pitchFamily="34" charset="0"/>
                <a:cs typeface="Montserrat"/>
              </a:rPr>
              <a:t> </a:t>
            </a:r>
            <a:r>
              <a:rPr sz="2083" dirty="0">
                <a:solidFill>
                  <a:srgbClr val="231F20"/>
                </a:solidFill>
                <a:latin typeface="Corbel" panose="020B0503020204020204" pitchFamily="34" charset="0"/>
                <a:cs typeface="Montserrat"/>
              </a:rPr>
              <a:t>decision-making</a:t>
            </a:r>
            <a:r>
              <a:rPr sz="2083" spc="-21" dirty="0">
                <a:solidFill>
                  <a:srgbClr val="231F20"/>
                </a:solidFill>
                <a:latin typeface="Corbel" panose="020B0503020204020204" pitchFamily="34" charset="0"/>
                <a:cs typeface="Montserrat"/>
              </a:rPr>
              <a:t> </a:t>
            </a:r>
            <a:r>
              <a:rPr sz="2083" dirty="0">
                <a:solidFill>
                  <a:srgbClr val="231F20"/>
                </a:solidFill>
                <a:latin typeface="Corbel" panose="020B0503020204020204" pitchFamily="34" charset="0"/>
                <a:cs typeface="Montserrat"/>
              </a:rPr>
              <a:t>around</a:t>
            </a:r>
            <a:r>
              <a:rPr sz="2083" spc="-17" dirty="0">
                <a:solidFill>
                  <a:srgbClr val="231F20"/>
                </a:solidFill>
                <a:latin typeface="Corbel" panose="020B0503020204020204" pitchFamily="34" charset="0"/>
                <a:cs typeface="Montserrat"/>
              </a:rPr>
              <a:t> </a:t>
            </a:r>
            <a:r>
              <a:rPr sz="2083" dirty="0">
                <a:solidFill>
                  <a:srgbClr val="231F20"/>
                </a:solidFill>
                <a:latin typeface="Corbel" panose="020B0503020204020204" pitchFamily="34" charset="0"/>
                <a:cs typeface="Montserrat"/>
              </a:rPr>
              <a:t>RSV</a:t>
            </a:r>
            <a:r>
              <a:rPr sz="2083" spc="-21" dirty="0">
                <a:solidFill>
                  <a:srgbClr val="231F20"/>
                </a:solidFill>
                <a:latin typeface="Corbel" panose="020B0503020204020204" pitchFamily="34" charset="0"/>
                <a:cs typeface="Montserrat"/>
              </a:rPr>
              <a:t> </a:t>
            </a:r>
            <a:r>
              <a:rPr sz="2083" dirty="0">
                <a:solidFill>
                  <a:srgbClr val="231F20"/>
                </a:solidFill>
                <a:latin typeface="Corbel" panose="020B0503020204020204" pitchFamily="34" charset="0"/>
                <a:cs typeface="Montserrat"/>
              </a:rPr>
              <a:t>prevention,</a:t>
            </a:r>
            <a:r>
              <a:rPr sz="2083" spc="-17" dirty="0">
                <a:solidFill>
                  <a:srgbClr val="231F20"/>
                </a:solidFill>
                <a:latin typeface="Corbel" panose="020B0503020204020204" pitchFamily="34" charset="0"/>
                <a:cs typeface="Montserrat"/>
              </a:rPr>
              <a:t> </a:t>
            </a:r>
            <a:r>
              <a:rPr sz="2083" spc="-8" dirty="0">
                <a:solidFill>
                  <a:srgbClr val="231F20"/>
                </a:solidFill>
                <a:latin typeface="Corbel" panose="020B0503020204020204" pitchFamily="34" charset="0"/>
                <a:cs typeface="Montserrat"/>
              </a:rPr>
              <a:t>policy, </a:t>
            </a:r>
            <a:r>
              <a:rPr sz="2083" dirty="0">
                <a:solidFill>
                  <a:srgbClr val="231F20"/>
                </a:solidFill>
                <a:latin typeface="Corbel" panose="020B0503020204020204" pitchFamily="34" charset="0"/>
                <a:cs typeface="Montserrat"/>
              </a:rPr>
              <a:t>and implementation</a:t>
            </a:r>
            <a:r>
              <a:rPr sz="2083" spc="4" dirty="0">
                <a:solidFill>
                  <a:srgbClr val="231F20"/>
                </a:solidFill>
                <a:latin typeface="Corbel" panose="020B0503020204020204" pitchFamily="34" charset="0"/>
                <a:cs typeface="Montserrat"/>
              </a:rPr>
              <a:t> </a:t>
            </a:r>
            <a:r>
              <a:rPr sz="2083" spc="-8" dirty="0">
                <a:solidFill>
                  <a:srgbClr val="231F20"/>
                </a:solidFill>
                <a:latin typeface="Corbel" panose="020B0503020204020204" pitchFamily="34" charset="0"/>
                <a:cs typeface="Montserrat"/>
              </a:rPr>
              <a:t>preparedness.</a:t>
            </a:r>
            <a:endParaRPr sz="2083" dirty="0">
              <a:latin typeface="Corbel" panose="020B0503020204020204" pitchFamily="34" charset="0"/>
              <a:cs typeface="Montserrat"/>
            </a:endParaRPr>
          </a:p>
        </p:txBody>
      </p:sp>
      <p:sp>
        <p:nvSpPr>
          <p:cNvPr id="4" name="object 4"/>
          <p:cNvSpPr txBox="1"/>
          <p:nvPr/>
        </p:nvSpPr>
        <p:spPr>
          <a:xfrm>
            <a:off x="1319117" y="2635100"/>
            <a:ext cx="3736811" cy="1558482"/>
          </a:xfrm>
          <a:prstGeom prst="rect">
            <a:avLst/>
          </a:prstGeom>
        </p:spPr>
        <p:txBody>
          <a:bodyPr vert="horz" wrap="square" lIns="0" tIns="10583" rIns="0" bIns="0" rtlCol="0">
            <a:spAutoFit/>
          </a:bodyPr>
          <a:lstStyle/>
          <a:p>
            <a:pPr marL="10583" marR="4233">
              <a:lnSpc>
                <a:spcPts val="2020"/>
              </a:lnSpc>
              <a:spcBef>
                <a:spcPts val="83"/>
              </a:spcBef>
            </a:pPr>
            <a:r>
              <a:rPr lang="en-US" sz="1600" b="1" dirty="0">
                <a:solidFill>
                  <a:srgbClr val="52A947"/>
                </a:solidFill>
                <a:latin typeface="Corbel" panose="020B0503020204020204" pitchFamily="34" charset="0"/>
                <a:cs typeface="Montserrat"/>
              </a:rPr>
              <a:t>New tools for preventing RSV in early life are now achieving licensure.</a:t>
            </a:r>
          </a:p>
          <a:p>
            <a:pPr marL="296333" marR="4233" indent="-285750">
              <a:lnSpc>
                <a:spcPts val="2020"/>
              </a:lnSpc>
              <a:spcBef>
                <a:spcPts val="83"/>
              </a:spcBef>
              <a:buFont typeface="Arial" panose="020B0604020202020204" pitchFamily="34" charset="0"/>
              <a:buChar char="•"/>
            </a:pPr>
            <a:r>
              <a:rPr lang="en-US" sz="1400" dirty="0">
                <a:solidFill>
                  <a:srgbClr val="52A947"/>
                </a:solidFill>
                <a:latin typeface="Corbel" panose="020B0503020204020204" pitchFamily="34" charset="0"/>
                <a:cs typeface="Montserrat"/>
              </a:rPr>
              <a:t>vaccine given in pregnancy</a:t>
            </a:r>
            <a:endParaRPr lang="en-US" sz="1400" dirty="0">
              <a:latin typeface="Corbel" panose="020B0503020204020204" pitchFamily="34" charset="0"/>
              <a:cs typeface="Montserrat"/>
            </a:endParaRPr>
          </a:p>
          <a:p>
            <a:pPr marL="296333" marR="4233" indent="-285750">
              <a:lnSpc>
                <a:spcPts val="2020"/>
              </a:lnSpc>
              <a:spcBef>
                <a:spcPts val="83"/>
              </a:spcBef>
              <a:buFont typeface="Arial" panose="020B0604020202020204" pitchFamily="34" charset="0"/>
              <a:buChar char="•"/>
            </a:pPr>
            <a:r>
              <a:rPr lang="en-US" sz="1400" dirty="0">
                <a:solidFill>
                  <a:srgbClr val="52A947"/>
                </a:solidFill>
                <a:latin typeface="Corbel" panose="020B0503020204020204" pitchFamily="34" charset="0"/>
                <a:cs typeface="Montserrat"/>
              </a:rPr>
              <a:t>long-acting monoclonal </a:t>
            </a:r>
            <a:br>
              <a:rPr lang="en-US" sz="1400" dirty="0">
                <a:solidFill>
                  <a:srgbClr val="52A947"/>
                </a:solidFill>
                <a:latin typeface="Corbel" panose="020B0503020204020204" pitchFamily="34" charset="0"/>
                <a:cs typeface="Montserrat"/>
              </a:rPr>
            </a:br>
            <a:r>
              <a:rPr lang="en-US" sz="1400" dirty="0">
                <a:solidFill>
                  <a:srgbClr val="52A947"/>
                </a:solidFill>
                <a:latin typeface="Corbel" panose="020B0503020204020204" pitchFamily="34" charset="0"/>
                <a:cs typeface="Montserrat"/>
              </a:rPr>
              <a:t>antibodies given to </a:t>
            </a:r>
            <a:br>
              <a:rPr lang="en-US" sz="1400" dirty="0">
                <a:solidFill>
                  <a:srgbClr val="52A947"/>
                </a:solidFill>
                <a:latin typeface="Corbel" panose="020B0503020204020204" pitchFamily="34" charset="0"/>
                <a:cs typeface="Montserrat"/>
              </a:rPr>
            </a:br>
            <a:r>
              <a:rPr lang="en-US" sz="1400" dirty="0">
                <a:solidFill>
                  <a:srgbClr val="52A947"/>
                </a:solidFill>
                <a:latin typeface="Corbel" panose="020B0503020204020204" pitchFamily="34" charset="0"/>
                <a:cs typeface="Montserrat"/>
              </a:rPr>
              <a:t>newborns</a:t>
            </a:r>
          </a:p>
        </p:txBody>
      </p:sp>
      <p:sp>
        <p:nvSpPr>
          <p:cNvPr id="5" name="object 5"/>
          <p:cNvSpPr txBox="1"/>
          <p:nvPr/>
        </p:nvSpPr>
        <p:spPr>
          <a:xfrm>
            <a:off x="8509000" y="2664837"/>
            <a:ext cx="2756291" cy="1578038"/>
          </a:xfrm>
          <a:prstGeom prst="rect">
            <a:avLst/>
          </a:prstGeom>
        </p:spPr>
        <p:txBody>
          <a:bodyPr vert="horz" wrap="square" lIns="0" tIns="10583" rIns="0" bIns="0" rtlCol="0">
            <a:spAutoFit/>
          </a:bodyPr>
          <a:lstStyle/>
          <a:p>
            <a:pPr marL="10583" marR="4233">
              <a:lnSpc>
                <a:spcPts val="2020"/>
              </a:lnSpc>
              <a:spcBef>
                <a:spcPts val="83"/>
              </a:spcBef>
            </a:pPr>
            <a:r>
              <a:rPr lang="en-US" sz="1600" b="1" dirty="0">
                <a:solidFill>
                  <a:srgbClr val="D71E62"/>
                </a:solidFill>
                <a:latin typeface="Corbel" panose="020B0503020204020204" pitchFamily="34" charset="0"/>
                <a:cs typeface="Montserrat"/>
              </a:rPr>
              <a:t>Adding RSV to the immunization toolkit could</a:t>
            </a:r>
          </a:p>
          <a:p>
            <a:pPr marL="296333" marR="4233" indent="-285750">
              <a:lnSpc>
                <a:spcPts val="2020"/>
              </a:lnSpc>
              <a:spcBef>
                <a:spcPts val="83"/>
              </a:spcBef>
              <a:buFont typeface="Arial" panose="020B0604020202020204" pitchFamily="34" charset="0"/>
              <a:buChar char="•"/>
            </a:pPr>
            <a:r>
              <a:rPr lang="en-US" sz="1400" dirty="0">
                <a:solidFill>
                  <a:srgbClr val="D71E62"/>
                </a:solidFill>
                <a:latin typeface="Corbel" panose="020B0503020204020204" pitchFamily="34" charset="0"/>
                <a:cs typeface="Montserrat"/>
              </a:rPr>
              <a:t>keep children out of the hospital</a:t>
            </a:r>
          </a:p>
          <a:p>
            <a:pPr marL="296333" marR="4233" indent="-285750">
              <a:lnSpc>
                <a:spcPts val="2020"/>
              </a:lnSpc>
              <a:spcBef>
                <a:spcPts val="83"/>
              </a:spcBef>
              <a:buFont typeface="Arial" panose="020B0604020202020204" pitchFamily="34" charset="0"/>
              <a:buChar char="•"/>
            </a:pPr>
            <a:r>
              <a:rPr lang="en-US" sz="1400" dirty="0">
                <a:solidFill>
                  <a:srgbClr val="D71E62"/>
                </a:solidFill>
                <a:latin typeface="Corbel" panose="020B0503020204020204" pitchFamily="34" charset="0"/>
                <a:cs typeface="Montserrat"/>
              </a:rPr>
              <a:t>save many young lives</a:t>
            </a:r>
          </a:p>
          <a:p>
            <a:pPr marL="296333" marR="4233" indent="-285750">
              <a:lnSpc>
                <a:spcPts val="2020"/>
              </a:lnSpc>
              <a:spcBef>
                <a:spcPts val="83"/>
              </a:spcBef>
              <a:buFont typeface="Arial" panose="020B0604020202020204" pitchFamily="34" charset="0"/>
              <a:buChar char="•"/>
            </a:pPr>
            <a:r>
              <a:rPr lang="en-US" sz="1400" dirty="0">
                <a:solidFill>
                  <a:srgbClr val="D71E62"/>
                </a:solidFill>
                <a:latin typeface="Corbel" panose="020B0503020204020204" pitchFamily="34" charset="0"/>
                <a:cs typeface="Montserrat"/>
              </a:rPr>
              <a:t>free up resources for other health priorities</a:t>
            </a:r>
          </a:p>
        </p:txBody>
      </p:sp>
      <p:sp>
        <p:nvSpPr>
          <p:cNvPr id="6" name="object 6"/>
          <p:cNvSpPr txBox="1"/>
          <p:nvPr/>
        </p:nvSpPr>
        <p:spPr>
          <a:xfrm>
            <a:off x="5222541" y="2635100"/>
            <a:ext cx="2857296" cy="770125"/>
          </a:xfrm>
          <a:prstGeom prst="rect">
            <a:avLst/>
          </a:prstGeom>
        </p:spPr>
        <p:txBody>
          <a:bodyPr vert="horz" wrap="square" lIns="0" tIns="10583" rIns="0" bIns="0" rtlCol="0">
            <a:spAutoFit/>
          </a:bodyPr>
          <a:lstStyle/>
          <a:p>
            <a:pPr marL="10583" marR="730750">
              <a:lnSpc>
                <a:spcPts val="2020"/>
              </a:lnSpc>
              <a:spcBef>
                <a:spcPts val="83"/>
              </a:spcBef>
            </a:pPr>
            <a:r>
              <a:rPr lang="en-US" sz="1600" b="1" dirty="0">
                <a:solidFill>
                  <a:srgbClr val="314FA1"/>
                </a:solidFill>
                <a:latin typeface="Corbel" panose="020B0503020204020204" pitchFamily="34" charset="0"/>
                <a:cs typeface="Montserrat"/>
              </a:rPr>
              <a:t>An overdue chance to address an under-recognized cause of</a:t>
            </a:r>
            <a:endParaRPr lang="en-US" sz="1600" b="1" spc="-8" dirty="0">
              <a:solidFill>
                <a:srgbClr val="314FA1"/>
              </a:solidFill>
              <a:latin typeface="Corbel" panose="020B0503020204020204" pitchFamily="34" charset="0"/>
              <a:cs typeface="Montserrat"/>
            </a:endParaRPr>
          </a:p>
        </p:txBody>
      </p:sp>
      <p:sp>
        <p:nvSpPr>
          <p:cNvPr id="7" name="object 7"/>
          <p:cNvSpPr/>
          <p:nvPr/>
        </p:nvSpPr>
        <p:spPr>
          <a:xfrm>
            <a:off x="5120437" y="2686623"/>
            <a:ext cx="0" cy="1521354"/>
          </a:xfrm>
          <a:custGeom>
            <a:avLst/>
            <a:gdLst/>
            <a:ahLst/>
            <a:cxnLst/>
            <a:rect l="l" t="t" r="r" b="b"/>
            <a:pathLst>
              <a:path h="1825625">
                <a:moveTo>
                  <a:pt x="0" y="1825040"/>
                </a:moveTo>
                <a:lnTo>
                  <a:pt x="0" y="0"/>
                </a:lnTo>
              </a:path>
            </a:pathLst>
          </a:custGeom>
          <a:ln w="6350">
            <a:solidFill>
              <a:srgbClr val="0093D5"/>
            </a:solidFill>
          </a:ln>
        </p:spPr>
        <p:txBody>
          <a:bodyPr wrap="square" lIns="0" tIns="0" rIns="0" bIns="0" rtlCol="0"/>
          <a:lstStyle/>
          <a:p>
            <a:endParaRPr sz="1500">
              <a:latin typeface="Corbel" panose="020B0503020204020204" pitchFamily="34" charset="0"/>
            </a:endParaRPr>
          </a:p>
        </p:txBody>
      </p:sp>
      <p:sp>
        <p:nvSpPr>
          <p:cNvPr id="8" name="object 8"/>
          <p:cNvSpPr/>
          <p:nvPr/>
        </p:nvSpPr>
        <p:spPr>
          <a:xfrm>
            <a:off x="8353629" y="2686623"/>
            <a:ext cx="0" cy="1521354"/>
          </a:xfrm>
          <a:custGeom>
            <a:avLst/>
            <a:gdLst/>
            <a:ahLst/>
            <a:cxnLst/>
            <a:rect l="l" t="t" r="r" b="b"/>
            <a:pathLst>
              <a:path h="1825625">
                <a:moveTo>
                  <a:pt x="0" y="1825040"/>
                </a:moveTo>
                <a:lnTo>
                  <a:pt x="0" y="0"/>
                </a:lnTo>
              </a:path>
            </a:pathLst>
          </a:custGeom>
          <a:ln w="6350">
            <a:solidFill>
              <a:srgbClr val="0093D5"/>
            </a:solidFill>
          </a:ln>
        </p:spPr>
        <p:txBody>
          <a:bodyPr wrap="square" lIns="0" tIns="0" rIns="0" bIns="0" rtlCol="0"/>
          <a:lstStyle/>
          <a:p>
            <a:endParaRPr sz="1500">
              <a:latin typeface="Corbel" panose="020B0503020204020204" pitchFamily="34" charset="0"/>
            </a:endParaRPr>
          </a:p>
        </p:txBody>
      </p:sp>
      <p:sp>
        <p:nvSpPr>
          <p:cNvPr id="9" name="object 9"/>
          <p:cNvSpPr txBox="1">
            <a:spLocks noGrp="1"/>
          </p:cNvSpPr>
          <p:nvPr>
            <p:ph type="title"/>
          </p:nvPr>
        </p:nvSpPr>
        <p:spPr>
          <a:xfrm>
            <a:off x="1224280" y="365125"/>
            <a:ext cx="10515600" cy="380018"/>
          </a:xfrm>
          <a:prstGeom prst="rect">
            <a:avLst/>
          </a:prstGeom>
        </p:spPr>
        <p:txBody>
          <a:bodyPr vert="horz" wrap="square" lIns="0" tIns="10583" rIns="0" bIns="0" rtlCol="0" anchor="t" anchorCtr="0">
            <a:spAutoFit/>
          </a:bodyPr>
          <a:lstStyle/>
          <a:p>
            <a:pPr marL="10583">
              <a:lnSpc>
                <a:spcPct val="100000"/>
              </a:lnSpc>
              <a:spcBef>
                <a:spcPts val="83"/>
              </a:spcBef>
              <a:tabLst>
                <a:tab pos="1048237" algn="l"/>
                <a:tab pos="2239873" algn="l"/>
                <a:tab pos="2860561" algn="l"/>
                <a:tab pos="3999811" algn="l"/>
                <a:tab pos="4928990" algn="l"/>
                <a:tab pos="5880923" algn="l"/>
              </a:tabLst>
            </a:pPr>
            <a:r>
              <a:rPr spc="-21" dirty="0">
                <a:solidFill>
                  <a:srgbClr val="0093D5"/>
                </a:solidFill>
                <a:cs typeface="Montserrat"/>
              </a:rPr>
              <a:t>Why</a:t>
            </a:r>
            <a:r>
              <a:rPr lang="en-US" dirty="0">
                <a:solidFill>
                  <a:srgbClr val="0093D5"/>
                </a:solidFill>
                <a:cs typeface="Montserrat"/>
              </a:rPr>
              <a:t> </a:t>
            </a:r>
            <a:r>
              <a:rPr spc="-8" dirty="0">
                <a:solidFill>
                  <a:srgbClr val="0093D5"/>
                </a:solidFill>
                <a:cs typeface="Montserrat"/>
              </a:rPr>
              <a:t>focus</a:t>
            </a:r>
            <a:r>
              <a:rPr lang="en-US" dirty="0">
                <a:solidFill>
                  <a:srgbClr val="0093D5"/>
                </a:solidFill>
                <a:cs typeface="Montserrat"/>
              </a:rPr>
              <a:t> </a:t>
            </a:r>
            <a:r>
              <a:rPr spc="-21" dirty="0">
                <a:solidFill>
                  <a:srgbClr val="0093D5"/>
                </a:solidFill>
                <a:cs typeface="Montserrat"/>
              </a:rPr>
              <a:t>on</a:t>
            </a:r>
            <a:r>
              <a:rPr lang="en-US" dirty="0">
                <a:solidFill>
                  <a:srgbClr val="0093D5"/>
                </a:solidFill>
                <a:cs typeface="Montserrat"/>
              </a:rPr>
              <a:t> respiratory syncytial virus (</a:t>
            </a:r>
            <a:r>
              <a:rPr spc="-17" dirty="0">
                <a:solidFill>
                  <a:srgbClr val="0093D5"/>
                </a:solidFill>
                <a:cs typeface="Montserrat"/>
              </a:rPr>
              <a:t>RSV</a:t>
            </a:r>
            <a:r>
              <a:rPr lang="en-US" spc="-17" dirty="0">
                <a:solidFill>
                  <a:srgbClr val="0093D5"/>
                </a:solidFill>
                <a:cs typeface="Montserrat"/>
              </a:rPr>
              <a:t>)</a:t>
            </a:r>
            <a:r>
              <a:rPr spc="-17" dirty="0">
                <a:solidFill>
                  <a:srgbClr val="0093D5"/>
                </a:solidFill>
                <a:cs typeface="Montserrat"/>
              </a:rPr>
              <a:t>?</a:t>
            </a:r>
            <a:r>
              <a:rPr lang="en-US" dirty="0">
                <a:solidFill>
                  <a:srgbClr val="0093D5"/>
                </a:solidFill>
                <a:cs typeface="Montserrat"/>
              </a:rPr>
              <a:t> </a:t>
            </a:r>
            <a:r>
              <a:rPr spc="-21" dirty="0">
                <a:solidFill>
                  <a:srgbClr val="0093D5"/>
                </a:solidFill>
                <a:cs typeface="Montserrat"/>
              </a:rPr>
              <a:t>And</a:t>
            </a:r>
            <a:r>
              <a:rPr lang="en-US" dirty="0">
                <a:solidFill>
                  <a:srgbClr val="0093D5"/>
                </a:solidFill>
                <a:cs typeface="Montserrat"/>
              </a:rPr>
              <a:t> </a:t>
            </a:r>
            <a:r>
              <a:rPr spc="-21" dirty="0">
                <a:solidFill>
                  <a:srgbClr val="0093D5"/>
                </a:solidFill>
                <a:cs typeface="Montserrat"/>
              </a:rPr>
              <a:t>why</a:t>
            </a:r>
            <a:r>
              <a:rPr lang="en-US" dirty="0">
                <a:solidFill>
                  <a:srgbClr val="0093D5"/>
                </a:solidFill>
                <a:cs typeface="Montserrat"/>
              </a:rPr>
              <a:t> </a:t>
            </a:r>
            <a:r>
              <a:rPr spc="-17" dirty="0">
                <a:solidFill>
                  <a:srgbClr val="0093D5"/>
                </a:solidFill>
                <a:cs typeface="Montserrat"/>
              </a:rPr>
              <a:t>now?</a:t>
            </a:r>
          </a:p>
        </p:txBody>
      </p:sp>
      <p:grpSp>
        <p:nvGrpSpPr>
          <p:cNvPr id="10" name="object 10"/>
          <p:cNvGrpSpPr/>
          <p:nvPr/>
        </p:nvGrpSpPr>
        <p:grpSpPr>
          <a:xfrm>
            <a:off x="3887033" y="3303756"/>
            <a:ext cx="1040871" cy="997479"/>
            <a:chOff x="4923519" y="3943200"/>
            <a:chExt cx="1249045" cy="1196975"/>
          </a:xfrm>
        </p:grpSpPr>
        <p:sp>
          <p:nvSpPr>
            <p:cNvPr id="11" name="object 11"/>
            <p:cNvSpPr/>
            <p:nvPr/>
          </p:nvSpPr>
          <p:spPr>
            <a:xfrm>
              <a:off x="4923510" y="3943209"/>
              <a:ext cx="1249045" cy="1196975"/>
            </a:xfrm>
            <a:custGeom>
              <a:avLst/>
              <a:gdLst/>
              <a:ahLst/>
              <a:cxnLst/>
              <a:rect l="l" t="t" r="r" b="b"/>
              <a:pathLst>
                <a:path w="1249045" h="1196975">
                  <a:moveTo>
                    <a:pt x="639635" y="455841"/>
                  </a:moveTo>
                  <a:lnTo>
                    <a:pt x="617715" y="403136"/>
                  </a:lnTo>
                  <a:lnTo>
                    <a:pt x="587603" y="385864"/>
                  </a:lnTo>
                  <a:lnTo>
                    <a:pt x="587603" y="455841"/>
                  </a:lnTo>
                  <a:lnTo>
                    <a:pt x="587603" y="499897"/>
                  </a:lnTo>
                  <a:lnTo>
                    <a:pt x="585812" y="508736"/>
                  </a:lnTo>
                  <a:lnTo>
                    <a:pt x="580936" y="515950"/>
                  </a:lnTo>
                  <a:lnTo>
                    <a:pt x="573697" y="520827"/>
                  </a:lnTo>
                  <a:lnTo>
                    <a:pt x="564845" y="522605"/>
                  </a:lnTo>
                  <a:lnTo>
                    <a:pt x="550240" y="522605"/>
                  </a:lnTo>
                  <a:lnTo>
                    <a:pt x="550240" y="574484"/>
                  </a:lnTo>
                  <a:lnTo>
                    <a:pt x="550240" y="1082967"/>
                  </a:lnTo>
                  <a:lnTo>
                    <a:pt x="545376" y="1106932"/>
                  </a:lnTo>
                  <a:lnTo>
                    <a:pt x="532117" y="1126515"/>
                  </a:lnTo>
                  <a:lnTo>
                    <a:pt x="512483" y="1139736"/>
                  </a:lnTo>
                  <a:lnTo>
                    <a:pt x="488454" y="1144574"/>
                  </a:lnTo>
                  <a:lnTo>
                    <a:pt x="151180" y="1144574"/>
                  </a:lnTo>
                  <a:lnTo>
                    <a:pt x="127165" y="1139736"/>
                  </a:lnTo>
                  <a:lnTo>
                    <a:pt x="107518" y="1126515"/>
                  </a:lnTo>
                  <a:lnTo>
                    <a:pt x="94272" y="1106932"/>
                  </a:lnTo>
                  <a:lnTo>
                    <a:pt x="89408" y="1082967"/>
                  </a:lnTo>
                  <a:lnTo>
                    <a:pt x="89408" y="574484"/>
                  </a:lnTo>
                  <a:lnTo>
                    <a:pt x="550240" y="574484"/>
                  </a:lnTo>
                  <a:lnTo>
                    <a:pt x="550240" y="522605"/>
                  </a:lnTo>
                  <a:lnTo>
                    <a:pt x="74790" y="522605"/>
                  </a:lnTo>
                  <a:lnTo>
                    <a:pt x="65938" y="520827"/>
                  </a:lnTo>
                  <a:lnTo>
                    <a:pt x="58712" y="515950"/>
                  </a:lnTo>
                  <a:lnTo>
                    <a:pt x="53822" y="508736"/>
                  </a:lnTo>
                  <a:lnTo>
                    <a:pt x="52031" y="499897"/>
                  </a:lnTo>
                  <a:lnTo>
                    <a:pt x="52031" y="455841"/>
                  </a:lnTo>
                  <a:lnTo>
                    <a:pt x="53822" y="447027"/>
                  </a:lnTo>
                  <a:lnTo>
                    <a:pt x="58712" y="439813"/>
                  </a:lnTo>
                  <a:lnTo>
                    <a:pt x="65938" y="434936"/>
                  </a:lnTo>
                  <a:lnTo>
                    <a:pt x="74790" y="433146"/>
                  </a:lnTo>
                  <a:lnTo>
                    <a:pt x="564845" y="433146"/>
                  </a:lnTo>
                  <a:lnTo>
                    <a:pt x="573697" y="434936"/>
                  </a:lnTo>
                  <a:lnTo>
                    <a:pt x="580936" y="439813"/>
                  </a:lnTo>
                  <a:lnTo>
                    <a:pt x="585812" y="447027"/>
                  </a:lnTo>
                  <a:lnTo>
                    <a:pt x="587603" y="455841"/>
                  </a:lnTo>
                  <a:lnTo>
                    <a:pt x="587603" y="385864"/>
                  </a:lnTo>
                  <a:lnTo>
                    <a:pt x="564845" y="381254"/>
                  </a:lnTo>
                  <a:lnTo>
                    <a:pt x="74790" y="381254"/>
                  </a:lnTo>
                  <a:lnTo>
                    <a:pt x="45707" y="387134"/>
                  </a:lnTo>
                  <a:lnTo>
                    <a:pt x="21932" y="403136"/>
                  </a:lnTo>
                  <a:lnTo>
                    <a:pt x="5892" y="426847"/>
                  </a:lnTo>
                  <a:lnTo>
                    <a:pt x="0" y="455841"/>
                  </a:lnTo>
                  <a:lnTo>
                    <a:pt x="0" y="499897"/>
                  </a:lnTo>
                  <a:lnTo>
                    <a:pt x="2717" y="519696"/>
                  </a:lnTo>
                  <a:lnTo>
                    <a:pt x="10350" y="537451"/>
                  </a:lnTo>
                  <a:lnTo>
                    <a:pt x="22161" y="552475"/>
                  </a:lnTo>
                  <a:lnTo>
                    <a:pt x="37376" y="564095"/>
                  </a:lnTo>
                  <a:lnTo>
                    <a:pt x="37376" y="1082967"/>
                  </a:lnTo>
                  <a:lnTo>
                    <a:pt x="46342" y="1127099"/>
                  </a:lnTo>
                  <a:lnTo>
                    <a:pt x="70751" y="1163193"/>
                  </a:lnTo>
                  <a:lnTo>
                    <a:pt x="106934" y="1187538"/>
                  </a:lnTo>
                  <a:lnTo>
                    <a:pt x="151180" y="1196467"/>
                  </a:lnTo>
                  <a:lnTo>
                    <a:pt x="488454" y="1196467"/>
                  </a:lnTo>
                  <a:lnTo>
                    <a:pt x="532714" y="1187538"/>
                  </a:lnTo>
                  <a:lnTo>
                    <a:pt x="568896" y="1163193"/>
                  </a:lnTo>
                  <a:lnTo>
                    <a:pt x="593318" y="1127099"/>
                  </a:lnTo>
                  <a:lnTo>
                    <a:pt x="602272" y="1082967"/>
                  </a:lnTo>
                  <a:lnTo>
                    <a:pt x="602272" y="574484"/>
                  </a:lnTo>
                  <a:lnTo>
                    <a:pt x="602272" y="564095"/>
                  </a:lnTo>
                  <a:lnTo>
                    <a:pt x="617486" y="552475"/>
                  </a:lnTo>
                  <a:lnTo>
                    <a:pt x="629285" y="537451"/>
                  </a:lnTo>
                  <a:lnTo>
                    <a:pt x="635673" y="522605"/>
                  </a:lnTo>
                  <a:lnTo>
                    <a:pt x="636930" y="519696"/>
                  </a:lnTo>
                  <a:lnTo>
                    <a:pt x="639635" y="499897"/>
                  </a:lnTo>
                  <a:lnTo>
                    <a:pt x="639635" y="455841"/>
                  </a:lnTo>
                  <a:close/>
                </a:path>
                <a:path w="1249045" h="1196975">
                  <a:moveTo>
                    <a:pt x="924344" y="290690"/>
                  </a:moveTo>
                  <a:lnTo>
                    <a:pt x="920292" y="269862"/>
                  </a:lnTo>
                  <a:lnTo>
                    <a:pt x="919010" y="263258"/>
                  </a:lnTo>
                  <a:lnTo>
                    <a:pt x="903909" y="240220"/>
                  </a:lnTo>
                  <a:lnTo>
                    <a:pt x="880389" y="224243"/>
                  </a:lnTo>
                  <a:lnTo>
                    <a:pt x="872312" y="222592"/>
                  </a:lnTo>
                  <a:lnTo>
                    <a:pt x="872312" y="290639"/>
                  </a:lnTo>
                  <a:lnTo>
                    <a:pt x="870521" y="299300"/>
                  </a:lnTo>
                  <a:lnTo>
                    <a:pt x="865682" y="306425"/>
                  </a:lnTo>
                  <a:lnTo>
                    <a:pt x="858507" y="311302"/>
                  </a:lnTo>
                  <a:lnTo>
                    <a:pt x="849744" y="313182"/>
                  </a:lnTo>
                  <a:lnTo>
                    <a:pt x="785914" y="314134"/>
                  </a:lnTo>
                  <a:lnTo>
                    <a:pt x="785914" y="366026"/>
                  </a:lnTo>
                  <a:lnTo>
                    <a:pt x="757542" y="895184"/>
                  </a:lnTo>
                  <a:lnTo>
                    <a:pt x="753554" y="895261"/>
                  </a:lnTo>
                  <a:lnTo>
                    <a:pt x="721868" y="367728"/>
                  </a:lnTo>
                  <a:lnTo>
                    <a:pt x="721817" y="366966"/>
                  </a:lnTo>
                  <a:lnTo>
                    <a:pt x="785914" y="366026"/>
                  </a:lnTo>
                  <a:lnTo>
                    <a:pt x="785914" y="314134"/>
                  </a:lnTo>
                  <a:lnTo>
                    <a:pt x="657085" y="316026"/>
                  </a:lnTo>
                  <a:lnTo>
                    <a:pt x="647395" y="313626"/>
                  </a:lnTo>
                  <a:lnTo>
                    <a:pt x="640638" y="308978"/>
                  </a:lnTo>
                  <a:lnTo>
                    <a:pt x="636689" y="302590"/>
                  </a:lnTo>
                  <a:lnTo>
                    <a:pt x="635393" y="294970"/>
                  </a:lnTo>
                  <a:lnTo>
                    <a:pt x="637171" y="286423"/>
                  </a:lnTo>
                  <a:lnTo>
                    <a:pt x="642023" y="279387"/>
                  </a:lnTo>
                  <a:lnTo>
                    <a:pt x="649198" y="274574"/>
                  </a:lnTo>
                  <a:lnTo>
                    <a:pt x="657974" y="272732"/>
                  </a:lnTo>
                  <a:lnTo>
                    <a:pt x="850595" y="269862"/>
                  </a:lnTo>
                  <a:lnTo>
                    <a:pt x="850925" y="269862"/>
                  </a:lnTo>
                  <a:lnTo>
                    <a:pt x="859459" y="271526"/>
                  </a:lnTo>
                  <a:lnTo>
                    <a:pt x="866241" y="276047"/>
                  </a:lnTo>
                  <a:lnTo>
                    <a:pt x="870699" y="282663"/>
                  </a:lnTo>
                  <a:lnTo>
                    <a:pt x="872312" y="290639"/>
                  </a:lnTo>
                  <a:lnTo>
                    <a:pt x="872312" y="222592"/>
                  </a:lnTo>
                  <a:lnTo>
                    <a:pt x="859688" y="220002"/>
                  </a:lnTo>
                  <a:lnTo>
                    <a:pt x="850023" y="218020"/>
                  </a:lnTo>
                  <a:lnTo>
                    <a:pt x="849833" y="217982"/>
                  </a:lnTo>
                  <a:lnTo>
                    <a:pt x="846823" y="218020"/>
                  </a:lnTo>
                  <a:lnTo>
                    <a:pt x="861910" y="123482"/>
                  </a:lnTo>
                  <a:lnTo>
                    <a:pt x="859193" y="77406"/>
                  </a:lnTo>
                  <a:lnTo>
                    <a:pt x="845515" y="51879"/>
                  </a:lnTo>
                  <a:lnTo>
                    <a:pt x="838034" y="37909"/>
                  </a:lnTo>
                  <a:lnTo>
                    <a:pt x="810539" y="17005"/>
                  </a:lnTo>
                  <a:lnTo>
                    <a:pt x="810539" y="115316"/>
                  </a:lnTo>
                  <a:lnTo>
                    <a:pt x="794016" y="218808"/>
                  </a:lnTo>
                  <a:lnTo>
                    <a:pt x="713727" y="220002"/>
                  </a:lnTo>
                  <a:lnTo>
                    <a:pt x="697547" y="117779"/>
                  </a:lnTo>
                  <a:lnTo>
                    <a:pt x="699211" y="93268"/>
                  </a:lnTo>
                  <a:lnTo>
                    <a:pt x="710755" y="72326"/>
                  </a:lnTo>
                  <a:lnTo>
                    <a:pt x="729945" y="57632"/>
                  </a:lnTo>
                  <a:lnTo>
                    <a:pt x="754532" y="51879"/>
                  </a:lnTo>
                  <a:lnTo>
                    <a:pt x="779030" y="57048"/>
                  </a:lnTo>
                  <a:lnTo>
                    <a:pt x="797890" y="70929"/>
                  </a:lnTo>
                  <a:lnTo>
                    <a:pt x="809066" y="91135"/>
                  </a:lnTo>
                  <a:lnTo>
                    <a:pt x="810539" y="115316"/>
                  </a:lnTo>
                  <a:lnTo>
                    <a:pt x="810539" y="17005"/>
                  </a:lnTo>
                  <a:lnTo>
                    <a:pt x="801776" y="10337"/>
                  </a:lnTo>
                  <a:lnTo>
                    <a:pt x="753757" y="0"/>
                  </a:lnTo>
                  <a:lnTo>
                    <a:pt x="707263" y="10934"/>
                  </a:lnTo>
                  <a:lnTo>
                    <a:pt x="670991" y="38887"/>
                  </a:lnTo>
                  <a:lnTo>
                    <a:pt x="649211" y="78867"/>
                  </a:lnTo>
                  <a:lnTo>
                    <a:pt x="646150" y="125882"/>
                  </a:lnTo>
                  <a:lnTo>
                    <a:pt x="661174" y="220789"/>
                  </a:lnTo>
                  <a:lnTo>
                    <a:pt x="657212" y="220840"/>
                  </a:lnTo>
                  <a:lnTo>
                    <a:pt x="628523" y="226999"/>
                  </a:lnTo>
                  <a:lnTo>
                    <a:pt x="605053" y="243001"/>
                  </a:lnTo>
                  <a:lnTo>
                    <a:pt x="589191" y="266433"/>
                  </a:lnTo>
                  <a:lnTo>
                    <a:pt x="583361" y="294919"/>
                  </a:lnTo>
                  <a:lnTo>
                    <a:pt x="589076" y="323392"/>
                  </a:lnTo>
                  <a:lnTo>
                    <a:pt x="604735" y="346583"/>
                  </a:lnTo>
                  <a:lnTo>
                    <a:pt x="628040" y="362191"/>
                  </a:lnTo>
                  <a:lnTo>
                    <a:pt x="656691" y="367906"/>
                  </a:lnTo>
                  <a:lnTo>
                    <a:pt x="657860" y="367906"/>
                  </a:lnTo>
                  <a:lnTo>
                    <a:pt x="669759" y="367728"/>
                  </a:lnTo>
                  <a:lnTo>
                    <a:pt x="703110" y="923099"/>
                  </a:lnTo>
                  <a:lnTo>
                    <a:pt x="705586" y="932700"/>
                  </a:lnTo>
                  <a:lnTo>
                    <a:pt x="711250" y="940447"/>
                  </a:lnTo>
                  <a:lnTo>
                    <a:pt x="719328" y="945616"/>
                  </a:lnTo>
                  <a:lnTo>
                    <a:pt x="729056" y="947496"/>
                  </a:lnTo>
                  <a:lnTo>
                    <a:pt x="782599" y="946721"/>
                  </a:lnTo>
                  <a:lnTo>
                    <a:pt x="809637" y="895261"/>
                  </a:lnTo>
                  <a:lnTo>
                    <a:pt x="838022" y="366026"/>
                  </a:lnTo>
                  <a:lnTo>
                    <a:pt x="838060" y="365252"/>
                  </a:lnTo>
                  <a:lnTo>
                    <a:pt x="850519" y="365074"/>
                  </a:lnTo>
                  <a:lnTo>
                    <a:pt x="879208" y="358863"/>
                  </a:lnTo>
                  <a:lnTo>
                    <a:pt x="902677" y="342798"/>
                  </a:lnTo>
                  <a:lnTo>
                    <a:pt x="918514" y="319265"/>
                  </a:lnTo>
                  <a:lnTo>
                    <a:pt x="919175" y="316026"/>
                  </a:lnTo>
                  <a:lnTo>
                    <a:pt x="924344" y="290690"/>
                  </a:lnTo>
                  <a:close/>
                </a:path>
                <a:path w="1249045" h="1196975">
                  <a:moveTo>
                    <a:pt x="1248676" y="998372"/>
                  </a:moveTo>
                  <a:lnTo>
                    <a:pt x="1246632" y="988275"/>
                  </a:lnTo>
                  <a:lnTo>
                    <a:pt x="1241056" y="980020"/>
                  </a:lnTo>
                  <a:lnTo>
                    <a:pt x="1232789" y="974471"/>
                  </a:lnTo>
                  <a:lnTo>
                    <a:pt x="1222667" y="972426"/>
                  </a:lnTo>
                  <a:lnTo>
                    <a:pt x="1161173" y="972426"/>
                  </a:lnTo>
                  <a:lnTo>
                    <a:pt x="1161173" y="421411"/>
                  </a:lnTo>
                  <a:lnTo>
                    <a:pt x="1161173" y="395465"/>
                  </a:lnTo>
                  <a:lnTo>
                    <a:pt x="1159129" y="385368"/>
                  </a:lnTo>
                  <a:lnTo>
                    <a:pt x="1153553" y="377126"/>
                  </a:lnTo>
                  <a:lnTo>
                    <a:pt x="1145286" y="371563"/>
                  </a:lnTo>
                  <a:lnTo>
                    <a:pt x="1135164" y="369531"/>
                  </a:lnTo>
                  <a:lnTo>
                    <a:pt x="1118425" y="369531"/>
                  </a:lnTo>
                  <a:lnTo>
                    <a:pt x="1118425" y="323062"/>
                  </a:lnTo>
                  <a:lnTo>
                    <a:pt x="1117612" y="318782"/>
                  </a:lnTo>
                  <a:lnTo>
                    <a:pt x="1114488" y="302526"/>
                  </a:lnTo>
                  <a:lnTo>
                    <a:pt x="1109154" y="294068"/>
                  </a:lnTo>
                  <a:lnTo>
                    <a:pt x="1109154" y="421411"/>
                  </a:lnTo>
                  <a:lnTo>
                    <a:pt x="1109154" y="972426"/>
                  </a:lnTo>
                  <a:lnTo>
                    <a:pt x="1061427" y="972426"/>
                  </a:lnTo>
                  <a:lnTo>
                    <a:pt x="1061427" y="1024305"/>
                  </a:lnTo>
                  <a:lnTo>
                    <a:pt x="1061427" y="1135049"/>
                  </a:lnTo>
                  <a:lnTo>
                    <a:pt x="1021969" y="1135049"/>
                  </a:lnTo>
                  <a:lnTo>
                    <a:pt x="1021969" y="1024305"/>
                  </a:lnTo>
                  <a:lnTo>
                    <a:pt x="1061427" y="1024305"/>
                  </a:lnTo>
                  <a:lnTo>
                    <a:pt x="1061427" y="972426"/>
                  </a:lnTo>
                  <a:lnTo>
                    <a:pt x="974255" y="972426"/>
                  </a:lnTo>
                  <a:lnTo>
                    <a:pt x="974255" y="421411"/>
                  </a:lnTo>
                  <a:lnTo>
                    <a:pt x="1109154" y="421411"/>
                  </a:lnTo>
                  <a:lnTo>
                    <a:pt x="1109154" y="294068"/>
                  </a:lnTo>
                  <a:lnTo>
                    <a:pt x="1103718" y="285445"/>
                  </a:lnTo>
                  <a:lnTo>
                    <a:pt x="1087615" y="273278"/>
                  </a:lnTo>
                  <a:lnTo>
                    <a:pt x="1067714" y="267462"/>
                  </a:lnTo>
                  <a:lnTo>
                    <a:pt x="1067714" y="76911"/>
                  </a:lnTo>
                  <a:lnTo>
                    <a:pt x="1066393" y="70383"/>
                  </a:lnTo>
                  <a:lnTo>
                    <a:pt x="1066393" y="320700"/>
                  </a:lnTo>
                  <a:lnTo>
                    <a:pt x="1066393" y="369531"/>
                  </a:lnTo>
                  <a:lnTo>
                    <a:pt x="1017003" y="369531"/>
                  </a:lnTo>
                  <a:lnTo>
                    <a:pt x="1017003" y="320700"/>
                  </a:lnTo>
                  <a:lnTo>
                    <a:pt x="1018933" y="318782"/>
                  </a:lnTo>
                  <a:lnTo>
                    <a:pt x="1064463" y="318782"/>
                  </a:lnTo>
                  <a:lnTo>
                    <a:pt x="1066393" y="320700"/>
                  </a:lnTo>
                  <a:lnTo>
                    <a:pt x="1066393" y="70383"/>
                  </a:lnTo>
                  <a:lnTo>
                    <a:pt x="1065669" y="66802"/>
                  </a:lnTo>
                  <a:lnTo>
                    <a:pt x="1060094" y="58559"/>
                  </a:lnTo>
                  <a:lnTo>
                    <a:pt x="1051826" y="53009"/>
                  </a:lnTo>
                  <a:lnTo>
                    <a:pt x="1041704" y="50965"/>
                  </a:lnTo>
                  <a:lnTo>
                    <a:pt x="1031570" y="53009"/>
                  </a:lnTo>
                  <a:lnTo>
                    <a:pt x="1023302" y="58559"/>
                  </a:lnTo>
                  <a:lnTo>
                    <a:pt x="1017727" y="66802"/>
                  </a:lnTo>
                  <a:lnTo>
                    <a:pt x="1015682" y="76911"/>
                  </a:lnTo>
                  <a:lnTo>
                    <a:pt x="1015682" y="267462"/>
                  </a:lnTo>
                  <a:lnTo>
                    <a:pt x="995781" y="273278"/>
                  </a:lnTo>
                  <a:lnTo>
                    <a:pt x="979690" y="285445"/>
                  </a:lnTo>
                  <a:lnTo>
                    <a:pt x="968921" y="302526"/>
                  </a:lnTo>
                  <a:lnTo>
                    <a:pt x="964984" y="323062"/>
                  </a:lnTo>
                  <a:lnTo>
                    <a:pt x="964984" y="369531"/>
                  </a:lnTo>
                  <a:lnTo>
                    <a:pt x="948232" y="369531"/>
                  </a:lnTo>
                  <a:lnTo>
                    <a:pt x="938110" y="371563"/>
                  </a:lnTo>
                  <a:lnTo>
                    <a:pt x="929843" y="377126"/>
                  </a:lnTo>
                  <a:lnTo>
                    <a:pt x="924267" y="385368"/>
                  </a:lnTo>
                  <a:lnTo>
                    <a:pt x="922223" y="395465"/>
                  </a:lnTo>
                  <a:lnTo>
                    <a:pt x="922223" y="972426"/>
                  </a:lnTo>
                  <a:lnTo>
                    <a:pt x="860729" y="972426"/>
                  </a:lnTo>
                  <a:lnTo>
                    <a:pt x="850607" y="974471"/>
                  </a:lnTo>
                  <a:lnTo>
                    <a:pt x="842340" y="980020"/>
                  </a:lnTo>
                  <a:lnTo>
                    <a:pt x="836764" y="988275"/>
                  </a:lnTo>
                  <a:lnTo>
                    <a:pt x="834720" y="998372"/>
                  </a:lnTo>
                  <a:lnTo>
                    <a:pt x="836764" y="1008481"/>
                  </a:lnTo>
                  <a:lnTo>
                    <a:pt x="842340" y="1016723"/>
                  </a:lnTo>
                  <a:lnTo>
                    <a:pt x="850607" y="1022286"/>
                  </a:lnTo>
                  <a:lnTo>
                    <a:pt x="860729" y="1024318"/>
                  </a:lnTo>
                  <a:lnTo>
                    <a:pt x="969949" y="1024318"/>
                  </a:lnTo>
                  <a:lnTo>
                    <a:pt x="969949" y="1135049"/>
                  </a:lnTo>
                  <a:lnTo>
                    <a:pt x="928344" y="1135049"/>
                  </a:lnTo>
                  <a:lnTo>
                    <a:pt x="918222" y="1137094"/>
                  </a:lnTo>
                  <a:lnTo>
                    <a:pt x="909955" y="1142644"/>
                  </a:lnTo>
                  <a:lnTo>
                    <a:pt x="904379" y="1150899"/>
                  </a:lnTo>
                  <a:lnTo>
                    <a:pt x="902335" y="1160995"/>
                  </a:lnTo>
                  <a:lnTo>
                    <a:pt x="904379" y="1171105"/>
                  </a:lnTo>
                  <a:lnTo>
                    <a:pt x="909955" y="1179347"/>
                  </a:lnTo>
                  <a:lnTo>
                    <a:pt x="918222" y="1184910"/>
                  </a:lnTo>
                  <a:lnTo>
                    <a:pt x="928344" y="1186942"/>
                  </a:lnTo>
                  <a:lnTo>
                    <a:pt x="1155052" y="1186942"/>
                  </a:lnTo>
                  <a:lnTo>
                    <a:pt x="1165174" y="1184910"/>
                  </a:lnTo>
                  <a:lnTo>
                    <a:pt x="1173441" y="1179347"/>
                  </a:lnTo>
                  <a:lnTo>
                    <a:pt x="1179017" y="1171105"/>
                  </a:lnTo>
                  <a:lnTo>
                    <a:pt x="1181061" y="1160995"/>
                  </a:lnTo>
                  <a:lnTo>
                    <a:pt x="1179017" y="1150899"/>
                  </a:lnTo>
                  <a:lnTo>
                    <a:pt x="1173441" y="1142644"/>
                  </a:lnTo>
                  <a:lnTo>
                    <a:pt x="1165174" y="1137094"/>
                  </a:lnTo>
                  <a:lnTo>
                    <a:pt x="1155052" y="1135049"/>
                  </a:lnTo>
                  <a:lnTo>
                    <a:pt x="1113459" y="1135049"/>
                  </a:lnTo>
                  <a:lnTo>
                    <a:pt x="1113459" y="1024318"/>
                  </a:lnTo>
                  <a:lnTo>
                    <a:pt x="1222730" y="1024305"/>
                  </a:lnTo>
                  <a:lnTo>
                    <a:pt x="1232789" y="1022286"/>
                  </a:lnTo>
                  <a:lnTo>
                    <a:pt x="1241056" y="1016723"/>
                  </a:lnTo>
                  <a:lnTo>
                    <a:pt x="1246632" y="1008481"/>
                  </a:lnTo>
                  <a:lnTo>
                    <a:pt x="1248676" y="998372"/>
                  </a:lnTo>
                  <a:close/>
                </a:path>
              </a:pathLst>
            </a:custGeom>
            <a:solidFill>
              <a:srgbClr val="074848"/>
            </a:solidFill>
          </p:spPr>
          <p:txBody>
            <a:bodyPr wrap="square" lIns="0" tIns="0" rIns="0" bIns="0" rtlCol="0"/>
            <a:lstStyle/>
            <a:p>
              <a:endParaRPr sz="1500">
                <a:latin typeface="Corbel" panose="020B0503020204020204" pitchFamily="34" charset="0"/>
              </a:endParaRPr>
            </a:p>
          </p:txBody>
        </p:sp>
        <p:sp>
          <p:nvSpPr>
            <p:cNvPr id="12" name="object 12"/>
            <p:cNvSpPr/>
            <p:nvPr/>
          </p:nvSpPr>
          <p:spPr>
            <a:xfrm>
              <a:off x="5048241" y="4755302"/>
              <a:ext cx="386715" cy="275590"/>
            </a:xfrm>
            <a:custGeom>
              <a:avLst/>
              <a:gdLst/>
              <a:ahLst/>
              <a:cxnLst/>
              <a:rect l="l" t="t" r="r" b="b"/>
              <a:pathLst>
                <a:path w="386714" h="275589">
                  <a:moveTo>
                    <a:pt x="386575" y="0"/>
                  </a:moveTo>
                  <a:lnTo>
                    <a:pt x="0" y="0"/>
                  </a:lnTo>
                  <a:lnTo>
                    <a:pt x="0" y="223342"/>
                  </a:lnTo>
                  <a:lnTo>
                    <a:pt x="4079" y="243441"/>
                  </a:lnTo>
                  <a:lnTo>
                    <a:pt x="15198" y="259873"/>
                  </a:lnTo>
                  <a:lnTo>
                    <a:pt x="31675" y="270962"/>
                  </a:lnTo>
                  <a:lnTo>
                    <a:pt x="51828" y="275031"/>
                  </a:lnTo>
                  <a:lnTo>
                    <a:pt x="334746" y="275031"/>
                  </a:lnTo>
                  <a:lnTo>
                    <a:pt x="354899" y="270962"/>
                  </a:lnTo>
                  <a:lnTo>
                    <a:pt x="371376" y="259873"/>
                  </a:lnTo>
                  <a:lnTo>
                    <a:pt x="382495" y="243441"/>
                  </a:lnTo>
                  <a:lnTo>
                    <a:pt x="386575" y="223342"/>
                  </a:lnTo>
                  <a:lnTo>
                    <a:pt x="386575" y="0"/>
                  </a:lnTo>
                  <a:close/>
                </a:path>
              </a:pathLst>
            </a:custGeom>
            <a:solidFill>
              <a:srgbClr val="52A947"/>
            </a:solidFill>
          </p:spPr>
          <p:txBody>
            <a:bodyPr wrap="square" lIns="0" tIns="0" rIns="0" bIns="0" rtlCol="0"/>
            <a:lstStyle/>
            <a:p>
              <a:endParaRPr sz="1500">
                <a:latin typeface="Corbel" panose="020B0503020204020204" pitchFamily="34" charset="0"/>
              </a:endParaRPr>
            </a:p>
          </p:txBody>
        </p:sp>
      </p:grpSp>
      <p:pic>
        <p:nvPicPr>
          <p:cNvPr id="13" name="object 13"/>
          <p:cNvPicPr/>
          <p:nvPr/>
        </p:nvPicPr>
        <p:blipFill>
          <a:blip r:embed="rId3" cstate="print"/>
          <a:stretch>
            <a:fillRect/>
          </a:stretch>
        </p:blipFill>
        <p:spPr>
          <a:xfrm>
            <a:off x="7426982" y="2664830"/>
            <a:ext cx="862139" cy="751417"/>
          </a:xfrm>
          <a:prstGeom prst="rect">
            <a:avLst/>
          </a:prstGeom>
        </p:spPr>
      </p:pic>
      <p:pic>
        <p:nvPicPr>
          <p:cNvPr id="27" name="Picture 26" descr="Icon&#10;&#10;Description automatically generated">
            <a:extLst>
              <a:ext uri="{FF2B5EF4-FFF2-40B4-BE49-F238E27FC236}">
                <a16:creationId xmlns:a16="http://schemas.microsoft.com/office/drawing/2014/main" id="{1E1B19D3-1C4C-3DE7-5322-DC8758B73466}"/>
              </a:ext>
            </a:extLst>
          </p:cNvPr>
          <p:cNvPicPr>
            <a:picLocks noChangeAspect="1"/>
          </p:cNvPicPr>
          <p:nvPr/>
        </p:nvPicPr>
        <p:blipFill>
          <a:blip r:embed="rId4"/>
          <a:stretch>
            <a:fillRect/>
          </a:stretch>
        </p:blipFill>
        <p:spPr>
          <a:xfrm>
            <a:off x="11265293" y="2787893"/>
            <a:ext cx="660950" cy="1450418"/>
          </a:xfrm>
          <a:prstGeom prst="rect">
            <a:avLst/>
          </a:prstGeom>
        </p:spPr>
      </p:pic>
      <p:sp>
        <p:nvSpPr>
          <p:cNvPr id="14" name="object 6">
            <a:extLst>
              <a:ext uri="{FF2B5EF4-FFF2-40B4-BE49-F238E27FC236}">
                <a16:creationId xmlns:a16="http://schemas.microsoft.com/office/drawing/2014/main" id="{D9F9C63A-0DF2-A50F-528F-1F2E2AE6DC7E}"/>
              </a:ext>
            </a:extLst>
          </p:cNvPr>
          <p:cNvSpPr txBox="1"/>
          <p:nvPr/>
        </p:nvSpPr>
        <p:spPr>
          <a:xfrm>
            <a:off x="5222542" y="3387629"/>
            <a:ext cx="3012666" cy="1052254"/>
          </a:xfrm>
          <a:prstGeom prst="rect">
            <a:avLst/>
          </a:prstGeom>
        </p:spPr>
        <p:txBody>
          <a:bodyPr vert="horz" wrap="square" lIns="0" tIns="10583" rIns="0" bIns="0" rtlCol="0">
            <a:spAutoFit/>
          </a:bodyPr>
          <a:lstStyle/>
          <a:p>
            <a:pPr marL="296333" marR="730750" indent="-285750" defTabSz="1314450">
              <a:lnSpc>
                <a:spcPts val="2020"/>
              </a:lnSpc>
              <a:spcBef>
                <a:spcPts val="83"/>
              </a:spcBef>
              <a:buFont typeface="Arial" panose="020B0604020202020204" pitchFamily="34" charset="0"/>
              <a:buChar char="•"/>
            </a:pPr>
            <a:r>
              <a:rPr lang="en-US" sz="1400" dirty="0">
                <a:solidFill>
                  <a:srgbClr val="314FA1"/>
                </a:solidFill>
                <a:latin typeface="Corbel" panose="020B0503020204020204" pitchFamily="34" charset="0"/>
                <a:cs typeface="Montserrat"/>
              </a:rPr>
              <a:t>millions of hospitalizations</a:t>
            </a:r>
          </a:p>
          <a:p>
            <a:pPr marL="296333" marR="730750" indent="-285750" defTabSz="1314450">
              <a:lnSpc>
                <a:spcPts val="2020"/>
              </a:lnSpc>
              <a:spcBef>
                <a:spcPts val="83"/>
              </a:spcBef>
              <a:buFont typeface="Arial" panose="020B0604020202020204" pitchFamily="34" charset="0"/>
              <a:buChar char="•"/>
            </a:pPr>
            <a:r>
              <a:rPr lang="en-US" sz="1400" spc="-8" dirty="0">
                <a:solidFill>
                  <a:srgbClr val="314FA1"/>
                </a:solidFill>
                <a:latin typeface="Corbel" panose="020B0503020204020204" pitchFamily="34" charset="0"/>
                <a:cs typeface="Montserrat"/>
              </a:rPr>
              <a:t>thousands of deaths</a:t>
            </a:r>
          </a:p>
          <a:p>
            <a:pPr marL="296333" marR="730750" indent="-285750" defTabSz="1314450">
              <a:lnSpc>
                <a:spcPts val="2020"/>
              </a:lnSpc>
              <a:spcBef>
                <a:spcPts val="83"/>
              </a:spcBef>
              <a:buFont typeface="Arial" panose="020B0604020202020204" pitchFamily="34" charset="0"/>
              <a:buChar char="•"/>
            </a:pPr>
            <a:r>
              <a:rPr lang="en-US" sz="1400" spc="-8" dirty="0">
                <a:solidFill>
                  <a:srgbClr val="314FA1"/>
                </a:solidFill>
                <a:latin typeface="Corbel" panose="020B0503020204020204" pitchFamily="34" charset="0"/>
                <a:cs typeface="Montserrat"/>
              </a:rPr>
              <a:t>strain on health systems and livelihoods</a:t>
            </a:r>
          </a:p>
        </p:txBody>
      </p:sp>
      <p:sp>
        <p:nvSpPr>
          <p:cNvPr id="17" name="Footer Placeholder 57">
            <a:extLst>
              <a:ext uri="{FF2B5EF4-FFF2-40B4-BE49-F238E27FC236}">
                <a16:creationId xmlns:a16="http://schemas.microsoft.com/office/drawing/2014/main" id="{0ADE2F09-BF7B-19F4-F560-FE0D2BB9E0E7}"/>
              </a:ext>
            </a:extLst>
          </p:cNvPr>
          <p:cNvSpPr>
            <a:spLocks noGrp="1"/>
          </p:cNvSpPr>
          <p:nvPr>
            <p:ph type="ftr" sz="quarter" idx="3"/>
          </p:nvPr>
        </p:nvSpPr>
        <p:spPr>
          <a:xfrm>
            <a:off x="6866666" y="6548086"/>
            <a:ext cx="4873214" cy="173389"/>
          </a:xfrm>
        </p:spPr>
        <p:txBody>
          <a:bodyPr/>
          <a:lstStyle/>
          <a:p>
            <a:r>
              <a:rPr lang="en-US" dirty="0"/>
              <a:t>Original slide developed by the World Health Organization and PATH. Last updated: February 2024</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51A84C-4ACE-B12C-87E3-964A5D477F20}"/>
              </a:ext>
            </a:extLst>
          </p:cNvPr>
          <p:cNvSpPr>
            <a:spLocks noGrp="1"/>
          </p:cNvSpPr>
          <p:nvPr>
            <p:ph type="title"/>
          </p:nvPr>
        </p:nvSpPr>
        <p:spPr/>
        <p:txBody>
          <a:bodyPr>
            <a:noAutofit/>
          </a:bodyPr>
          <a:lstStyle/>
          <a:p>
            <a:r>
              <a:rPr lang="en-US" sz="2800" dirty="0"/>
              <a:t>Leading product progress for RSV prevention in early life</a:t>
            </a:r>
          </a:p>
        </p:txBody>
      </p:sp>
      <p:graphicFrame>
        <p:nvGraphicFramePr>
          <p:cNvPr id="5" name="Table 5">
            <a:extLst>
              <a:ext uri="{FF2B5EF4-FFF2-40B4-BE49-F238E27FC236}">
                <a16:creationId xmlns:a16="http://schemas.microsoft.com/office/drawing/2014/main" id="{58E69FD6-710F-0C58-09F8-A1F8BD1DAC94}"/>
              </a:ext>
            </a:extLst>
          </p:cNvPr>
          <p:cNvGraphicFramePr>
            <a:graphicFrameLocks noGrp="1"/>
          </p:cNvGraphicFramePr>
          <p:nvPr>
            <p:ph idx="1"/>
            <p:extLst>
              <p:ext uri="{D42A27DB-BD31-4B8C-83A1-F6EECF244321}">
                <p14:modId xmlns:p14="http://schemas.microsoft.com/office/powerpoint/2010/main" val="3241181908"/>
              </p:ext>
            </p:extLst>
          </p:nvPr>
        </p:nvGraphicFramePr>
        <p:xfrm>
          <a:off x="1223961" y="1284247"/>
          <a:ext cx="10226067" cy="4075525"/>
        </p:xfrm>
        <a:graphic>
          <a:graphicData uri="http://schemas.openxmlformats.org/drawingml/2006/table">
            <a:tbl>
              <a:tblPr firstRow="1" bandRow="1">
                <a:tableStyleId>{72833802-FEF1-4C79-8D5D-14CF1EAF98D9}</a:tableStyleId>
              </a:tblPr>
              <a:tblGrid>
                <a:gridCol w="1153479">
                  <a:extLst>
                    <a:ext uri="{9D8B030D-6E8A-4147-A177-3AD203B41FA5}">
                      <a16:colId xmlns:a16="http://schemas.microsoft.com/office/drawing/2014/main" val="1685160164"/>
                    </a:ext>
                  </a:extLst>
                </a:gridCol>
                <a:gridCol w="4352544">
                  <a:extLst>
                    <a:ext uri="{9D8B030D-6E8A-4147-A177-3AD203B41FA5}">
                      <a16:colId xmlns:a16="http://schemas.microsoft.com/office/drawing/2014/main" val="2874151930"/>
                    </a:ext>
                  </a:extLst>
                </a:gridCol>
                <a:gridCol w="2564623">
                  <a:extLst>
                    <a:ext uri="{9D8B030D-6E8A-4147-A177-3AD203B41FA5}">
                      <a16:colId xmlns:a16="http://schemas.microsoft.com/office/drawing/2014/main" val="2945960647"/>
                    </a:ext>
                  </a:extLst>
                </a:gridCol>
                <a:gridCol w="2155421">
                  <a:extLst>
                    <a:ext uri="{9D8B030D-6E8A-4147-A177-3AD203B41FA5}">
                      <a16:colId xmlns:a16="http://schemas.microsoft.com/office/drawing/2014/main" val="2706495746"/>
                    </a:ext>
                  </a:extLst>
                </a:gridCol>
              </a:tblGrid>
              <a:tr h="268379">
                <a:tc>
                  <a:txBody>
                    <a:bodyPr/>
                    <a:lstStyle/>
                    <a:p>
                      <a:endParaRPr lang="en-US" sz="1200" b="1" dirty="0">
                        <a:latin typeface="Montserrat Medium" pitchFamily="2" charset="77"/>
                      </a:endParaRPr>
                    </a:p>
                  </a:txBody>
                  <a:tcPr>
                    <a:lnL w="12700" cap="flat" cmpd="sng" algn="ctr">
                      <a:solidFill>
                        <a:schemeClr val="bg1"/>
                      </a:solidFill>
                      <a:prstDash val="solid"/>
                      <a:round/>
                      <a:headEnd type="none" w="med" len="med"/>
                      <a:tailEnd type="none" w="med" len="med"/>
                    </a:lnL>
                    <a:lnT w="12700" cap="flat" cmpd="sng" algn="ctr">
                      <a:solidFill>
                        <a:schemeClr val="bg1"/>
                      </a:solidFill>
                      <a:prstDash val="solid"/>
                      <a:round/>
                      <a:headEnd type="none" w="med" len="med"/>
                      <a:tailEnd type="none" w="med" len="med"/>
                    </a:lnT>
                    <a:noFill/>
                  </a:tcPr>
                </a:tc>
                <a:tc>
                  <a:txBody>
                    <a:bodyPr/>
                    <a:lstStyle/>
                    <a:p>
                      <a:endParaRPr lang="en-US" sz="1200" b="1" dirty="0">
                        <a:latin typeface="Montserrat Medium" pitchFamily="2" charset="77"/>
                      </a:endParaRPr>
                    </a:p>
                  </a:txBody>
                  <a:tcPr>
                    <a:lnT w="12700" cap="flat" cmpd="sng" algn="ctr">
                      <a:solidFill>
                        <a:schemeClr val="bg1"/>
                      </a:solidFill>
                      <a:prstDash val="solid"/>
                      <a:round/>
                      <a:headEnd type="none" w="med" len="med"/>
                      <a:tailEnd type="none" w="med" len="med"/>
                    </a:lnT>
                    <a:noFill/>
                  </a:tcPr>
                </a:tc>
                <a:tc>
                  <a:txBody>
                    <a:bodyPr/>
                    <a:lstStyle/>
                    <a:p>
                      <a:endParaRPr lang="en-US" sz="1200" b="1" dirty="0">
                        <a:latin typeface="Montserrat Medium" pitchFamily="2" charset="77"/>
                      </a:endParaRPr>
                    </a:p>
                  </a:txBody>
                  <a:tcPr>
                    <a:lnT w="12700" cap="flat" cmpd="sng" algn="ctr">
                      <a:solidFill>
                        <a:schemeClr val="bg1"/>
                      </a:solidFill>
                      <a:prstDash val="solid"/>
                      <a:round/>
                      <a:headEnd type="none" w="med" len="med"/>
                      <a:tailEnd type="none" w="med" len="med"/>
                    </a:lnT>
                    <a:noFill/>
                  </a:tcPr>
                </a:tc>
                <a:tc>
                  <a:txBody>
                    <a:bodyPr/>
                    <a:lstStyle/>
                    <a:p>
                      <a:endParaRPr lang="en-US" sz="1200" b="1" dirty="0">
                        <a:latin typeface="Montserrat Medium" pitchFamily="2" charset="77"/>
                      </a:endParaRPr>
                    </a:p>
                  </a:txBody>
                  <a:tcPr>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noFill/>
                  </a:tcPr>
                </a:tc>
                <a:extLst>
                  <a:ext uri="{0D108BD9-81ED-4DB2-BD59-A6C34878D82A}">
                    <a16:rowId xmlns:a16="http://schemas.microsoft.com/office/drawing/2014/main" val="3735363111"/>
                  </a:ext>
                </a:extLst>
              </a:tr>
              <a:tr h="1118246">
                <a:tc row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b="1" i="0" dirty="0">
                          <a:solidFill>
                            <a:schemeClr val="accent1"/>
                          </a:solidFill>
                          <a:latin typeface="Corbel" panose="020B0503020204020204" pitchFamily="34" charset="0"/>
                        </a:rPr>
                        <a:t>Pre-fusion F</a:t>
                      </a:r>
                      <a:br>
                        <a:rPr lang="en-US" sz="1400" b="1" i="0" dirty="0">
                          <a:solidFill>
                            <a:schemeClr val="accent1"/>
                          </a:solidFill>
                          <a:latin typeface="Corbel" panose="020B0503020204020204" pitchFamily="34" charset="0"/>
                        </a:rPr>
                      </a:br>
                      <a:r>
                        <a:rPr lang="en-US" sz="1400" b="1" i="0" dirty="0">
                          <a:solidFill>
                            <a:schemeClr val="accent1"/>
                          </a:solidFill>
                          <a:latin typeface="Corbel" panose="020B0503020204020204" pitchFamily="34" charset="0"/>
                        </a:rPr>
                        <a:t>maternal vaccine</a:t>
                      </a:r>
                      <a:r>
                        <a:rPr lang="en-US" sz="1400" b="1" i="0" baseline="30000" dirty="0">
                          <a:solidFill>
                            <a:schemeClr val="accent1"/>
                          </a:solidFill>
                          <a:latin typeface="Corbel" panose="020B0503020204020204" pitchFamily="34" charset="0"/>
                        </a:rPr>
                        <a:t>1</a:t>
                      </a:r>
                      <a:endParaRPr lang="en-US" sz="1400" b="1" i="0" dirty="0">
                        <a:solidFill>
                          <a:schemeClr val="accent1"/>
                        </a:solidFill>
                        <a:latin typeface="Corbel" panose="020B0503020204020204" pitchFamily="34" charset="0"/>
                      </a:endParaRPr>
                    </a:p>
                    <a:p>
                      <a:pPr algn="ctr"/>
                      <a:endParaRPr lang="en-US" sz="1200" b="1" dirty="0">
                        <a:latin typeface="Corbel" panose="020B0503020204020204" pitchFamily="34" charset="0"/>
                      </a:endParaRPr>
                    </a:p>
                    <a:p>
                      <a:pPr algn="ctr"/>
                      <a:r>
                        <a:rPr lang="en-US" sz="1000" b="0" i="0" dirty="0">
                          <a:latin typeface="Corbel" panose="020B0503020204020204" pitchFamily="34" charset="0"/>
                        </a:rPr>
                        <a:t>Pfizer</a:t>
                      </a:r>
                    </a:p>
                  </a:txBody>
                  <a:tcPr anchor="ctr">
                    <a:lnL w="12700" cap="flat" cmpd="sng" algn="ctr">
                      <a:solidFill>
                        <a:schemeClr val="bg1"/>
                      </a:solidFill>
                      <a:prstDash val="solid"/>
                      <a:round/>
                      <a:headEnd type="none" w="med" len="med"/>
                      <a:tailEnd type="none" w="med" len="med"/>
                    </a:lnL>
                    <a:lnR w="6350" cap="flat" cmpd="sng" algn="ctr">
                      <a:solidFill>
                        <a:schemeClr val="accent2"/>
                      </a:solidFill>
                      <a:prstDash val="solid"/>
                      <a:round/>
                      <a:headEnd type="none" w="med" len="med"/>
                      <a:tailEnd type="none" w="med" len="med"/>
                    </a:lnR>
                    <a:lnB w="6350" cap="flat" cmpd="sng" algn="ctr">
                      <a:solidFill>
                        <a:schemeClr val="accent2"/>
                      </a:solidFill>
                      <a:prstDash val="solid"/>
                      <a:round/>
                      <a:headEnd type="none" w="med" len="med"/>
                      <a:tailEnd type="none" w="med" len="med"/>
                    </a:lnB>
                    <a:solidFill>
                      <a:srgbClr val="E5F2FA"/>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900" b="0" i="0" dirty="0">
                        <a:solidFill>
                          <a:schemeClr val="tx1"/>
                        </a:solidFill>
                        <a:latin typeface="Corbel" panose="020B0503020204020204" pitchFamily="34" charset="0"/>
                      </a:endParaRPr>
                    </a:p>
                  </a:txBody>
                  <a:tcPr anchor="b">
                    <a:lnL w="6350" cap="flat" cmpd="sng" algn="ctr">
                      <a:solidFill>
                        <a:schemeClr val="accent2"/>
                      </a:solidFill>
                      <a:prstDash val="solid"/>
                      <a:round/>
                      <a:headEnd type="none" w="med" len="med"/>
                      <a:tailEnd type="none" w="med" len="med"/>
                    </a:lnL>
                    <a:lnR w="6350" cap="flat" cmpd="sng" algn="ctr">
                      <a:solidFill>
                        <a:schemeClr val="accent2"/>
                      </a:solidFill>
                      <a:prstDash val="solid"/>
                      <a:round/>
                      <a:headEnd type="none" w="med" len="med"/>
                      <a:tailEnd type="none" w="med" len="med"/>
                    </a:lnR>
                    <a:lnB w="6350" cap="flat" cmpd="sng" algn="ctr">
                      <a:solidFill>
                        <a:schemeClr val="accent2"/>
                      </a:solidFill>
                      <a:prstDash val="solid"/>
                      <a:round/>
                      <a:headEnd type="none" w="med" len="med"/>
                      <a:tailEnd type="none" w="med" len="med"/>
                    </a:lnB>
                    <a:solidFill>
                      <a:srgbClr val="ECF3E7"/>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50" b="0" i="0" dirty="0">
                          <a:latin typeface="Corbel" panose="020B0503020204020204" pitchFamily="34" charset="0"/>
                        </a:rPr>
                        <a:t>Severe medically attended</a:t>
                      </a:r>
                      <a:br>
                        <a:rPr lang="en-US" sz="1050" b="0" i="0" dirty="0">
                          <a:latin typeface="Corbel" panose="020B0503020204020204" pitchFamily="34" charset="0"/>
                        </a:rPr>
                      </a:br>
                      <a:r>
                        <a:rPr lang="en-US" sz="1050" b="0" i="0" dirty="0">
                          <a:latin typeface="Corbel" panose="020B0503020204020204" pitchFamily="34" charset="0"/>
                        </a:rPr>
                        <a:t>RSV-LRTI</a:t>
                      </a:r>
                    </a:p>
                  </a:txBody>
                  <a:tcPr anchor="ctr">
                    <a:lnL w="6350" cap="flat" cmpd="sng" algn="ctr">
                      <a:solidFill>
                        <a:schemeClr val="accent2"/>
                      </a:solidFill>
                      <a:prstDash val="solid"/>
                      <a:round/>
                      <a:headEnd type="none" w="med" len="med"/>
                      <a:tailEnd type="none" w="med" len="med"/>
                    </a:lnL>
                    <a:lnR w="6350" cap="flat" cmpd="sng" algn="ctr">
                      <a:solidFill>
                        <a:schemeClr val="accent2"/>
                      </a:solidFill>
                      <a:prstDash val="solid"/>
                      <a:round/>
                      <a:headEnd type="none" w="med" len="med"/>
                      <a:tailEnd type="none" w="med" len="med"/>
                    </a:lnR>
                    <a:lnB w="6350" cap="flat" cmpd="sng" algn="ctr">
                      <a:solidFill>
                        <a:schemeClr val="accent2"/>
                      </a:solidFill>
                      <a:prstDash val="solid"/>
                      <a:round/>
                      <a:headEnd type="none" w="med" len="med"/>
                      <a:tailEnd type="none" w="med" len="med"/>
                    </a:lnB>
                    <a:solidFill>
                      <a:srgbClr val="ECF3E7"/>
                    </a:solidFill>
                  </a:tcPr>
                </a:tc>
                <a:tc rowSpan="2">
                  <a:txBody>
                    <a:bodyPr/>
                    <a:lstStyle/>
                    <a:p>
                      <a:pPr marL="173038" indent="-112713">
                        <a:buClr>
                          <a:schemeClr val="accent3"/>
                        </a:buClr>
                        <a:buFont typeface="Arial" panose="020B0604020202020204" pitchFamily="34" charset="0"/>
                        <a:buChar char="•"/>
                        <a:tabLst/>
                      </a:pPr>
                      <a:r>
                        <a:rPr lang="en-US" sz="1200" b="0" i="0" dirty="0">
                          <a:latin typeface="Corbel" panose="020B0503020204020204" pitchFamily="34" charset="0"/>
                        </a:rPr>
                        <a:t>Approved in US and Europe</a:t>
                      </a:r>
                    </a:p>
                    <a:p>
                      <a:pPr marL="173038" indent="-112713">
                        <a:buClr>
                          <a:schemeClr val="accent3"/>
                        </a:buClr>
                        <a:buFont typeface="Arial" panose="020B0604020202020204" pitchFamily="34" charset="0"/>
                        <a:buChar char="•"/>
                        <a:tabLst/>
                      </a:pPr>
                      <a:r>
                        <a:rPr lang="en-US" sz="1200" b="0" i="0" dirty="0">
                          <a:latin typeface="Corbel" panose="020B0503020204020204" pitchFamily="34" charset="0"/>
                        </a:rPr>
                        <a:t>Earliest potential WHO prequalification in 2024</a:t>
                      </a:r>
                    </a:p>
                    <a:p>
                      <a:pPr marL="173038" indent="-112713">
                        <a:buClr>
                          <a:schemeClr val="accent3"/>
                        </a:buClr>
                        <a:buFont typeface="Arial" panose="020B0604020202020204" pitchFamily="34" charset="0"/>
                        <a:buChar char="•"/>
                        <a:tabLst/>
                      </a:pPr>
                      <a:r>
                        <a:rPr lang="en-US" sz="1200" b="0" i="0" dirty="0">
                          <a:latin typeface="Corbel" panose="020B0503020204020204" pitchFamily="34" charset="0"/>
                        </a:rPr>
                        <a:t>Single-dose vial (current); multi-dose vial (in development)</a:t>
                      </a:r>
                    </a:p>
                  </a:txBody>
                  <a:tcPr anchor="ctr">
                    <a:lnL w="6350" cap="flat" cmpd="sng" algn="ctr">
                      <a:solidFill>
                        <a:schemeClr val="accent2"/>
                      </a:solidFill>
                      <a:prstDash val="solid"/>
                      <a:round/>
                      <a:headEnd type="none" w="med" len="med"/>
                      <a:tailEnd type="none" w="med" len="med"/>
                    </a:lnL>
                    <a:lnR w="12700" cap="flat" cmpd="sng" algn="ctr">
                      <a:solidFill>
                        <a:schemeClr val="bg1"/>
                      </a:solidFill>
                      <a:prstDash val="solid"/>
                      <a:round/>
                      <a:headEnd type="none" w="med" len="med"/>
                      <a:tailEnd type="none" w="med" len="med"/>
                    </a:lnR>
                    <a:lnB w="6350" cap="flat" cmpd="sng" algn="ctr">
                      <a:solidFill>
                        <a:schemeClr val="accent2"/>
                      </a:solidFill>
                      <a:prstDash val="solid"/>
                      <a:round/>
                      <a:headEnd type="none" w="med" len="med"/>
                      <a:tailEnd type="none" w="med" len="med"/>
                    </a:lnB>
                    <a:solidFill>
                      <a:srgbClr val="E5F2FA"/>
                    </a:solidFill>
                  </a:tcPr>
                </a:tc>
                <a:extLst>
                  <a:ext uri="{0D108BD9-81ED-4DB2-BD59-A6C34878D82A}">
                    <a16:rowId xmlns:a16="http://schemas.microsoft.com/office/drawing/2014/main" val="3661496052"/>
                  </a:ext>
                </a:extLst>
              </a:tr>
              <a:tr h="1061918">
                <a:tc vMerge="1">
                  <a:txBody>
                    <a:bodyPr/>
                    <a:lstStyle/>
                    <a:p>
                      <a:pPr algn="ctr"/>
                      <a:endParaRPr lang="en-US" sz="1000" b="0" i="0" dirty="0">
                        <a:latin typeface="Corbel" panose="020B0503020204020204" pitchFamily="34" charset="0"/>
                      </a:endParaRPr>
                    </a:p>
                  </a:txBody>
                  <a:tcPr anchor="ctr">
                    <a:lnL w="12700" cap="flat" cmpd="sng" algn="ctr">
                      <a:solidFill>
                        <a:schemeClr val="bg1"/>
                      </a:solidFill>
                      <a:prstDash val="solid"/>
                      <a:round/>
                      <a:headEnd type="none" w="med" len="med"/>
                      <a:tailEnd type="none" w="med" len="med"/>
                    </a:lnL>
                    <a:lnR w="6350" cap="flat" cmpd="sng" algn="ctr">
                      <a:solidFill>
                        <a:schemeClr val="accent2"/>
                      </a:solidFill>
                      <a:prstDash val="solid"/>
                      <a:round/>
                      <a:headEnd type="none" w="med" len="med"/>
                      <a:tailEnd type="none" w="med" len="med"/>
                    </a:lnR>
                    <a:lnT w="6350" cap="flat" cmpd="sng" algn="ctr">
                      <a:solidFill>
                        <a:schemeClr val="accent2"/>
                      </a:solidFill>
                      <a:prstDash val="solid"/>
                      <a:round/>
                      <a:headEnd type="none" w="med" len="med"/>
                      <a:tailEnd type="none" w="med" len="med"/>
                    </a:lnT>
                    <a:lnB w="6350" cap="flat" cmpd="sng" algn="ctr">
                      <a:solidFill>
                        <a:schemeClr val="accent2"/>
                      </a:solidFill>
                      <a:prstDash val="solid"/>
                      <a:round/>
                      <a:headEnd type="none" w="med" len="med"/>
                      <a:tailEnd type="none" w="med" len="med"/>
                    </a:lnB>
                    <a:solidFill>
                      <a:srgbClr val="E5F2FA"/>
                    </a:solidFill>
                  </a:tcPr>
                </a:tc>
                <a:tc>
                  <a:txBody>
                    <a:bodyPr/>
                    <a:lstStyle/>
                    <a:p>
                      <a:pPr algn="l"/>
                      <a:r>
                        <a:rPr lang="en-US" sz="1000" b="0" i="0" dirty="0">
                          <a:latin typeface="Corbel" panose="020B0503020204020204" pitchFamily="34" charset="0"/>
                        </a:rPr>
                        <a:t>                                                                                                            (95% CI, 29.4% to 66.8%)</a:t>
                      </a:r>
                    </a:p>
                  </a:txBody>
                  <a:tcPr anchor="b">
                    <a:lnL w="6350" cap="flat" cmpd="sng" algn="ctr">
                      <a:solidFill>
                        <a:schemeClr val="accent2"/>
                      </a:solidFill>
                      <a:prstDash val="solid"/>
                      <a:round/>
                      <a:headEnd type="none" w="med" len="med"/>
                      <a:tailEnd type="none" w="med" len="med"/>
                    </a:lnL>
                    <a:lnR w="6350" cap="flat" cmpd="sng" algn="ctr">
                      <a:solidFill>
                        <a:schemeClr val="accent2"/>
                      </a:solidFill>
                      <a:prstDash val="solid"/>
                      <a:round/>
                      <a:headEnd type="none" w="med" len="med"/>
                      <a:tailEnd type="none" w="med" len="med"/>
                    </a:lnR>
                    <a:lnT w="6350" cap="flat" cmpd="sng" algn="ctr">
                      <a:solidFill>
                        <a:schemeClr val="accent2"/>
                      </a:solidFill>
                      <a:prstDash val="solid"/>
                      <a:round/>
                      <a:headEnd type="none" w="med" len="med"/>
                      <a:tailEnd type="none" w="med" len="med"/>
                    </a:lnT>
                    <a:lnB w="6350" cap="flat" cmpd="sng" algn="ctr">
                      <a:solidFill>
                        <a:schemeClr val="accent2"/>
                      </a:solidFill>
                      <a:prstDash val="solid"/>
                      <a:round/>
                      <a:headEnd type="none" w="med" len="med"/>
                      <a:tailEnd type="none" w="med" len="med"/>
                    </a:lnB>
                    <a:solidFill>
                      <a:srgbClr val="E5F2FA"/>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50" b="0" i="0" dirty="0">
                          <a:latin typeface="Corbel" panose="020B0503020204020204" pitchFamily="34" charset="0"/>
                        </a:rPr>
                        <a:t>Medically attended</a:t>
                      </a:r>
                      <a:br>
                        <a:rPr lang="en-US" sz="1050" b="0" i="0" dirty="0">
                          <a:latin typeface="Corbel" panose="020B0503020204020204" pitchFamily="34" charset="0"/>
                        </a:rPr>
                      </a:br>
                      <a:r>
                        <a:rPr lang="en-US" sz="1050" b="0" i="0" dirty="0">
                          <a:latin typeface="Corbel" panose="020B0503020204020204" pitchFamily="34" charset="0"/>
                        </a:rPr>
                        <a:t>RSV-LRTI</a:t>
                      </a:r>
                    </a:p>
                  </a:txBody>
                  <a:tcPr anchor="ctr">
                    <a:lnL w="6350" cap="flat" cmpd="sng" algn="ctr">
                      <a:solidFill>
                        <a:schemeClr val="accent2"/>
                      </a:solidFill>
                      <a:prstDash val="solid"/>
                      <a:round/>
                      <a:headEnd type="none" w="med" len="med"/>
                      <a:tailEnd type="none" w="med" len="med"/>
                    </a:lnL>
                    <a:lnR w="6350" cap="flat" cmpd="sng" algn="ctr">
                      <a:solidFill>
                        <a:schemeClr val="accent2"/>
                      </a:solidFill>
                      <a:prstDash val="solid"/>
                      <a:round/>
                      <a:headEnd type="none" w="med" len="med"/>
                      <a:tailEnd type="none" w="med" len="med"/>
                    </a:lnR>
                    <a:lnT w="6350" cap="flat" cmpd="sng" algn="ctr">
                      <a:solidFill>
                        <a:schemeClr val="accent2"/>
                      </a:solidFill>
                      <a:prstDash val="solid"/>
                      <a:round/>
                      <a:headEnd type="none" w="med" len="med"/>
                      <a:tailEnd type="none" w="med" len="med"/>
                    </a:lnT>
                    <a:lnB w="6350" cap="flat" cmpd="sng" algn="ctr">
                      <a:solidFill>
                        <a:schemeClr val="accent2"/>
                      </a:solidFill>
                      <a:prstDash val="solid"/>
                      <a:round/>
                      <a:headEnd type="none" w="med" len="med"/>
                      <a:tailEnd type="none" w="med" len="med"/>
                    </a:lnB>
                    <a:solidFill>
                      <a:srgbClr val="E5F2FA"/>
                    </a:solidFill>
                  </a:tcPr>
                </a:tc>
                <a:tc vMerge="1">
                  <a:txBody>
                    <a:bodyPr/>
                    <a:lstStyle/>
                    <a:p>
                      <a:pPr marL="173038" indent="-112713">
                        <a:buClr>
                          <a:schemeClr val="accent3"/>
                        </a:buClr>
                        <a:buFont typeface="Arial" panose="020B0604020202020204" pitchFamily="34" charset="0"/>
                        <a:buChar char="•"/>
                        <a:tabLst/>
                      </a:pPr>
                      <a:endParaRPr lang="en-US" sz="1200" b="0" i="0" dirty="0">
                        <a:latin typeface="Corbel" panose="020B0503020204020204" pitchFamily="34" charset="0"/>
                      </a:endParaRPr>
                    </a:p>
                  </a:txBody>
                  <a:tcPr anchor="ctr">
                    <a:lnL w="6350" cap="flat" cmpd="sng" algn="ctr">
                      <a:solidFill>
                        <a:schemeClr val="accent2"/>
                      </a:solid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solidFill>
                        <a:schemeClr val="accent2"/>
                      </a:solidFill>
                      <a:prstDash val="solid"/>
                      <a:round/>
                      <a:headEnd type="none" w="med" len="med"/>
                      <a:tailEnd type="none" w="med" len="med"/>
                    </a:lnT>
                    <a:lnB w="6350" cap="flat" cmpd="sng" algn="ctr">
                      <a:solidFill>
                        <a:schemeClr val="accent2"/>
                      </a:solidFill>
                      <a:prstDash val="solid"/>
                      <a:round/>
                      <a:headEnd type="none" w="med" len="med"/>
                      <a:tailEnd type="none" w="med" len="med"/>
                    </a:lnB>
                    <a:solidFill>
                      <a:srgbClr val="E5F2FA"/>
                    </a:solidFill>
                  </a:tcPr>
                </a:tc>
                <a:extLst>
                  <a:ext uri="{0D108BD9-81ED-4DB2-BD59-A6C34878D82A}">
                    <a16:rowId xmlns:a16="http://schemas.microsoft.com/office/drawing/2014/main" val="314167997"/>
                  </a:ext>
                </a:extLst>
              </a:tr>
              <a:tr h="559123">
                <a:tc rowSpan="3">
                  <a:txBody>
                    <a:bodyPr/>
                    <a:lstStyle/>
                    <a:p>
                      <a:pPr algn="ctr"/>
                      <a:r>
                        <a:rPr lang="en-US" sz="1400" b="1" i="0" dirty="0" err="1">
                          <a:solidFill>
                            <a:schemeClr val="accent5"/>
                          </a:solidFill>
                          <a:latin typeface="Corbel" panose="020B0503020204020204" pitchFamily="34" charset="0"/>
                        </a:rPr>
                        <a:t>Nirsevimab</a:t>
                      </a:r>
                      <a:r>
                        <a:rPr lang="en-US" sz="1400" b="1" i="0" dirty="0">
                          <a:solidFill>
                            <a:schemeClr val="accent5"/>
                          </a:solidFill>
                          <a:latin typeface="Corbel" panose="020B0503020204020204" pitchFamily="34" charset="0"/>
                        </a:rPr>
                        <a:t> (</a:t>
                      </a:r>
                      <a:r>
                        <a:rPr lang="en-US" sz="1400" b="1" i="0" dirty="0" err="1">
                          <a:solidFill>
                            <a:schemeClr val="accent5"/>
                          </a:solidFill>
                          <a:latin typeface="Corbel" panose="020B0503020204020204" pitchFamily="34" charset="0"/>
                        </a:rPr>
                        <a:t>mAb</a:t>
                      </a:r>
                      <a:r>
                        <a:rPr lang="en-US" sz="1400" b="1" i="0" dirty="0">
                          <a:solidFill>
                            <a:schemeClr val="accent5"/>
                          </a:solidFill>
                          <a:latin typeface="Corbel" panose="020B0503020204020204" pitchFamily="34" charset="0"/>
                        </a:rPr>
                        <a:t>)</a:t>
                      </a:r>
                      <a:r>
                        <a:rPr lang="en-US" sz="1400" b="1" i="0" baseline="30000" dirty="0">
                          <a:solidFill>
                            <a:schemeClr val="accent5"/>
                          </a:solidFill>
                          <a:latin typeface="Corbel" panose="020B0503020204020204" pitchFamily="34" charset="0"/>
                        </a:rPr>
                        <a:t>2</a:t>
                      </a:r>
                      <a:r>
                        <a:rPr lang="en-US" sz="1200" b="1" i="0" dirty="0">
                          <a:solidFill>
                            <a:schemeClr val="accent5"/>
                          </a:solidFill>
                          <a:latin typeface="Corbel" panose="020B0503020204020204" pitchFamily="34" charset="0"/>
                        </a:rPr>
                        <a:t> </a:t>
                      </a:r>
                    </a:p>
                    <a:p>
                      <a:pPr algn="ctr"/>
                      <a:endParaRPr lang="en-US" sz="1200" b="1" dirty="0">
                        <a:latin typeface="Corbel" panose="020B0503020204020204" pitchFamily="34" charset="0"/>
                      </a:endParaRPr>
                    </a:p>
                    <a:p>
                      <a:pPr algn="ctr"/>
                      <a:r>
                        <a:rPr lang="en-US" sz="1000" b="0" i="0" dirty="0">
                          <a:latin typeface="Corbel" panose="020B0503020204020204" pitchFamily="34" charset="0"/>
                        </a:rPr>
                        <a:t>AstraZeneca / </a:t>
                      </a:r>
                      <a:br>
                        <a:rPr lang="en-US" sz="1000" b="0" i="0" dirty="0">
                          <a:latin typeface="Corbel" panose="020B0503020204020204" pitchFamily="34" charset="0"/>
                        </a:rPr>
                      </a:br>
                      <a:r>
                        <a:rPr lang="en-US" sz="1000" b="0" i="0" dirty="0">
                          <a:latin typeface="Corbel" panose="020B0503020204020204" pitchFamily="34" charset="0"/>
                        </a:rPr>
                        <a:t>Sanofi Pasteur</a:t>
                      </a:r>
                    </a:p>
                  </a:txBody>
                  <a:tcPr anchor="ctr">
                    <a:lnL w="12700" cap="flat" cmpd="sng" algn="ctr">
                      <a:solidFill>
                        <a:schemeClr val="bg1"/>
                      </a:solidFill>
                      <a:prstDash val="solid"/>
                      <a:round/>
                      <a:headEnd type="none" w="med" len="med"/>
                      <a:tailEnd type="none" w="med" len="med"/>
                    </a:lnL>
                    <a:lnR w="6350" cap="flat" cmpd="sng" algn="ctr">
                      <a:solidFill>
                        <a:schemeClr val="accent2"/>
                      </a:solidFill>
                      <a:prstDash val="solid"/>
                      <a:round/>
                      <a:headEnd type="none" w="med" len="med"/>
                      <a:tailEnd type="none" w="med" len="med"/>
                    </a:lnR>
                    <a:lnT w="6350" cap="flat" cmpd="sng" algn="ctr">
                      <a:solidFill>
                        <a:schemeClr val="accent2"/>
                      </a:solidFill>
                      <a:prstDash val="solid"/>
                      <a:round/>
                      <a:headEnd type="none" w="med" len="med"/>
                      <a:tailEnd type="none" w="med" len="med"/>
                    </a:lnT>
                    <a:lnB w="6350" cap="flat" cmpd="sng" algn="ctr">
                      <a:solidFill>
                        <a:schemeClr val="accent2"/>
                      </a:solidFill>
                      <a:prstDash val="solid"/>
                      <a:round/>
                      <a:headEnd type="none" w="med" len="med"/>
                      <a:tailEnd type="none" w="med" len="med"/>
                    </a:lnB>
                    <a:solidFill>
                      <a:srgbClr val="F9D1DF"/>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b="0" i="0" dirty="0">
                          <a:solidFill>
                            <a:schemeClr val="tx1"/>
                          </a:solidFill>
                          <a:latin typeface="+mn-lt"/>
                        </a:rPr>
                        <a:t>                                                                                                                    (</a:t>
                      </a:r>
                      <a:r>
                        <a:rPr lang="pl-PL" sz="1000" b="0" i="0" dirty="0">
                          <a:solidFill>
                            <a:schemeClr val="tx1"/>
                          </a:solidFill>
                          <a:latin typeface="+mn-lt"/>
                        </a:rPr>
                        <a:t>95%</a:t>
                      </a:r>
                      <a:r>
                        <a:rPr lang="en-US" sz="1000" b="0" i="0" dirty="0">
                          <a:solidFill>
                            <a:schemeClr val="tx1"/>
                          </a:solidFill>
                          <a:latin typeface="+mn-lt"/>
                        </a:rPr>
                        <a:t> CI</a:t>
                      </a:r>
                      <a:r>
                        <a:rPr lang="pl-PL" sz="1000" b="0" i="0" dirty="0">
                          <a:solidFill>
                            <a:schemeClr val="tx1"/>
                          </a:solidFill>
                          <a:latin typeface="+mn-lt"/>
                        </a:rPr>
                        <a:t>, </a:t>
                      </a:r>
                      <a:r>
                        <a:rPr lang="en-US" sz="1000" b="0" i="0" dirty="0">
                          <a:solidFill>
                            <a:schemeClr val="tx1"/>
                          </a:solidFill>
                          <a:latin typeface="+mn-lt"/>
                        </a:rPr>
                        <a:t>48.8 to 91.0)</a:t>
                      </a:r>
                    </a:p>
                  </a:txBody>
                  <a:tcPr anchor="b">
                    <a:lnL w="6350" cap="flat" cmpd="sng" algn="ctr">
                      <a:solidFill>
                        <a:schemeClr val="accent2"/>
                      </a:solidFill>
                      <a:prstDash val="solid"/>
                      <a:round/>
                      <a:headEnd type="none" w="med" len="med"/>
                      <a:tailEnd type="none" w="med" len="med"/>
                    </a:lnL>
                    <a:lnR w="6350" cap="flat" cmpd="sng" algn="ctr">
                      <a:solidFill>
                        <a:schemeClr val="accent2"/>
                      </a:solidFill>
                      <a:prstDash val="solid"/>
                      <a:round/>
                      <a:headEnd type="none" w="med" len="med"/>
                      <a:tailEnd type="none" w="med" len="med"/>
                    </a:lnR>
                    <a:lnT w="6350" cap="flat" cmpd="sng" algn="ctr">
                      <a:solidFill>
                        <a:schemeClr val="accent2"/>
                      </a:solidFill>
                      <a:prstDash val="solid"/>
                      <a:round/>
                      <a:headEnd type="none" w="med" len="med"/>
                      <a:tailEnd type="none" w="med" len="med"/>
                    </a:lnT>
                    <a:lnB w="6350" cap="flat" cmpd="sng" algn="ctr">
                      <a:solidFill>
                        <a:schemeClr val="accent2"/>
                      </a:solidFill>
                      <a:prstDash val="solid"/>
                      <a:round/>
                      <a:headEnd type="none" w="med" len="med"/>
                      <a:tailEnd type="none" w="med" len="med"/>
                    </a:lnB>
                    <a:solidFill>
                      <a:srgbClr val="F9D1DF"/>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50" b="0" i="0" dirty="0">
                          <a:solidFill>
                            <a:schemeClr val="tx1"/>
                          </a:solidFill>
                          <a:latin typeface="Corbel" panose="020B0503020204020204" pitchFamily="34" charset="0"/>
                        </a:rPr>
                        <a:t>Very severe medically attended RSV-associated LRTI</a:t>
                      </a:r>
                    </a:p>
                  </a:txBody>
                  <a:tcPr anchor="ctr">
                    <a:lnL w="6350" cap="flat" cmpd="sng" algn="ctr">
                      <a:solidFill>
                        <a:schemeClr val="accent2"/>
                      </a:solidFill>
                      <a:prstDash val="solid"/>
                      <a:round/>
                      <a:headEnd type="none" w="med" len="med"/>
                      <a:tailEnd type="none" w="med" len="med"/>
                    </a:lnL>
                    <a:lnR w="6350" cap="flat" cmpd="sng" algn="ctr">
                      <a:solidFill>
                        <a:schemeClr val="accent2"/>
                      </a:solidFill>
                      <a:prstDash val="solid"/>
                      <a:round/>
                      <a:headEnd type="none" w="med" len="med"/>
                      <a:tailEnd type="none" w="med" len="med"/>
                    </a:lnR>
                    <a:lnT w="6350" cap="flat" cmpd="sng" algn="ctr">
                      <a:solidFill>
                        <a:schemeClr val="accent2"/>
                      </a:solidFill>
                      <a:prstDash val="solid"/>
                      <a:round/>
                      <a:headEnd type="none" w="med" len="med"/>
                      <a:tailEnd type="none" w="med" len="med"/>
                    </a:lnT>
                    <a:lnB w="6350" cap="flat" cmpd="sng" algn="ctr">
                      <a:solidFill>
                        <a:schemeClr val="accent2"/>
                      </a:solidFill>
                      <a:prstDash val="solid"/>
                      <a:round/>
                      <a:headEnd type="none" w="med" len="med"/>
                      <a:tailEnd type="none" w="med" len="med"/>
                    </a:lnB>
                    <a:solidFill>
                      <a:srgbClr val="F9D1DF"/>
                    </a:solidFill>
                  </a:tcPr>
                </a:tc>
                <a:tc rowSpan="3">
                  <a:txBody>
                    <a:bodyPr/>
                    <a:lstStyle/>
                    <a:p>
                      <a:pPr marL="173038" indent="-112713">
                        <a:buClr>
                          <a:schemeClr val="accent3"/>
                        </a:buClr>
                        <a:buFont typeface="Arial" panose="020B0604020202020204" pitchFamily="34" charset="0"/>
                        <a:buChar char="•"/>
                        <a:tabLst/>
                      </a:pPr>
                      <a:r>
                        <a:rPr lang="en-US" sz="1200" b="0" i="0" dirty="0">
                          <a:latin typeface="Corbel" panose="020B0503020204020204" pitchFamily="34" charset="0"/>
                        </a:rPr>
                        <a:t>Approved in Europe and US</a:t>
                      </a:r>
                    </a:p>
                    <a:p>
                      <a:pPr marL="173038" indent="-112713">
                        <a:buClr>
                          <a:schemeClr val="accent3"/>
                        </a:buClr>
                        <a:buFont typeface="Arial" panose="020B0604020202020204" pitchFamily="34" charset="0"/>
                        <a:buChar char="•"/>
                        <a:tabLst/>
                      </a:pPr>
                      <a:r>
                        <a:rPr lang="en-US" sz="1200" b="0" i="0" dirty="0">
                          <a:latin typeface="Corbel" panose="020B0503020204020204" pitchFamily="34" charset="0"/>
                        </a:rPr>
                        <a:t>Price and supply access barriers anticipated, at least in early years</a:t>
                      </a:r>
                    </a:p>
                    <a:p>
                      <a:pPr marL="173038" indent="-112713">
                        <a:buClr>
                          <a:schemeClr val="accent3"/>
                        </a:buClr>
                        <a:buFont typeface="Arial" panose="020B0604020202020204" pitchFamily="34" charset="0"/>
                        <a:buChar char="•"/>
                        <a:tabLst/>
                      </a:pPr>
                      <a:r>
                        <a:rPr lang="en-US" sz="1200" b="0" i="0" dirty="0">
                          <a:latin typeface="Corbel" panose="020B0503020204020204" pitchFamily="34" charset="0"/>
                        </a:rPr>
                        <a:t>Market shaping needed for low-income market access</a:t>
                      </a:r>
                    </a:p>
                    <a:p>
                      <a:pPr marL="173038" indent="-112713">
                        <a:buClr>
                          <a:schemeClr val="accent3"/>
                        </a:buClr>
                        <a:buFont typeface="Arial" panose="020B0604020202020204" pitchFamily="34" charset="0"/>
                        <a:buChar char="•"/>
                        <a:tabLst/>
                      </a:pPr>
                      <a:r>
                        <a:rPr lang="en-US" sz="1200" b="0" i="0" dirty="0">
                          <a:latin typeface="Corbel" panose="020B0503020204020204" pitchFamily="34" charset="0"/>
                        </a:rPr>
                        <a:t>Single-dose pre-filled syringe</a:t>
                      </a:r>
                    </a:p>
                  </a:txBody>
                  <a:tcPr anchor="ctr">
                    <a:lnL w="6350" cap="flat" cmpd="sng" algn="ctr">
                      <a:solidFill>
                        <a:schemeClr val="accent2"/>
                      </a:solid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solidFill>
                        <a:schemeClr val="accent2"/>
                      </a:solidFill>
                      <a:prstDash val="solid"/>
                      <a:round/>
                      <a:headEnd type="none" w="med" len="med"/>
                      <a:tailEnd type="none" w="med" len="med"/>
                    </a:lnT>
                    <a:lnB w="6350" cap="flat" cmpd="sng" algn="ctr">
                      <a:solidFill>
                        <a:schemeClr val="accent2"/>
                      </a:solidFill>
                      <a:prstDash val="solid"/>
                      <a:round/>
                      <a:headEnd type="none" w="med" len="med"/>
                      <a:tailEnd type="none" w="med" len="med"/>
                    </a:lnB>
                    <a:solidFill>
                      <a:srgbClr val="F9D1DF"/>
                    </a:solidFill>
                  </a:tcPr>
                </a:tc>
                <a:extLst>
                  <a:ext uri="{0D108BD9-81ED-4DB2-BD59-A6C34878D82A}">
                    <a16:rowId xmlns:a16="http://schemas.microsoft.com/office/drawing/2014/main" val="1081634189"/>
                  </a:ext>
                </a:extLst>
              </a:tr>
              <a:tr h="530959">
                <a:tc vMerge="1">
                  <a:txBody>
                    <a:bodyPr/>
                    <a:lstStyle/>
                    <a:p>
                      <a:endParaRPr lang="en-US"/>
                    </a:p>
                  </a:txBody>
                  <a:tcPr/>
                </a:tc>
                <a:tc>
                  <a:txBody>
                    <a:bodyPr/>
                    <a:lstStyle/>
                    <a:p>
                      <a:pPr algn="l"/>
                      <a:r>
                        <a:rPr lang="en-US" sz="1000" dirty="0">
                          <a:latin typeface="Corbel" panose="020B0503020204020204" pitchFamily="34" charset="0"/>
                        </a:rPr>
                        <a:t>                                                                                                                     (95% CI, 62.3 to 85.2)</a:t>
                      </a:r>
                    </a:p>
                  </a:txBody>
                  <a:tcPr anchor="b">
                    <a:lnL w="6350" cap="flat" cmpd="sng" algn="ctr">
                      <a:solidFill>
                        <a:schemeClr val="accent2"/>
                      </a:solidFill>
                      <a:prstDash val="solid"/>
                      <a:round/>
                      <a:headEnd type="none" w="med" len="med"/>
                      <a:tailEnd type="none" w="med" len="med"/>
                    </a:lnL>
                    <a:lnR w="6350" cap="flat" cmpd="sng" algn="ctr">
                      <a:solidFill>
                        <a:schemeClr val="accent2"/>
                      </a:solidFill>
                      <a:prstDash val="solid"/>
                      <a:round/>
                      <a:headEnd type="none" w="med" len="med"/>
                      <a:tailEnd type="none" w="med" len="med"/>
                    </a:lnR>
                    <a:lnT w="6350" cap="flat" cmpd="sng" algn="ctr">
                      <a:solidFill>
                        <a:schemeClr val="accent2"/>
                      </a:solidFill>
                      <a:prstDash val="solid"/>
                      <a:round/>
                      <a:headEnd type="none" w="med" len="med"/>
                      <a:tailEnd type="none" w="med" len="med"/>
                    </a:lnT>
                    <a:lnB w="6350" cap="flat" cmpd="sng" algn="ctr">
                      <a:solidFill>
                        <a:schemeClr val="accent2"/>
                      </a:solidFill>
                      <a:prstDash val="solid"/>
                      <a:round/>
                      <a:headEnd type="none" w="med" len="med"/>
                      <a:tailEnd type="none" w="med" len="med"/>
                    </a:lnB>
                    <a:solidFill>
                      <a:srgbClr val="F9D1DF"/>
                    </a:solidFill>
                  </a:tcPr>
                </a:tc>
                <a:tc>
                  <a:txBody>
                    <a:bodyPr/>
                    <a:lstStyle/>
                    <a:p>
                      <a:pPr algn="ctr"/>
                      <a:r>
                        <a:rPr lang="en-US" sz="1050" b="0" i="0" dirty="0">
                          <a:latin typeface="Corbel" panose="020B0503020204020204" pitchFamily="34" charset="0"/>
                        </a:rPr>
                        <a:t>Medically attended RSV-LRTI</a:t>
                      </a:r>
                    </a:p>
                  </a:txBody>
                  <a:tcPr anchor="ctr">
                    <a:lnL w="6350" cap="flat" cmpd="sng" algn="ctr">
                      <a:solidFill>
                        <a:schemeClr val="accent2"/>
                      </a:solidFill>
                      <a:prstDash val="solid"/>
                      <a:round/>
                      <a:headEnd type="none" w="med" len="med"/>
                      <a:tailEnd type="none" w="med" len="med"/>
                    </a:lnL>
                    <a:lnR w="6350" cap="flat" cmpd="sng" algn="ctr">
                      <a:solidFill>
                        <a:schemeClr val="accent2"/>
                      </a:solidFill>
                      <a:prstDash val="solid"/>
                      <a:round/>
                      <a:headEnd type="none" w="med" len="med"/>
                      <a:tailEnd type="none" w="med" len="med"/>
                    </a:lnR>
                    <a:lnT w="6350" cap="flat" cmpd="sng" algn="ctr">
                      <a:solidFill>
                        <a:schemeClr val="accent2"/>
                      </a:solidFill>
                      <a:prstDash val="solid"/>
                      <a:round/>
                      <a:headEnd type="none" w="med" len="med"/>
                      <a:tailEnd type="none" w="med" len="med"/>
                    </a:lnT>
                    <a:lnB w="6350" cap="flat" cmpd="sng" algn="ctr">
                      <a:solidFill>
                        <a:schemeClr val="accent2"/>
                      </a:solidFill>
                      <a:prstDash val="solid"/>
                      <a:round/>
                      <a:headEnd type="none" w="med" len="med"/>
                      <a:tailEnd type="none" w="med" len="med"/>
                    </a:lnB>
                    <a:solidFill>
                      <a:srgbClr val="F9D1DF"/>
                    </a:solidFill>
                  </a:tcPr>
                </a:tc>
                <a:tc vMerge="1">
                  <a:txBody>
                    <a:bodyPr/>
                    <a:lstStyle/>
                    <a:p>
                      <a:endParaRPr lang="en-US"/>
                    </a:p>
                  </a:txBody>
                  <a:tcPr/>
                </a:tc>
                <a:extLst>
                  <a:ext uri="{0D108BD9-81ED-4DB2-BD59-A6C34878D82A}">
                    <a16:rowId xmlns:a16="http://schemas.microsoft.com/office/drawing/2014/main" val="3034192618"/>
                  </a:ext>
                </a:extLst>
              </a:tr>
              <a:tr h="530959">
                <a:tc vMerge="1">
                  <a:txBody>
                    <a:bodyPr/>
                    <a:lstStyle/>
                    <a:p>
                      <a:endParaRPr lang="en-US" dirty="0"/>
                    </a:p>
                  </a:txBody>
                  <a:tcPr/>
                </a:tc>
                <a:tc>
                  <a:txBody>
                    <a:bodyPr/>
                    <a:lstStyle/>
                    <a:p>
                      <a:pPr algn="l"/>
                      <a:r>
                        <a:rPr lang="en-US" sz="900" dirty="0">
                          <a:latin typeface="Corbel" panose="020B0503020204020204" pitchFamily="34" charset="0"/>
                        </a:rPr>
                        <a:t>                                                                                                                                     </a:t>
                      </a:r>
                      <a:r>
                        <a:rPr lang="en-US" sz="1000" dirty="0">
                          <a:latin typeface="Corbel" panose="020B0503020204020204" pitchFamily="34" charset="0"/>
                        </a:rPr>
                        <a:t>(95% CI, 49.4 to 89.4)</a:t>
                      </a:r>
                      <a:endParaRPr lang="en-US" sz="900" dirty="0">
                        <a:latin typeface="Corbel" panose="020B0503020204020204" pitchFamily="34" charset="0"/>
                      </a:endParaRPr>
                    </a:p>
                  </a:txBody>
                  <a:tcPr anchor="b">
                    <a:lnL w="6350" cap="flat" cmpd="sng" algn="ctr">
                      <a:solidFill>
                        <a:schemeClr val="accent2"/>
                      </a:solidFill>
                      <a:prstDash val="solid"/>
                      <a:round/>
                      <a:headEnd type="none" w="med" len="med"/>
                      <a:tailEnd type="none" w="med" len="med"/>
                    </a:lnL>
                    <a:lnR w="6350" cap="flat" cmpd="sng" algn="ctr">
                      <a:solidFill>
                        <a:schemeClr val="accent2"/>
                      </a:solidFill>
                      <a:prstDash val="solid"/>
                      <a:round/>
                      <a:headEnd type="none" w="med" len="med"/>
                      <a:tailEnd type="none" w="med" len="med"/>
                    </a:lnR>
                    <a:lnT w="6350" cap="flat" cmpd="sng" algn="ctr">
                      <a:solidFill>
                        <a:schemeClr val="accent2"/>
                      </a:solidFill>
                      <a:prstDash val="solid"/>
                      <a:round/>
                      <a:headEnd type="none" w="med" len="med"/>
                      <a:tailEnd type="none" w="med" len="med"/>
                    </a:lnT>
                    <a:lnB w="6350" cap="flat" cmpd="sng" algn="ctr">
                      <a:solidFill>
                        <a:schemeClr val="accent2"/>
                      </a:solidFill>
                      <a:prstDash val="solid"/>
                      <a:round/>
                      <a:headEnd type="none" w="med" len="med"/>
                      <a:tailEnd type="none" w="med" len="med"/>
                    </a:lnB>
                    <a:solidFill>
                      <a:srgbClr val="F9D1DF"/>
                    </a:solidFill>
                  </a:tcPr>
                </a:tc>
                <a:tc>
                  <a:txBody>
                    <a:bodyPr/>
                    <a:lstStyle/>
                    <a:p>
                      <a:pPr algn="ctr"/>
                      <a:r>
                        <a:rPr lang="en-US" sz="1050" b="0" i="0" dirty="0">
                          <a:latin typeface="Corbel" panose="020B0503020204020204" pitchFamily="34" charset="0"/>
                        </a:rPr>
                        <a:t>RSV-LRTI with hospitalization </a:t>
                      </a:r>
                    </a:p>
                  </a:txBody>
                  <a:tcPr anchor="ctr">
                    <a:lnL w="6350" cap="flat" cmpd="sng" algn="ctr">
                      <a:solidFill>
                        <a:schemeClr val="accent2"/>
                      </a:solidFill>
                      <a:prstDash val="solid"/>
                      <a:round/>
                      <a:headEnd type="none" w="med" len="med"/>
                      <a:tailEnd type="none" w="med" len="med"/>
                    </a:lnL>
                    <a:lnR w="6350" cap="flat" cmpd="sng" algn="ctr">
                      <a:solidFill>
                        <a:schemeClr val="accent2"/>
                      </a:solidFill>
                      <a:prstDash val="solid"/>
                      <a:round/>
                      <a:headEnd type="none" w="med" len="med"/>
                      <a:tailEnd type="none" w="med" len="med"/>
                    </a:lnR>
                    <a:lnT w="6350" cap="flat" cmpd="sng" algn="ctr">
                      <a:solidFill>
                        <a:schemeClr val="accent2"/>
                      </a:solidFill>
                      <a:prstDash val="solid"/>
                      <a:round/>
                      <a:headEnd type="none" w="med" len="med"/>
                      <a:tailEnd type="none" w="med" len="med"/>
                    </a:lnT>
                    <a:lnB w="6350" cap="flat" cmpd="sng" algn="ctr">
                      <a:solidFill>
                        <a:schemeClr val="accent2"/>
                      </a:solidFill>
                      <a:prstDash val="solid"/>
                      <a:round/>
                      <a:headEnd type="none" w="med" len="med"/>
                      <a:tailEnd type="none" w="med" len="med"/>
                    </a:lnB>
                    <a:solidFill>
                      <a:srgbClr val="F9D1DF"/>
                    </a:solidFill>
                  </a:tcPr>
                </a:tc>
                <a:tc vMerge="1">
                  <a:txBody>
                    <a:bodyPr/>
                    <a:lstStyle/>
                    <a:p>
                      <a:endParaRPr lang="en-US" sz="1400" dirty="0"/>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759255795"/>
                  </a:ext>
                </a:extLst>
              </a:tr>
            </a:tbl>
          </a:graphicData>
        </a:graphic>
      </p:graphicFrame>
      <p:sp>
        <p:nvSpPr>
          <p:cNvPr id="6" name="TextBox 5">
            <a:extLst>
              <a:ext uri="{FF2B5EF4-FFF2-40B4-BE49-F238E27FC236}">
                <a16:creationId xmlns:a16="http://schemas.microsoft.com/office/drawing/2014/main" id="{06ABFC35-655D-4412-3907-A4C3E628B0F0}"/>
              </a:ext>
            </a:extLst>
          </p:cNvPr>
          <p:cNvSpPr txBox="1"/>
          <p:nvPr/>
        </p:nvSpPr>
        <p:spPr>
          <a:xfrm>
            <a:off x="1223961" y="6527058"/>
            <a:ext cx="10515597" cy="215444"/>
          </a:xfrm>
          <a:prstGeom prst="rect">
            <a:avLst/>
          </a:prstGeom>
          <a:noFill/>
        </p:spPr>
        <p:txBody>
          <a:bodyPr wrap="square" rtlCol="0">
            <a:spAutoFit/>
          </a:bodyPr>
          <a:lstStyle/>
          <a:p>
            <a:pPr>
              <a:defRPr/>
            </a:pPr>
            <a:r>
              <a:rPr kumimoji="0" lang="en-US" sz="800" b="0" i="0" u="none" strike="noStrike" kern="1200" cap="none" spc="0" normalizeH="0" baseline="30000" noProof="0" dirty="0">
                <a:ln>
                  <a:noFill/>
                </a:ln>
                <a:solidFill>
                  <a:srgbClr val="000000"/>
                </a:solidFill>
                <a:effectLst/>
                <a:uLnTx/>
                <a:uFillTx/>
                <a:latin typeface="Corbel" panose="020B0503020204020204" pitchFamily="34" charset="0"/>
                <a:ea typeface="+mn-ea"/>
                <a:cs typeface="+mn-cs"/>
              </a:rPr>
              <a:t>1 </a:t>
            </a:r>
            <a:r>
              <a:rPr kumimoji="0" lang="en-US" sz="800" b="0" i="0" u="none" strike="noStrike" kern="1200" cap="none" spc="0" normalizeH="0" baseline="0" noProof="0" dirty="0">
                <a:ln>
                  <a:noFill/>
                </a:ln>
                <a:solidFill>
                  <a:srgbClr val="000000"/>
                </a:solidFill>
                <a:effectLst/>
                <a:uLnTx/>
                <a:uFillTx/>
                <a:latin typeface="Corbel" panose="020B0503020204020204" pitchFamily="34" charset="0"/>
                <a:ea typeface="+mn-ea"/>
                <a:cs typeface="+mn-cs"/>
                <a:hlinkClick r:id="rId3"/>
              </a:rPr>
              <a:t>Kampmann B, et al. </a:t>
            </a:r>
            <a:r>
              <a:rPr kumimoji="0" lang="en-US" sz="800" b="0" i="1" u="none" strike="noStrike" kern="1200" cap="none" spc="0" normalizeH="0" baseline="0" noProof="0" dirty="0">
                <a:ln>
                  <a:noFill/>
                </a:ln>
                <a:solidFill>
                  <a:srgbClr val="000000"/>
                </a:solidFill>
                <a:effectLst/>
                <a:uLnTx/>
                <a:uFillTx/>
                <a:latin typeface="Corbel" panose="020B0503020204020204" pitchFamily="34" charset="0"/>
                <a:ea typeface="+mn-ea"/>
                <a:cs typeface="+mn-cs"/>
                <a:hlinkClick r:id="rId3"/>
              </a:rPr>
              <a:t>New England Journal of Medicine. </a:t>
            </a:r>
            <a:r>
              <a:rPr kumimoji="0" lang="en-US" sz="800" b="0" u="none" strike="noStrike" kern="1200" cap="none" spc="0" normalizeH="0" baseline="0" noProof="0" dirty="0">
                <a:ln>
                  <a:noFill/>
                </a:ln>
                <a:solidFill>
                  <a:srgbClr val="000000"/>
                </a:solidFill>
                <a:effectLst/>
                <a:uLnTx/>
                <a:uFillTx/>
                <a:latin typeface="Corbel" panose="020B0503020204020204" pitchFamily="34" charset="0"/>
                <a:ea typeface="+mn-ea"/>
                <a:cs typeface="+mn-cs"/>
                <a:hlinkClick r:id="rId3"/>
              </a:rPr>
              <a:t>288(16):2023</a:t>
            </a:r>
            <a:r>
              <a:rPr kumimoji="0" lang="en-US" sz="800" b="0" i="0" u="none" strike="noStrike" kern="1200" cap="none" spc="0" normalizeH="0" baseline="0" noProof="0" dirty="0">
                <a:ln>
                  <a:noFill/>
                </a:ln>
                <a:solidFill>
                  <a:srgbClr val="000000"/>
                </a:solidFill>
                <a:effectLst/>
                <a:uLnTx/>
                <a:uFillTx/>
                <a:latin typeface="Corbel" panose="020B0503020204020204" pitchFamily="34" charset="0"/>
                <a:ea typeface="+mn-ea"/>
                <a:cs typeface="+mn-cs"/>
                <a:hlinkClick r:id="rId3"/>
              </a:rPr>
              <a:t>.</a:t>
            </a:r>
            <a:r>
              <a:rPr lang="en-US" sz="800" dirty="0">
                <a:solidFill>
                  <a:srgbClr val="000000"/>
                </a:solidFill>
                <a:latin typeface="Corbel" panose="020B0503020204020204" pitchFamily="34" charset="0"/>
              </a:rPr>
              <a:t> </a:t>
            </a:r>
            <a:r>
              <a:rPr kumimoji="0" lang="en-US" sz="800" b="0" i="0" u="none" strike="noStrike" kern="1200" cap="none" spc="0" normalizeH="0" baseline="30000" noProof="0" dirty="0">
                <a:ln>
                  <a:noFill/>
                </a:ln>
                <a:solidFill>
                  <a:srgbClr val="000000"/>
                </a:solidFill>
                <a:effectLst/>
                <a:uLnTx/>
                <a:uFillTx/>
                <a:latin typeface="Corbel" panose="020B0503020204020204" pitchFamily="34" charset="0"/>
                <a:ea typeface="+mn-ea"/>
                <a:cs typeface="+mn-cs"/>
              </a:rPr>
              <a:t>2</a:t>
            </a:r>
            <a:r>
              <a:rPr lang="en-US" sz="800" dirty="0">
                <a:solidFill>
                  <a:srgbClr val="000000"/>
                </a:solidFill>
                <a:latin typeface="Corbel" panose="020B0503020204020204" pitchFamily="34" charset="0"/>
              </a:rPr>
              <a:t> </a:t>
            </a:r>
            <a:r>
              <a:rPr lang="en-US" sz="800" dirty="0">
                <a:hlinkClick r:id="rId4"/>
              </a:rPr>
              <a:t>Muller WJ, et al. </a:t>
            </a:r>
            <a:r>
              <a:rPr lang="en-US" sz="800" i="1" dirty="0">
                <a:hlinkClick r:id="rId4"/>
              </a:rPr>
              <a:t>NEJM. 2023</a:t>
            </a:r>
            <a:r>
              <a:rPr lang="en-US" sz="800" i="1" dirty="0"/>
              <a:t>.</a:t>
            </a:r>
            <a:r>
              <a:rPr kumimoji="0" lang="en-US" sz="800" b="0" i="0" u="none" strike="noStrike" kern="1200" cap="none" spc="0" normalizeH="0" baseline="0" noProof="0" dirty="0">
                <a:ln>
                  <a:noFill/>
                </a:ln>
                <a:solidFill>
                  <a:srgbClr val="000000"/>
                </a:solidFill>
                <a:effectLst/>
                <a:uLnTx/>
                <a:uFillTx/>
                <a:latin typeface="Corbel" panose="020B0503020204020204" pitchFamily="34" charset="0"/>
                <a:ea typeface="+mn-ea"/>
                <a:cs typeface="+mn-cs"/>
              </a:rPr>
              <a:t> .</a:t>
            </a:r>
          </a:p>
        </p:txBody>
      </p:sp>
      <p:sp>
        <p:nvSpPr>
          <p:cNvPr id="3" name="TextBox 2">
            <a:extLst>
              <a:ext uri="{FF2B5EF4-FFF2-40B4-BE49-F238E27FC236}">
                <a16:creationId xmlns:a16="http://schemas.microsoft.com/office/drawing/2014/main" id="{1EF82B4E-BFF6-57FF-0FEF-7AC5054E5B4E}"/>
              </a:ext>
            </a:extLst>
          </p:cNvPr>
          <p:cNvSpPr txBox="1"/>
          <p:nvPr/>
        </p:nvSpPr>
        <p:spPr>
          <a:xfrm>
            <a:off x="1224282" y="5698025"/>
            <a:ext cx="10515598" cy="73866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000000"/>
                </a:solidFill>
                <a:effectLst/>
                <a:uLnTx/>
                <a:uFillTx/>
                <a:latin typeface="Corbel" panose="020B0503020204020204" pitchFamily="34" charset="0"/>
                <a:ea typeface="+mn-ea"/>
                <a:cs typeface="+mn-cs"/>
              </a:rPr>
              <a:t>Additional long-acting </a:t>
            </a:r>
            <a:r>
              <a:rPr kumimoji="0" lang="en-US" sz="1400" b="1" i="0" u="none" strike="noStrike" kern="1200" cap="none" spc="0" normalizeH="0" baseline="0" noProof="0" dirty="0" err="1">
                <a:ln>
                  <a:noFill/>
                </a:ln>
                <a:solidFill>
                  <a:srgbClr val="000000"/>
                </a:solidFill>
                <a:effectLst/>
                <a:uLnTx/>
                <a:uFillTx/>
                <a:latin typeface="Corbel" panose="020B0503020204020204" pitchFamily="34" charset="0"/>
                <a:ea typeface="+mn-ea"/>
                <a:cs typeface="+mn-cs"/>
              </a:rPr>
              <a:t>mAbs</a:t>
            </a:r>
            <a:r>
              <a:rPr kumimoji="0" lang="en-US" sz="1400" b="1" i="0" u="none" strike="noStrike" kern="1200" cap="none" spc="0" normalizeH="0" baseline="0" noProof="0" dirty="0">
                <a:ln>
                  <a:noFill/>
                </a:ln>
                <a:solidFill>
                  <a:srgbClr val="000000"/>
                </a:solidFill>
                <a:effectLst/>
                <a:uLnTx/>
                <a:uFillTx/>
                <a:latin typeface="Corbel" panose="020B0503020204020204" pitchFamily="34" charset="0"/>
                <a:ea typeface="+mn-ea"/>
                <a:cs typeface="+mn-cs"/>
              </a:rPr>
              <a:t> for delivery to neonates are in development and have potential for low- and middle-income markets. </a:t>
            </a:r>
          </a:p>
          <a:p>
            <a:pPr marL="171450" marR="0" lvl="0" indent="-166688"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srgbClr val="000000"/>
                </a:solidFill>
                <a:effectLst/>
                <a:uLnTx/>
                <a:uFillTx/>
                <a:latin typeface="Corbel" panose="020B0503020204020204" pitchFamily="34" charset="0"/>
                <a:ea typeface="+mn-ea"/>
                <a:cs typeface="+mn-cs"/>
              </a:rPr>
              <a:t>Merck (Phase 2b/3)</a:t>
            </a:r>
          </a:p>
          <a:p>
            <a:pPr marL="171450" marR="0" lvl="0" indent="-166688"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srgbClr val="000000"/>
                </a:solidFill>
                <a:effectLst/>
                <a:uLnTx/>
                <a:uFillTx/>
                <a:latin typeface="Corbel" panose="020B0503020204020204" pitchFamily="34" charset="0"/>
                <a:ea typeface="+mn-ea"/>
                <a:cs typeface="+mn-cs"/>
              </a:rPr>
              <a:t>The Bill &amp; Melinda Gates Medical Research Institute (Phase 1) </a:t>
            </a:r>
          </a:p>
        </p:txBody>
      </p:sp>
      <p:sp>
        <p:nvSpPr>
          <p:cNvPr id="7" name="TextBox 6">
            <a:extLst>
              <a:ext uri="{FF2B5EF4-FFF2-40B4-BE49-F238E27FC236}">
                <a16:creationId xmlns:a16="http://schemas.microsoft.com/office/drawing/2014/main" id="{29BD4A53-CDD6-3A22-FA67-5DA4269BB9DC}"/>
              </a:ext>
            </a:extLst>
          </p:cNvPr>
          <p:cNvSpPr txBox="1"/>
          <p:nvPr/>
        </p:nvSpPr>
        <p:spPr>
          <a:xfrm>
            <a:off x="1323290" y="1011944"/>
            <a:ext cx="967064" cy="457200"/>
          </a:xfrm>
          <a:prstGeom prst="rect">
            <a:avLst/>
          </a:prstGeom>
          <a:solidFill>
            <a:schemeClr val="accent2"/>
          </a:solidFill>
        </p:spPr>
        <p:txBody>
          <a:bodyPr wrap="square"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rgbClr val="FFFFFF"/>
                </a:solidFill>
                <a:effectLst/>
                <a:uLnTx/>
                <a:uFillTx/>
                <a:latin typeface="Corbel" panose="020B0503020204020204" pitchFamily="34" charset="0"/>
                <a:ea typeface="+mn-ea"/>
                <a:cs typeface="+mn-cs"/>
              </a:rPr>
              <a:t>PRODUCT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rgbClr val="FFFFFF"/>
                </a:solidFill>
                <a:effectLst/>
                <a:uLnTx/>
                <a:uFillTx/>
                <a:latin typeface="Corbel" panose="020B0503020204020204" pitchFamily="34" charset="0"/>
                <a:ea typeface="+mn-ea"/>
                <a:cs typeface="+mn-cs"/>
              </a:rPr>
              <a:t>DEVELOPER</a:t>
            </a:r>
          </a:p>
        </p:txBody>
      </p:sp>
      <p:sp>
        <p:nvSpPr>
          <p:cNvPr id="8" name="TextBox 7">
            <a:extLst>
              <a:ext uri="{FF2B5EF4-FFF2-40B4-BE49-F238E27FC236}">
                <a16:creationId xmlns:a16="http://schemas.microsoft.com/office/drawing/2014/main" id="{3C4C5BBB-9734-E220-0B2D-9D4FB16CF3E2}"/>
              </a:ext>
            </a:extLst>
          </p:cNvPr>
          <p:cNvSpPr txBox="1"/>
          <p:nvPr/>
        </p:nvSpPr>
        <p:spPr>
          <a:xfrm>
            <a:off x="2455880" y="1011944"/>
            <a:ext cx="4163296" cy="457200"/>
          </a:xfrm>
          <a:prstGeom prst="rect">
            <a:avLst/>
          </a:prstGeom>
          <a:solidFill>
            <a:schemeClr val="tx2"/>
          </a:solidFill>
        </p:spPr>
        <p:txBody>
          <a:bodyPr wrap="square"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rgbClr val="FFFFFF"/>
                </a:solidFill>
                <a:effectLst/>
                <a:uLnTx/>
                <a:uFillTx/>
                <a:latin typeface="Corbel" panose="020B0503020204020204" pitchFamily="34" charset="0"/>
                <a:ea typeface="+mn-ea"/>
                <a:cs typeface="+mn-cs"/>
              </a:rPr>
              <a:t>PHASE 3 EFFICACY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FFFFFF"/>
                </a:solidFill>
                <a:effectLst/>
                <a:uLnTx/>
                <a:uFillTx/>
                <a:latin typeface="Corbel" panose="020B0503020204020204" pitchFamily="34" charset="0"/>
                <a:ea typeface="+mn-ea"/>
                <a:cs typeface="+mn-cs"/>
              </a:rPr>
              <a:t>(CONFIDENCE INTERVAL)</a:t>
            </a:r>
          </a:p>
        </p:txBody>
      </p:sp>
      <p:sp>
        <p:nvSpPr>
          <p:cNvPr id="9" name="TextBox 8">
            <a:extLst>
              <a:ext uri="{FF2B5EF4-FFF2-40B4-BE49-F238E27FC236}">
                <a16:creationId xmlns:a16="http://schemas.microsoft.com/office/drawing/2014/main" id="{1B0DE2F8-427D-0C49-33AE-9F2C7919E2BB}"/>
              </a:ext>
            </a:extLst>
          </p:cNvPr>
          <p:cNvSpPr txBox="1"/>
          <p:nvPr/>
        </p:nvSpPr>
        <p:spPr>
          <a:xfrm>
            <a:off x="6784702" y="1011944"/>
            <a:ext cx="2423844" cy="457200"/>
          </a:xfrm>
          <a:prstGeom prst="rect">
            <a:avLst/>
          </a:prstGeom>
          <a:solidFill>
            <a:schemeClr val="accent1"/>
          </a:solidFill>
        </p:spPr>
        <p:txBody>
          <a:bodyPr wrap="square"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rgbClr val="FFFFFF"/>
                </a:solidFill>
                <a:effectLst/>
                <a:uLnTx/>
                <a:uFillTx/>
                <a:latin typeface="Corbel" panose="020B0503020204020204" pitchFamily="34" charset="0"/>
                <a:ea typeface="+mn-ea"/>
                <a:cs typeface="+mn-cs"/>
              </a:rPr>
              <a:t>OUTCOME </a:t>
            </a:r>
            <a:br>
              <a:rPr kumimoji="0" lang="en-US" sz="1100" b="0" i="0" u="none" strike="noStrike" kern="1200" cap="none" spc="0" normalizeH="0" baseline="0" noProof="0" dirty="0">
                <a:ln>
                  <a:noFill/>
                </a:ln>
                <a:solidFill>
                  <a:srgbClr val="FFFFFF"/>
                </a:solidFill>
                <a:effectLst/>
                <a:uLnTx/>
                <a:uFillTx/>
                <a:latin typeface="Corbel" panose="020B0503020204020204" pitchFamily="34" charset="0"/>
                <a:ea typeface="+mn-ea"/>
                <a:cs typeface="+mn-cs"/>
              </a:rPr>
            </a:br>
            <a:r>
              <a:rPr kumimoji="0" lang="en-US" sz="1100" b="0" i="0" u="none" strike="noStrike" kern="1200" cap="none" spc="0" normalizeH="0" baseline="0" noProof="0" dirty="0">
                <a:ln>
                  <a:noFill/>
                </a:ln>
                <a:solidFill>
                  <a:srgbClr val="FFFFFF"/>
                </a:solidFill>
                <a:effectLst/>
                <a:uLnTx/>
                <a:uFillTx/>
                <a:latin typeface="Corbel" panose="020B0503020204020204" pitchFamily="34" charset="0"/>
                <a:ea typeface="+mn-ea"/>
                <a:cs typeface="+mn-cs"/>
              </a:rPr>
              <a:t>MEASURED</a:t>
            </a:r>
          </a:p>
        </p:txBody>
      </p:sp>
      <p:sp>
        <p:nvSpPr>
          <p:cNvPr id="10" name="TextBox 9">
            <a:extLst>
              <a:ext uri="{FF2B5EF4-FFF2-40B4-BE49-F238E27FC236}">
                <a16:creationId xmlns:a16="http://schemas.microsoft.com/office/drawing/2014/main" id="{3A5E642C-BFB1-0113-3D55-142D65991599}"/>
              </a:ext>
            </a:extLst>
          </p:cNvPr>
          <p:cNvSpPr txBox="1"/>
          <p:nvPr/>
        </p:nvSpPr>
        <p:spPr>
          <a:xfrm>
            <a:off x="9362439" y="1011944"/>
            <a:ext cx="2010955" cy="457200"/>
          </a:xfrm>
          <a:prstGeom prst="rect">
            <a:avLst/>
          </a:prstGeom>
          <a:solidFill>
            <a:schemeClr val="accent3"/>
          </a:solidFill>
        </p:spPr>
        <p:txBody>
          <a:bodyPr wrap="square"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rgbClr val="FFFFFF"/>
                </a:solidFill>
                <a:effectLst/>
                <a:uLnTx/>
                <a:uFillTx/>
                <a:latin typeface="Corbel" panose="020B0503020204020204" pitchFamily="34" charset="0"/>
                <a:ea typeface="+mn-ea"/>
                <a:cs typeface="+mn-cs"/>
              </a:rPr>
              <a:t>COMMENTS</a:t>
            </a:r>
          </a:p>
        </p:txBody>
      </p:sp>
      <p:sp>
        <p:nvSpPr>
          <p:cNvPr id="4" name="Footer Placeholder 3">
            <a:extLst>
              <a:ext uri="{FF2B5EF4-FFF2-40B4-BE49-F238E27FC236}">
                <a16:creationId xmlns:a16="http://schemas.microsoft.com/office/drawing/2014/main" id="{42AA39CE-AC0F-5E71-4236-31D9ABEBF33C}"/>
              </a:ext>
            </a:extLst>
          </p:cNvPr>
          <p:cNvSpPr>
            <a:spLocks noGrp="1"/>
          </p:cNvSpPr>
          <p:nvPr>
            <p:ph type="ftr" sz="quarter" idx="3"/>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000000">
                    <a:tint val="75000"/>
                  </a:srgbClr>
                </a:solidFill>
                <a:effectLst/>
                <a:uLnTx/>
                <a:uFillTx/>
                <a:latin typeface="Corbel" panose="020B0503020204020204" pitchFamily="34" charset="0"/>
                <a:ea typeface="+mn-ea"/>
                <a:cs typeface="+mn-cs"/>
              </a:rPr>
              <a:t>Original slide developed by the World Health Organization and PATH. Last updated: February 2024</a:t>
            </a:r>
          </a:p>
        </p:txBody>
      </p:sp>
      <p:sp>
        <p:nvSpPr>
          <p:cNvPr id="12" name="Rectangle 11">
            <a:extLst>
              <a:ext uri="{FF2B5EF4-FFF2-40B4-BE49-F238E27FC236}">
                <a16:creationId xmlns:a16="http://schemas.microsoft.com/office/drawing/2014/main" id="{07D0C00C-1E83-F105-9FF7-338CF89799EE}"/>
              </a:ext>
            </a:extLst>
          </p:cNvPr>
          <p:cNvSpPr/>
          <p:nvPr/>
        </p:nvSpPr>
        <p:spPr>
          <a:xfrm>
            <a:off x="2455879" y="2091624"/>
            <a:ext cx="4163297" cy="274320"/>
          </a:xfrm>
          <a:prstGeom prst="rect">
            <a:avLst/>
          </a:prstGeom>
          <a:solidFill>
            <a:schemeClr val="bg1"/>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orbel" panose="020B0503020204020204"/>
              <a:ea typeface="+mn-ea"/>
              <a:cs typeface="+mn-cs"/>
            </a:endParaRPr>
          </a:p>
        </p:txBody>
      </p:sp>
      <p:sp>
        <p:nvSpPr>
          <p:cNvPr id="13" name="Rectangle 12">
            <a:extLst>
              <a:ext uri="{FF2B5EF4-FFF2-40B4-BE49-F238E27FC236}">
                <a16:creationId xmlns:a16="http://schemas.microsoft.com/office/drawing/2014/main" id="{DBE5D5A6-BBE5-4F4E-494E-40E7939E1F38}"/>
              </a:ext>
            </a:extLst>
          </p:cNvPr>
          <p:cNvSpPr/>
          <p:nvPr/>
        </p:nvSpPr>
        <p:spPr>
          <a:xfrm>
            <a:off x="2455879" y="3225405"/>
            <a:ext cx="4163297" cy="274320"/>
          </a:xfrm>
          <a:prstGeom prst="rect">
            <a:avLst/>
          </a:prstGeom>
          <a:solidFill>
            <a:schemeClr val="bg1"/>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orbel" panose="020B0503020204020204"/>
              <a:ea typeface="+mn-ea"/>
              <a:cs typeface="+mn-cs"/>
            </a:endParaRPr>
          </a:p>
        </p:txBody>
      </p:sp>
      <p:sp>
        <p:nvSpPr>
          <p:cNvPr id="14" name="Rectangle 13">
            <a:extLst>
              <a:ext uri="{FF2B5EF4-FFF2-40B4-BE49-F238E27FC236}">
                <a16:creationId xmlns:a16="http://schemas.microsoft.com/office/drawing/2014/main" id="{CE18EF6D-1F44-C9AE-7DB9-AAC1FEDC0EE4}"/>
              </a:ext>
            </a:extLst>
          </p:cNvPr>
          <p:cNvSpPr/>
          <p:nvPr/>
        </p:nvSpPr>
        <p:spPr>
          <a:xfrm>
            <a:off x="2455879" y="2091624"/>
            <a:ext cx="2886553" cy="274320"/>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orbel" panose="020B0503020204020204"/>
              <a:ea typeface="+mn-ea"/>
              <a:cs typeface="+mn-cs"/>
            </a:endParaRPr>
          </a:p>
        </p:txBody>
      </p:sp>
      <p:sp>
        <p:nvSpPr>
          <p:cNvPr id="15" name="Rectangle 14">
            <a:extLst>
              <a:ext uri="{FF2B5EF4-FFF2-40B4-BE49-F238E27FC236}">
                <a16:creationId xmlns:a16="http://schemas.microsoft.com/office/drawing/2014/main" id="{0B62358C-70D2-13EC-FE0F-C7C7EFCEDDAC}"/>
              </a:ext>
            </a:extLst>
          </p:cNvPr>
          <p:cNvSpPr/>
          <p:nvPr/>
        </p:nvSpPr>
        <p:spPr>
          <a:xfrm>
            <a:off x="2455879" y="3236557"/>
            <a:ext cx="2137159" cy="274320"/>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orbel" panose="020B0503020204020204"/>
              <a:ea typeface="+mn-ea"/>
              <a:cs typeface="+mn-cs"/>
            </a:endParaRPr>
          </a:p>
        </p:txBody>
      </p:sp>
      <p:sp>
        <p:nvSpPr>
          <p:cNvPr id="16" name="TextBox 15">
            <a:extLst>
              <a:ext uri="{FF2B5EF4-FFF2-40B4-BE49-F238E27FC236}">
                <a16:creationId xmlns:a16="http://schemas.microsoft.com/office/drawing/2014/main" id="{D1DF705E-244E-2E59-E13E-26C75171A221}"/>
              </a:ext>
            </a:extLst>
          </p:cNvPr>
          <p:cNvSpPr txBox="1"/>
          <p:nvPr/>
        </p:nvSpPr>
        <p:spPr>
          <a:xfrm>
            <a:off x="2574166" y="2084429"/>
            <a:ext cx="2342439" cy="246221"/>
          </a:xfrm>
          <a:prstGeom prst="rect">
            <a:avLst/>
          </a:prstGeom>
          <a:noFill/>
        </p:spPr>
        <p:txBody>
          <a:bodyPr wrap="square" lIns="0" tIns="0" rIns="0" bIns="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FFFFFF"/>
                </a:solidFill>
                <a:effectLst/>
                <a:uLnTx/>
                <a:uFillTx/>
                <a:latin typeface="Corbel" panose="020B0503020204020204" pitchFamily="34" charset="0"/>
                <a:ea typeface="+mn-ea"/>
                <a:cs typeface="+mn-cs"/>
              </a:rPr>
              <a:t>69.4% </a:t>
            </a:r>
            <a:r>
              <a:rPr kumimoji="0" lang="en-US" sz="1200" b="0" i="1" u="none" strike="noStrike" kern="1200" cap="none" spc="0" normalizeH="0" baseline="0" noProof="0" dirty="0">
                <a:ln>
                  <a:noFill/>
                </a:ln>
                <a:solidFill>
                  <a:srgbClr val="FFFFFF"/>
                </a:solidFill>
                <a:effectLst/>
                <a:uLnTx/>
                <a:uFillTx/>
                <a:latin typeface="Corbel" panose="020B0503020204020204" pitchFamily="34" charset="0"/>
                <a:ea typeface="+mn-ea"/>
                <a:cs typeface="+mn-cs"/>
              </a:rPr>
              <a:t>birth through 180 days</a:t>
            </a:r>
            <a:endParaRPr kumimoji="0" lang="en-US" sz="1600" b="0" i="1" u="none" strike="noStrike" kern="1200" cap="none" spc="0" normalizeH="0" baseline="0" noProof="0" dirty="0">
              <a:ln>
                <a:noFill/>
              </a:ln>
              <a:solidFill>
                <a:srgbClr val="FFFFFF"/>
              </a:solidFill>
              <a:effectLst/>
              <a:uLnTx/>
              <a:uFillTx/>
              <a:latin typeface="Corbel" panose="020B0503020204020204" pitchFamily="34" charset="0"/>
              <a:ea typeface="+mn-ea"/>
              <a:cs typeface="+mn-cs"/>
            </a:endParaRPr>
          </a:p>
        </p:txBody>
      </p:sp>
      <p:sp>
        <p:nvSpPr>
          <p:cNvPr id="17" name="TextBox 16">
            <a:extLst>
              <a:ext uri="{FF2B5EF4-FFF2-40B4-BE49-F238E27FC236}">
                <a16:creationId xmlns:a16="http://schemas.microsoft.com/office/drawing/2014/main" id="{C18FBFF9-37AE-D693-8154-39A2AD73C7ED}"/>
              </a:ext>
            </a:extLst>
          </p:cNvPr>
          <p:cNvSpPr txBox="1"/>
          <p:nvPr/>
        </p:nvSpPr>
        <p:spPr>
          <a:xfrm>
            <a:off x="2561974" y="3216070"/>
            <a:ext cx="2034410" cy="246221"/>
          </a:xfrm>
          <a:prstGeom prst="rect">
            <a:avLst/>
          </a:prstGeom>
          <a:noFill/>
        </p:spPr>
        <p:txBody>
          <a:bodyPr wrap="square" lIns="0" tIns="0" rIns="0" bIns="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FFFFFF"/>
                </a:solidFill>
                <a:effectLst/>
                <a:uLnTx/>
                <a:uFillTx/>
                <a:latin typeface="Corbel" panose="020B0503020204020204" pitchFamily="34" charset="0"/>
                <a:ea typeface="+mn-ea"/>
                <a:cs typeface="+mn-cs"/>
              </a:rPr>
              <a:t>51.3</a:t>
            </a:r>
            <a:r>
              <a:rPr kumimoji="0" lang="en-US" sz="1600" b="1" i="1" u="none" strike="noStrike" kern="1200" cap="none" spc="0" normalizeH="0" baseline="0" noProof="0" dirty="0">
                <a:ln>
                  <a:noFill/>
                </a:ln>
                <a:solidFill>
                  <a:srgbClr val="FFFFFF"/>
                </a:solidFill>
                <a:effectLst/>
                <a:uLnTx/>
                <a:uFillTx/>
                <a:latin typeface="Corbel" panose="020B0503020204020204" pitchFamily="34" charset="0"/>
                <a:ea typeface="+mn-ea"/>
                <a:cs typeface="+mn-cs"/>
              </a:rPr>
              <a:t>%</a:t>
            </a:r>
            <a:r>
              <a:rPr kumimoji="0" lang="en-US" sz="1600" b="0" i="1" u="none" strike="noStrike" kern="1200" cap="none" spc="0" normalizeH="0" baseline="0" noProof="0" dirty="0">
                <a:ln>
                  <a:noFill/>
                </a:ln>
                <a:solidFill>
                  <a:srgbClr val="FFFFFF"/>
                </a:solidFill>
                <a:effectLst/>
                <a:uLnTx/>
                <a:uFillTx/>
                <a:latin typeface="Corbel" panose="020B0503020204020204" pitchFamily="34" charset="0"/>
                <a:ea typeface="+mn-ea"/>
                <a:cs typeface="+mn-cs"/>
              </a:rPr>
              <a:t> </a:t>
            </a:r>
            <a:r>
              <a:rPr kumimoji="0" lang="en-US" sz="1200" b="0" i="1" u="none" strike="noStrike" kern="1200" cap="none" spc="0" normalizeH="0" baseline="0" noProof="0" dirty="0">
                <a:ln>
                  <a:noFill/>
                </a:ln>
                <a:solidFill>
                  <a:srgbClr val="FFFFFF"/>
                </a:solidFill>
                <a:effectLst/>
                <a:uLnTx/>
                <a:uFillTx/>
                <a:latin typeface="Corbel" panose="020B0503020204020204" pitchFamily="34" charset="0"/>
                <a:ea typeface="+mn-ea"/>
                <a:cs typeface="+mn-cs"/>
              </a:rPr>
              <a:t>birth</a:t>
            </a:r>
            <a:r>
              <a:rPr kumimoji="0" lang="en-US" sz="1600" b="0" i="1" u="none" strike="noStrike" kern="1200" cap="none" spc="0" normalizeH="0" baseline="0" noProof="0" dirty="0">
                <a:ln>
                  <a:noFill/>
                </a:ln>
                <a:solidFill>
                  <a:srgbClr val="FFFFFF"/>
                </a:solidFill>
                <a:effectLst/>
                <a:uLnTx/>
                <a:uFillTx/>
                <a:latin typeface="Corbel" panose="020B0503020204020204" pitchFamily="34" charset="0"/>
                <a:ea typeface="+mn-ea"/>
                <a:cs typeface="+mn-cs"/>
              </a:rPr>
              <a:t> </a:t>
            </a:r>
            <a:r>
              <a:rPr kumimoji="0" lang="en-US" sz="1200" b="0" i="1" u="none" strike="noStrike" kern="1200" cap="none" spc="0" normalizeH="0" baseline="0" noProof="0" dirty="0">
                <a:ln>
                  <a:noFill/>
                </a:ln>
                <a:solidFill>
                  <a:srgbClr val="FFFFFF"/>
                </a:solidFill>
                <a:effectLst/>
                <a:uLnTx/>
                <a:uFillTx/>
                <a:latin typeface="Corbel" panose="020B0503020204020204" pitchFamily="34" charset="0"/>
                <a:ea typeface="+mn-ea"/>
                <a:cs typeface="+mn-cs"/>
              </a:rPr>
              <a:t>through 180 days</a:t>
            </a:r>
            <a:endParaRPr kumimoji="0" lang="en-US" sz="1600" b="0" i="1" u="none" strike="noStrike" kern="1200" cap="none" spc="0" normalizeH="0" baseline="0" noProof="0" dirty="0">
              <a:ln>
                <a:noFill/>
              </a:ln>
              <a:solidFill>
                <a:srgbClr val="FFFFFF"/>
              </a:solidFill>
              <a:effectLst/>
              <a:uLnTx/>
              <a:uFillTx/>
              <a:latin typeface="Corbel" panose="020B0503020204020204" pitchFamily="34" charset="0"/>
              <a:ea typeface="+mn-ea"/>
              <a:cs typeface="+mn-cs"/>
            </a:endParaRPr>
          </a:p>
        </p:txBody>
      </p:sp>
      <p:sp>
        <p:nvSpPr>
          <p:cNvPr id="18" name="Rectangle 17">
            <a:extLst>
              <a:ext uri="{FF2B5EF4-FFF2-40B4-BE49-F238E27FC236}">
                <a16:creationId xmlns:a16="http://schemas.microsoft.com/office/drawing/2014/main" id="{350805DE-F4C8-4BEE-C35E-1FD50652BB0F}"/>
              </a:ext>
            </a:extLst>
          </p:cNvPr>
          <p:cNvSpPr/>
          <p:nvPr/>
        </p:nvSpPr>
        <p:spPr>
          <a:xfrm>
            <a:off x="2455879" y="4889999"/>
            <a:ext cx="4163297" cy="274320"/>
          </a:xfrm>
          <a:prstGeom prst="rect">
            <a:avLst/>
          </a:prstGeom>
          <a:solidFill>
            <a:schemeClr val="bg1"/>
          </a:solidFill>
          <a:ln>
            <a:solidFill>
              <a:schemeClr val="accent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orbel" panose="020B0503020204020204"/>
              <a:ea typeface="+mn-ea"/>
              <a:cs typeface="+mn-cs"/>
            </a:endParaRPr>
          </a:p>
        </p:txBody>
      </p:sp>
      <p:sp>
        <p:nvSpPr>
          <p:cNvPr id="19" name="Rectangle 18">
            <a:extLst>
              <a:ext uri="{FF2B5EF4-FFF2-40B4-BE49-F238E27FC236}">
                <a16:creationId xmlns:a16="http://schemas.microsoft.com/office/drawing/2014/main" id="{7FCDA32B-501D-5BBD-0AB6-6D47CDF01E38}"/>
              </a:ext>
            </a:extLst>
          </p:cNvPr>
          <p:cNvSpPr/>
          <p:nvPr/>
        </p:nvSpPr>
        <p:spPr>
          <a:xfrm>
            <a:off x="2455879" y="4889999"/>
            <a:ext cx="3198799" cy="274320"/>
          </a:xfrm>
          <a:prstGeom prst="rect">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orbel" panose="020B0503020204020204"/>
              <a:ea typeface="+mn-ea"/>
              <a:cs typeface="+mn-cs"/>
            </a:endParaRPr>
          </a:p>
        </p:txBody>
      </p:sp>
      <p:sp>
        <p:nvSpPr>
          <p:cNvPr id="20" name="TextBox 19">
            <a:extLst>
              <a:ext uri="{FF2B5EF4-FFF2-40B4-BE49-F238E27FC236}">
                <a16:creationId xmlns:a16="http://schemas.microsoft.com/office/drawing/2014/main" id="{E8E13AA1-6C48-041D-A16E-8A4831BA4E37}"/>
              </a:ext>
            </a:extLst>
          </p:cNvPr>
          <p:cNvSpPr txBox="1"/>
          <p:nvPr/>
        </p:nvSpPr>
        <p:spPr>
          <a:xfrm>
            <a:off x="2604382" y="4904048"/>
            <a:ext cx="1833505" cy="246221"/>
          </a:xfrm>
          <a:prstGeom prst="rect">
            <a:avLst/>
          </a:prstGeom>
          <a:noFill/>
        </p:spPr>
        <p:txBody>
          <a:bodyPr wrap="square" lIns="0" tIns="0" rIns="0" bIns="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FFFFFF"/>
                </a:solidFill>
                <a:effectLst/>
                <a:uLnTx/>
                <a:uFillTx/>
                <a:latin typeface="Corbel" panose="020B0503020204020204" pitchFamily="34" charset="0"/>
                <a:ea typeface="+mn-ea"/>
                <a:cs typeface="+mn-cs"/>
              </a:rPr>
              <a:t>76.8% </a:t>
            </a:r>
            <a:r>
              <a:rPr kumimoji="0" lang="en-US" sz="1200" b="0" i="1" u="none" strike="noStrike" kern="1200" cap="none" spc="0" normalizeH="0" baseline="0" noProof="0" dirty="0">
                <a:ln>
                  <a:noFill/>
                </a:ln>
                <a:solidFill>
                  <a:srgbClr val="FFFFFF"/>
                </a:solidFill>
                <a:effectLst/>
                <a:uLnTx/>
                <a:uFillTx/>
                <a:latin typeface="Corbel" panose="020B0503020204020204" pitchFamily="34" charset="0"/>
                <a:ea typeface="+mn-ea"/>
                <a:cs typeface="+mn-cs"/>
              </a:rPr>
              <a:t>through 150 days</a:t>
            </a:r>
            <a:endParaRPr kumimoji="0" lang="en-US" sz="1600" b="0" i="1" u="none" strike="noStrike" kern="1200" cap="none" spc="0" normalizeH="0" baseline="0" noProof="0" dirty="0">
              <a:ln>
                <a:noFill/>
              </a:ln>
              <a:solidFill>
                <a:srgbClr val="FFFFFF"/>
              </a:solidFill>
              <a:effectLst/>
              <a:uLnTx/>
              <a:uFillTx/>
              <a:latin typeface="Corbel" panose="020B0503020204020204" pitchFamily="34" charset="0"/>
              <a:ea typeface="+mn-ea"/>
              <a:cs typeface="+mn-cs"/>
            </a:endParaRPr>
          </a:p>
        </p:txBody>
      </p:sp>
      <p:sp>
        <p:nvSpPr>
          <p:cNvPr id="21" name="Rectangle 20">
            <a:extLst>
              <a:ext uri="{FF2B5EF4-FFF2-40B4-BE49-F238E27FC236}">
                <a16:creationId xmlns:a16="http://schemas.microsoft.com/office/drawing/2014/main" id="{EEBCCBC8-B453-2445-8B04-EB069F760DEC}"/>
              </a:ext>
            </a:extLst>
          </p:cNvPr>
          <p:cNvSpPr/>
          <p:nvPr/>
        </p:nvSpPr>
        <p:spPr>
          <a:xfrm>
            <a:off x="2455879" y="4349015"/>
            <a:ext cx="4163297" cy="274320"/>
          </a:xfrm>
          <a:prstGeom prst="rect">
            <a:avLst/>
          </a:prstGeom>
          <a:solidFill>
            <a:schemeClr val="bg1"/>
          </a:solidFill>
          <a:ln>
            <a:solidFill>
              <a:schemeClr val="accent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orbel" panose="020B0503020204020204"/>
              <a:ea typeface="+mn-ea"/>
              <a:cs typeface="+mn-cs"/>
            </a:endParaRPr>
          </a:p>
        </p:txBody>
      </p:sp>
      <p:sp>
        <p:nvSpPr>
          <p:cNvPr id="22" name="Rectangle 21">
            <a:extLst>
              <a:ext uri="{FF2B5EF4-FFF2-40B4-BE49-F238E27FC236}">
                <a16:creationId xmlns:a16="http://schemas.microsoft.com/office/drawing/2014/main" id="{3C63AC8E-0AE2-006F-7B5D-807919EBA035}"/>
              </a:ext>
            </a:extLst>
          </p:cNvPr>
          <p:cNvSpPr/>
          <p:nvPr/>
        </p:nvSpPr>
        <p:spPr>
          <a:xfrm>
            <a:off x="2455879" y="4349015"/>
            <a:ext cx="3198799" cy="274320"/>
          </a:xfrm>
          <a:prstGeom prst="rect">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orbel" panose="020B0503020204020204"/>
              <a:ea typeface="+mn-ea"/>
              <a:cs typeface="+mn-cs"/>
            </a:endParaRPr>
          </a:p>
        </p:txBody>
      </p:sp>
      <p:sp>
        <p:nvSpPr>
          <p:cNvPr id="23" name="TextBox 22">
            <a:extLst>
              <a:ext uri="{FF2B5EF4-FFF2-40B4-BE49-F238E27FC236}">
                <a16:creationId xmlns:a16="http://schemas.microsoft.com/office/drawing/2014/main" id="{32A87103-E10F-023D-ABD3-01CCDACB94A7}"/>
              </a:ext>
            </a:extLst>
          </p:cNvPr>
          <p:cNvSpPr txBox="1"/>
          <p:nvPr/>
        </p:nvSpPr>
        <p:spPr>
          <a:xfrm>
            <a:off x="2604383" y="4350482"/>
            <a:ext cx="1988655" cy="246221"/>
          </a:xfrm>
          <a:prstGeom prst="rect">
            <a:avLst/>
          </a:prstGeom>
          <a:noFill/>
        </p:spPr>
        <p:txBody>
          <a:bodyPr wrap="square" lIns="0" tIns="0" rIns="0" bIns="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FFFFFF"/>
                </a:solidFill>
                <a:effectLst/>
                <a:uLnTx/>
                <a:uFillTx/>
                <a:latin typeface="Corbel" panose="020B0503020204020204" pitchFamily="34" charset="0"/>
                <a:ea typeface="+mn-ea"/>
                <a:cs typeface="+mn-cs"/>
              </a:rPr>
              <a:t>76.4% </a:t>
            </a:r>
            <a:r>
              <a:rPr kumimoji="0" lang="en-US" sz="1200" b="0" i="1" u="none" strike="noStrike" kern="1200" cap="none" spc="0" normalizeH="0" baseline="0" noProof="0" dirty="0">
                <a:ln>
                  <a:noFill/>
                </a:ln>
                <a:solidFill>
                  <a:srgbClr val="FFFFFF"/>
                </a:solidFill>
                <a:effectLst/>
                <a:uLnTx/>
                <a:uFillTx/>
                <a:latin typeface="Corbel" panose="020B0503020204020204" pitchFamily="34" charset="0"/>
                <a:ea typeface="+mn-ea"/>
                <a:cs typeface="+mn-cs"/>
              </a:rPr>
              <a:t>through 150 days</a:t>
            </a:r>
            <a:endParaRPr kumimoji="0" lang="en-US" sz="1600" b="0" i="1" u="none" strike="noStrike" kern="1200" cap="none" spc="0" normalizeH="0" baseline="0" noProof="0" dirty="0">
              <a:ln>
                <a:noFill/>
              </a:ln>
              <a:solidFill>
                <a:srgbClr val="FFFFFF"/>
              </a:solidFill>
              <a:effectLst/>
              <a:uLnTx/>
              <a:uFillTx/>
              <a:latin typeface="Corbel" panose="020B0503020204020204" pitchFamily="34" charset="0"/>
              <a:ea typeface="+mn-ea"/>
              <a:cs typeface="+mn-cs"/>
            </a:endParaRPr>
          </a:p>
        </p:txBody>
      </p:sp>
      <p:sp>
        <p:nvSpPr>
          <p:cNvPr id="24" name="Rectangle 23">
            <a:extLst>
              <a:ext uri="{FF2B5EF4-FFF2-40B4-BE49-F238E27FC236}">
                <a16:creationId xmlns:a16="http://schemas.microsoft.com/office/drawing/2014/main" id="{AC2E16DE-D296-C215-D603-59C706EEE948}"/>
              </a:ext>
            </a:extLst>
          </p:cNvPr>
          <p:cNvSpPr/>
          <p:nvPr/>
        </p:nvSpPr>
        <p:spPr>
          <a:xfrm>
            <a:off x="2464439" y="3787861"/>
            <a:ext cx="4163296" cy="274320"/>
          </a:xfrm>
          <a:prstGeom prst="rect">
            <a:avLst/>
          </a:prstGeom>
          <a:solidFill>
            <a:schemeClr val="bg1"/>
          </a:solidFill>
          <a:ln>
            <a:solidFill>
              <a:schemeClr val="accent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orbel" panose="020B0503020204020204"/>
              <a:ea typeface="+mn-ea"/>
              <a:cs typeface="+mn-cs"/>
            </a:endParaRPr>
          </a:p>
        </p:txBody>
      </p:sp>
      <p:sp>
        <p:nvSpPr>
          <p:cNvPr id="25" name="Rectangle 24">
            <a:extLst>
              <a:ext uri="{FF2B5EF4-FFF2-40B4-BE49-F238E27FC236}">
                <a16:creationId xmlns:a16="http://schemas.microsoft.com/office/drawing/2014/main" id="{44A833AA-99F5-D937-EDB1-5F2767166C10}"/>
              </a:ext>
            </a:extLst>
          </p:cNvPr>
          <p:cNvSpPr/>
          <p:nvPr/>
        </p:nvSpPr>
        <p:spPr>
          <a:xfrm>
            <a:off x="2464438" y="3787861"/>
            <a:ext cx="3275126" cy="274320"/>
          </a:xfrm>
          <a:prstGeom prst="rect">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orbel" panose="020B0503020204020204"/>
              <a:ea typeface="+mn-ea"/>
              <a:cs typeface="+mn-cs"/>
            </a:endParaRPr>
          </a:p>
        </p:txBody>
      </p:sp>
      <p:sp>
        <p:nvSpPr>
          <p:cNvPr id="26" name="TextBox 25">
            <a:extLst>
              <a:ext uri="{FF2B5EF4-FFF2-40B4-BE49-F238E27FC236}">
                <a16:creationId xmlns:a16="http://schemas.microsoft.com/office/drawing/2014/main" id="{3E0E869F-3003-41BA-08A0-018DE7947E2D}"/>
              </a:ext>
            </a:extLst>
          </p:cNvPr>
          <p:cNvSpPr txBox="1"/>
          <p:nvPr/>
        </p:nvSpPr>
        <p:spPr>
          <a:xfrm>
            <a:off x="2493458" y="3731614"/>
            <a:ext cx="2342439" cy="338554"/>
          </a:xfrm>
          <a:prstGeom prst="rect">
            <a:avLst/>
          </a:prstGeom>
          <a:noFill/>
        </p:spPr>
        <p:txBody>
          <a:bodyPr wrap="square">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FFFFFF"/>
                </a:solidFill>
                <a:effectLst/>
                <a:uLnTx/>
                <a:uFillTx/>
                <a:latin typeface="Corbel" panose="020B0503020204020204" pitchFamily="34" charset="0"/>
                <a:ea typeface="+mn-ea"/>
                <a:cs typeface="+mn-cs"/>
              </a:rPr>
              <a:t>78.6%</a:t>
            </a:r>
            <a:r>
              <a:rPr kumimoji="0" lang="en-US" sz="1600" b="0" i="0" u="none" strike="noStrike" kern="1200" cap="none" spc="0" normalizeH="0" baseline="0" noProof="0" dirty="0">
                <a:ln>
                  <a:noFill/>
                </a:ln>
                <a:solidFill>
                  <a:srgbClr val="FFFFFF"/>
                </a:solidFill>
                <a:effectLst/>
                <a:uLnTx/>
                <a:uFillTx/>
                <a:latin typeface="Corbel" panose="020B0503020204020204" pitchFamily="34" charset="0"/>
                <a:ea typeface="+mn-ea"/>
                <a:cs typeface="+mn-cs"/>
              </a:rPr>
              <a:t> </a:t>
            </a:r>
            <a:r>
              <a:rPr kumimoji="0" lang="en-US" sz="1200" b="0" i="1" u="none" strike="noStrike" kern="1200" cap="none" spc="0" normalizeH="0" baseline="0" noProof="0" dirty="0">
                <a:ln>
                  <a:noFill/>
                </a:ln>
                <a:solidFill>
                  <a:srgbClr val="FFFFFF"/>
                </a:solidFill>
                <a:effectLst/>
                <a:uLnTx/>
                <a:uFillTx/>
                <a:latin typeface="Corbel" panose="020B0503020204020204" pitchFamily="34" charset="0"/>
                <a:ea typeface="+mn-ea"/>
                <a:cs typeface="+mn-cs"/>
              </a:rPr>
              <a:t>through 150 days</a:t>
            </a:r>
            <a:endParaRPr kumimoji="0" lang="en-US" sz="1600" b="0" i="1" u="none" strike="noStrike" kern="1200" cap="none" spc="0" normalizeH="0" baseline="0" noProof="0" dirty="0">
              <a:ln>
                <a:noFill/>
              </a:ln>
              <a:solidFill>
                <a:srgbClr val="FFFFFF"/>
              </a:solidFill>
              <a:effectLst/>
              <a:uLnTx/>
              <a:uFillTx/>
              <a:latin typeface="Corbel" panose="020B0503020204020204" pitchFamily="34" charset="0"/>
              <a:ea typeface="+mn-ea"/>
              <a:cs typeface="+mn-cs"/>
            </a:endParaRPr>
          </a:p>
        </p:txBody>
      </p:sp>
      <p:sp>
        <p:nvSpPr>
          <p:cNvPr id="27" name="Rectangle 26">
            <a:extLst>
              <a:ext uri="{FF2B5EF4-FFF2-40B4-BE49-F238E27FC236}">
                <a16:creationId xmlns:a16="http://schemas.microsoft.com/office/drawing/2014/main" id="{FD4FE0C8-3530-06E6-EBF1-9F40F92C5E84}"/>
              </a:ext>
            </a:extLst>
          </p:cNvPr>
          <p:cNvSpPr/>
          <p:nvPr/>
        </p:nvSpPr>
        <p:spPr>
          <a:xfrm>
            <a:off x="2455880" y="1799603"/>
            <a:ext cx="4163297" cy="274320"/>
          </a:xfrm>
          <a:prstGeom prst="rect">
            <a:avLst/>
          </a:prstGeom>
          <a:solidFill>
            <a:schemeClr val="bg1"/>
          </a:solidFill>
          <a:ln>
            <a:solidFill>
              <a:schemeClr val="accent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orbel" panose="020B0503020204020204"/>
              <a:ea typeface="+mn-ea"/>
              <a:cs typeface="+mn-cs"/>
            </a:endParaRPr>
          </a:p>
        </p:txBody>
      </p:sp>
      <p:sp>
        <p:nvSpPr>
          <p:cNvPr id="28" name="Rectangle 27">
            <a:extLst>
              <a:ext uri="{FF2B5EF4-FFF2-40B4-BE49-F238E27FC236}">
                <a16:creationId xmlns:a16="http://schemas.microsoft.com/office/drawing/2014/main" id="{5248E89C-7F28-DE9B-BDE4-58084F89F9BC}"/>
              </a:ext>
            </a:extLst>
          </p:cNvPr>
          <p:cNvSpPr/>
          <p:nvPr/>
        </p:nvSpPr>
        <p:spPr>
          <a:xfrm>
            <a:off x="2455879" y="1799603"/>
            <a:ext cx="3400026" cy="274320"/>
          </a:xfrm>
          <a:prstGeom prst="rect">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orbel" panose="020B0503020204020204"/>
              <a:ea typeface="+mn-ea"/>
              <a:cs typeface="+mn-cs"/>
            </a:endParaRPr>
          </a:p>
        </p:txBody>
      </p:sp>
      <p:sp>
        <p:nvSpPr>
          <p:cNvPr id="29" name="TextBox 28">
            <a:extLst>
              <a:ext uri="{FF2B5EF4-FFF2-40B4-BE49-F238E27FC236}">
                <a16:creationId xmlns:a16="http://schemas.microsoft.com/office/drawing/2014/main" id="{2CF5504D-C20D-32F0-20A4-01A827C0539D}"/>
              </a:ext>
            </a:extLst>
          </p:cNvPr>
          <p:cNvSpPr txBox="1"/>
          <p:nvPr/>
        </p:nvSpPr>
        <p:spPr>
          <a:xfrm>
            <a:off x="2493458" y="1747595"/>
            <a:ext cx="2684575" cy="338554"/>
          </a:xfrm>
          <a:prstGeom prst="rect">
            <a:avLst/>
          </a:prstGeom>
          <a:noFill/>
        </p:spPr>
        <p:txBody>
          <a:bodyPr wrap="square">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FFFFFF"/>
                </a:solidFill>
                <a:effectLst/>
                <a:uLnTx/>
                <a:uFillTx/>
                <a:latin typeface="Corbel" panose="020B0503020204020204" pitchFamily="34" charset="0"/>
                <a:ea typeface="+mn-ea"/>
                <a:cs typeface="+mn-cs"/>
              </a:rPr>
              <a:t>81.8% </a:t>
            </a:r>
            <a:r>
              <a:rPr kumimoji="0" lang="en-US" sz="1200" b="0" i="1" u="none" strike="noStrike" kern="1200" cap="none" spc="0" normalizeH="0" baseline="0" noProof="0" dirty="0">
                <a:ln>
                  <a:noFill/>
                </a:ln>
                <a:solidFill>
                  <a:srgbClr val="FFFFFF"/>
                </a:solidFill>
                <a:effectLst/>
                <a:uLnTx/>
                <a:uFillTx/>
                <a:latin typeface="Corbel" panose="020B0503020204020204" pitchFamily="34" charset="0"/>
                <a:ea typeface="+mn-ea"/>
                <a:cs typeface="+mn-cs"/>
              </a:rPr>
              <a:t>birth through 90 days</a:t>
            </a:r>
            <a:endParaRPr kumimoji="0" lang="en-US" sz="1600" b="0" i="1" u="none" strike="noStrike" kern="1200" cap="none" spc="0" normalizeH="0" baseline="0" noProof="0" dirty="0">
              <a:ln>
                <a:noFill/>
              </a:ln>
              <a:solidFill>
                <a:srgbClr val="FFFFFF"/>
              </a:solidFill>
              <a:effectLst/>
              <a:uLnTx/>
              <a:uFillTx/>
              <a:latin typeface="Corbel" panose="020B0503020204020204" pitchFamily="34" charset="0"/>
              <a:ea typeface="+mn-ea"/>
              <a:cs typeface="+mn-cs"/>
            </a:endParaRPr>
          </a:p>
        </p:txBody>
      </p:sp>
      <p:sp>
        <p:nvSpPr>
          <p:cNvPr id="30" name="Rectangle 29">
            <a:extLst>
              <a:ext uri="{FF2B5EF4-FFF2-40B4-BE49-F238E27FC236}">
                <a16:creationId xmlns:a16="http://schemas.microsoft.com/office/drawing/2014/main" id="{DFD1A81F-7D88-CB42-4970-4663349157FA}"/>
              </a:ext>
            </a:extLst>
          </p:cNvPr>
          <p:cNvSpPr/>
          <p:nvPr/>
        </p:nvSpPr>
        <p:spPr>
          <a:xfrm>
            <a:off x="2455879" y="2923568"/>
            <a:ext cx="4163297" cy="274320"/>
          </a:xfrm>
          <a:prstGeom prst="rect">
            <a:avLst/>
          </a:prstGeom>
          <a:solidFill>
            <a:schemeClr val="bg1"/>
          </a:solidFill>
          <a:ln>
            <a:solidFill>
              <a:schemeClr val="accent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orbel" panose="020B0503020204020204"/>
              <a:ea typeface="+mn-ea"/>
              <a:cs typeface="+mn-cs"/>
            </a:endParaRPr>
          </a:p>
        </p:txBody>
      </p:sp>
      <p:sp>
        <p:nvSpPr>
          <p:cNvPr id="31" name="Rectangle 30">
            <a:extLst>
              <a:ext uri="{FF2B5EF4-FFF2-40B4-BE49-F238E27FC236}">
                <a16:creationId xmlns:a16="http://schemas.microsoft.com/office/drawing/2014/main" id="{D8F6BDBC-340A-CF77-A7E9-6C87C80D2B62}"/>
              </a:ext>
            </a:extLst>
          </p:cNvPr>
          <p:cNvSpPr/>
          <p:nvPr/>
        </p:nvSpPr>
        <p:spPr>
          <a:xfrm>
            <a:off x="2455879" y="2938023"/>
            <a:ext cx="2380018" cy="274320"/>
          </a:xfrm>
          <a:prstGeom prst="rect">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orbel" panose="020B0503020204020204"/>
              <a:ea typeface="+mn-ea"/>
              <a:cs typeface="+mn-cs"/>
            </a:endParaRPr>
          </a:p>
        </p:txBody>
      </p:sp>
      <p:sp>
        <p:nvSpPr>
          <p:cNvPr id="32" name="TextBox 31">
            <a:extLst>
              <a:ext uri="{FF2B5EF4-FFF2-40B4-BE49-F238E27FC236}">
                <a16:creationId xmlns:a16="http://schemas.microsoft.com/office/drawing/2014/main" id="{27637E99-649E-FC73-2D2A-63270FD6A8CA}"/>
              </a:ext>
            </a:extLst>
          </p:cNvPr>
          <p:cNvSpPr txBox="1"/>
          <p:nvPr/>
        </p:nvSpPr>
        <p:spPr>
          <a:xfrm>
            <a:off x="2481266" y="2854844"/>
            <a:ext cx="2562470" cy="338554"/>
          </a:xfrm>
          <a:prstGeom prst="rect">
            <a:avLst/>
          </a:prstGeom>
          <a:noFill/>
        </p:spPr>
        <p:txBody>
          <a:bodyPr wrap="square">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FFFFFF"/>
                </a:solidFill>
                <a:effectLst/>
                <a:uLnTx/>
                <a:uFillTx/>
                <a:latin typeface="Corbel" panose="020B0503020204020204" pitchFamily="34" charset="0"/>
                <a:ea typeface="+mn-ea"/>
                <a:cs typeface="+mn-cs"/>
              </a:rPr>
              <a:t>57.1%* </a:t>
            </a:r>
            <a:r>
              <a:rPr kumimoji="0" lang="en-US" sz="1200" b="0" i="1" u="none" strike="noStrike" kern="1200" cap="none" spc="0" normalizeH="0" baseline="0" noProof="0" dirty="0">
                <a:ln>
                  <a:noFill/>
                </a:ln>
                <a:solidFill>
                  <a:srgbClr val="FFFFFF"/>
                </a:solidFill>
                <a:effectLst/>
                <a:uLnTx/>
                <a:uFillTx/>
                <a:latin typeface="Corbel" panose="020B0503020204020204" pitchFamily="34" charset="0"/>
                <a:ea typeface="+mn-ea"/>
                <a:cs typeface="+mn-cs"/>
              </a:rPr>
              <a:t>birth through 90 days</a:t>
            </a:r>
            <a:endParaRPr kumimoji="0" lang="en-US" sz="1600" b="0" i="1" u="none" strike="noStrike" kern="1200" cap="none" spc="0" normalizeH="0" baseline="0" noProof="0" dirty="0">
              <a:ln>
                <a:noFill/>
              </a:ln>
              <a:solidFill>
                <a:srgbClr val="FFFFFF"/>
              </a:solidFill>
              <a:effectLst/>
              <a:uLnTx/>
              <a:uFillTx/>
              <a:latin typeface="Corbel" panose="020B0503020204020204" pitchFamily="34" charset="0"/>
              <a:ea typeface="+mn-ea"/>
              <a:cs typeface="+mn-cs"/>
            </a:endParaRPr>
          </a:p>
        </p:txBody>
      </p:sp>
      <p:sp>
        <p:nvSpPr>
          <p:cNvPr id="34" name="TextBox 33">
            <a:extLst>
              <a:ext uri="{FF2B5EF4-FFF2-40B4-BE49-F238E27FC236}">
                <a16:creationId xmlns:a16="http://schemas.microsoft.com/office/drawing/2014/main" id="{C2B8B467-FB90-ADF5-892C-27C6845C4B66}"/>
              </a:ext>
            </a:extLst>
          </p:cNvPr>
          <p:cNvSpPr txBox="1"/>
          <p:nvPr/>
        </p:nvSpPr>
        <p:spPr>
          <a:xfrm>
            <a:off x="1323290" y="5331583"/>
            <a:ext cx="7418374" cy="276999"/>
          </a:xfrm>
          <a:prstGeom prst="rect">
            <a:avLst/>
          </a:prstGeom>
          <a:noFill/>
        </p:spPr>
        <p:txBody>
          <a:bodyPr wrap="square">
            <a:spAutoFit/>
          </a:bodyPr>
          <a:lstStyle/>
          <a:p>
            <a:r>
              <a:rPr lang="en-US" sz="1200" b="0" i="0" dirty="0">
                <a:solidFill>
                  <a:schemeClr val="tx1"/>
                </a:solidFill>
                <a:latin typeface="Corbel" panose="020B0503020204020204" pitchFamily="34" charset="0"/>
              </a:rPr>
              <a:t>LRTI = lower respiratory tract infection</a:t>
            </a:r>
            <a:endParaRPr lang="en-US" sz="1200" dirty="0"/>
          </a:p>
        </p:txBody>
      </p:sp>
      <p:sp>
        <p:nvSpPr>
          <p:cNvPr id="36" name="TextBox 35">
            <a:extLst>
              <a:ext uri="{FF2B5EF4-FFF2-40B4-BE49-F238E27FC236}">
                <a16:creationId xmlns:a16="http://schemas.microsoft.com/office/drawing/2014/main" id="{E4A0BED5-9851-89F3-3BA0-A82CB9EEC681}"/>
              </a:ext>
            </a:extLst>
          </p:cNvPr>
          <p:cNvSpPr txBox="1"/>
          <p:nvPr/>
        </p:nvSpPr>
        <p:spPr>
          <a:xfrm>
            <a:off x="2290354" y="2669737"/>
            <a:ext cx="4328821" cy="246221"/>
          </a:xfrm>
          <a:prstGeom prst="rect">
            <a:avLst/>
          </a:prstGeom>
          <a:noFill/>
        </p:spPr>
        <p:txBody>
          <a:bodyPr wrap="square">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1000" b="0" i="0" kern="1200" dirty="0">
                <a:solidFill>
                  <a:schemeClr val="tx1"/>
                </a:solidFill>
                <a:latin typeface="+mn-lt"/>
                <a:ea typeface="+mn-ea"/>
                <a:cs typeface="+mn-cs"/>
              </a:rPr>
              <a:t>(</a:t>
            </a:r>
            <a:r>
              <a:rPr lang="en-US" sz="1000" b="0" i="0" dirty="0">
                <a:solidFill>
                  <a:schemeClr val="tx1"/>
                </a:solidFill>
                <a:latin typeface="Corbel" panose="020B0503020204020204" pitchFamily="34" charset="0"/>
              </a:rPr>
              <a:t>95% CI, </a:t>
            </a:r>
            <a:r>
              <a:rPr lang="en-US" sz="1000" b="0" i="0" kern="1200" dirty="0">
                <a:solidFill>
                  <a:schemeClr val="tx1"/>
                </a:solidFill>
                <a:latin typeface="+mn-lt"/>
                <a:ea typeface="+mn-ea"/>
                <a:cs typeface="+mn-cs"/>
              </a:rPr>
              <a:t>14.7 to 79.8) </a:t>
            </a:r>
            <a:r>
              <a:rPr lang="en-US" sz="1000" b="0" i="1" kern="1200" dirty="0">
                <a:solidFill>
                  <a:schemeClr val="tx1"/>
                </a:solidFill>
                <a:latin typeface="+mn-lt"/>
                <a:ea typeface="+mn-ea"/>
                <a:cs typeface="+mn-cs"/>
              </a:rPr>
              <a:t>*did not reach pre-specified level of statistical significance</a:t>
            </a:r>
          </a:p>
        </p:txBody>
      </p:sp>
      <p:sp>
        <p:nvSpPr>
          <p:cNvPr id="38" name="TextBox 37">
            <a:extLst>
              <a:ext uri="{FF2B5EF4-FFF2-40B4-BE49-F238E27FC236}">
                <a16:creationId xmlns:a16="http://schemas.microsoft.com/office/drawing/2014/main" id="{7B39339E-05F5-6F45-641B-E8789486D7C9}"/>
              </a:ext>
            </a:extLst>
          </p:cNvPr>
          <p:cNvSpPr txBox="1"/>
          <p:nvPr/>
        </p:nvSpPr>
        <p:spPr>
          <a:xfrm>
            <a:off x="2481266" y="1541346"/>
            <a:ext cx="4146469" cy="253916"/>
          </a:xfrm>
          <a:prstGeom prst="rect">
            <a:avLst/>
          </a:prstGeom>
          <a:noFill/>
        </p:spPr>
        <p:txBody>
          <a:bodyPr wrap="square">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1050" b="0" i="0" dirty="0">
                <a:solidFill>
                  <a:schemeClr val="tx1"/>
                </a:solidFill>
                <a:latin typeface="Corbel" panose="020B0503020204020204" pitchFamily="34" charset="0"/>
              </a:rPr>
              <a:t> (95% CI, 40.6%   to 96.3%)</a:t>
            </a:r>
          </a:p>
        </p:txBody>
      </p:sp>
      <p:sp>
        <p:nvSpPr>
          <p:cNvPr id="40" name="TextBox 39">
            <a:extLst>
              <a:ext uri="{FF2B5EF4-FFF2-40B4-BE49-F238E27FC236}">
                <a16:creationId xmlns:a16="http://schemas.microsoft.com/office/drawing/2014/main" id="{5015AA53-3ECF-2ED0-EA52-9483F977297F}"/>
              </a:ext>
            </a:extLst>
          </p:cNvPr>
          <p:cNvSpPr txBox="1"/>
          <p:nvPr/>
        </p:nvSpPr>
        <p:spPr>
          <a:xfrm>
            <a:off x="2464437" y="2370997"/>
            <a:ext cx="4163297" cy="253916"/>
          </a:xfrm>
          <a:prstGeom prst="rect">
            <a:avLst/>
          </a:prstGeom>
          <a:noFill/>
        </p:spPr>
        <p:txBody>
          <a:bodyPr wrap="square">
            <a:spAutoFit/>
          </a:bodyPr>
          <a:lstStyle/>
          <a:p>
            <a:pPr algn="r"/>
            <a:r>
              <a:rPr lang="en-US" sz="1050" b="0" i="0" dirty="0">
                <a:latin typeface="Corbel" panose="020B0503020204020204" pitchFamily="34" charset="0"/>
              </a:rPr>
              <a:t>(95% CI, 44.3% to 84.1%)</a:t>
            </a:r>
          </a:p>
        </p:txBody>
      </p:sp>
    </p:spTree>
    <p:extLst>
      <p:ext uri="{BB962C8B-B14F-4D97-AF65-F5344CB8AC3E}">
        <p14:creationId xmlns:p14="http://schemas.microsoft.com/office/powerpoint/2010/main" val="336052410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224280" y="365125"/>
            <a:ext cx="10515600" cy="457412"/>
          </a:xfrm>
          <a:prstGeom prst="rect">
            <a:avLst/>
          </a:prstGeom>
        </p:spPr>
        <p:txBody>
          <a:bodyPr vert="horz" wrap="square" lIns="0" tIns="86783" rIns="0" bIns="0" rtlCol="0" anchor="t" anchorCtr="0">
            <a:spAutoFit/>
          </a:bodyPr>
          <a:lstStyle/>
          <a:p>
            <a:pPr marL="10583" marR="4233">
              <a:lnSpc>
                <a:spcPts val="3000"/>
              </a:lnSpc>
              <a:spcBef>
                <a:spcPts val="682"/>
              </a:spcBef>
            </a:pPr>
            <a:r>
              <a:rPr dirty="0">
                <a:solidFill>
                  <a:srgbClr val="314FA1"/>
                </a:solidFill>
              </a:rPr>
              <a:t>Timelines</a:t>
            </a:r>
            <a:r>
              <a:rPr spc="-21" dirty="0">
                <a:solidFill>
                  <a:srgbClr val="314FA1"/>
                </a:solidFill>
              </a:rPr>
              <a:t> </a:t>
            </a:r>
            <a:r>
              <a:rPr dirty="0">
                <a:solidFill>
                  <a:srgbClr val="314FA1"/>
                </a:solidFill>
              </a:rPr>
              <a:t>for</a:t>
            </a:r>
            <a:r>
              <a:rPr spc="-17" dirty="0">
                <a:solidFill>
                  <a:srgbClr val="314FA1"/>
                </a:solidFill>
              </a:rPr>
              <a:t> </a:t>
            </a:r>
            <a:r>
              <a:rPr dirty="0">
                <a:solidFill>
                  <a:srgbClr val="314FA1"/>
                </a:solidFill>
              </a:rPr>
              <a:t>lead</a:t>
            </a:r>
            <a:r>
              <a:rPr spc="-17" dirty="0">
                <a:solidFill>
                  <a:srgbClr val="314FA1"/>
                </a:solidFill>
              </a:rPr>
              <a:t> </a:t>
            </a:r>
            <a:r>
              <a:rPr dirty="0">
                <a:solidFill>
                  <a:srgbClr val="314FA1"/>
                </a:solidFill>
              </a:rPr>
              <a:t>RSV</a:t>
            </a:r>
            <a:r>
              <a:rPr spc="-21" dirty="0">
                <a:solidFill>
                  <a:srgbClr val="314FA1"/>
                </a:solidFill>
              </a:rPr>
              <a:t> </a:t>
            </a:r>
            <a:r>
              <a:rPr dirty="0">
                <a:solidFill>
                  <a:srgbClr val="314FA1"/>
                </a:solidFill>
              </a:rPr>
              <a:t>candidates</a:t>
            </a:r>
            <a:r>
              <a:rPr spc="-17" dirty="0">
                <a:solidFill>
                  <a:srgbClr val="314FA1"/>
                </a:solidFill>
              </a:rPr>
              <a:t> </a:t>
            </a:r>
            <a:r>
              <a:rPr dirty="0">
                <a:solidFill>
                  <a:srgbClr val="314FA1"/>
                </a:solidFill>
              </a:rPr>
              <a:t>aimed</a:t>
            </a:r>
            <a:r>
              <a:rPr spc="-17" dirty="0">
                <a:solidFill>
                  <a:srgbClr val="314FA1"/>
                </a:solidFill>
              </a:rPr>
              <a:t> </a:t>
            </a:r>
            <a:r>
              <a:rPr spc="-21" dirty="0">
                <a:solidFill>
                  <a:srgbClr val="314FA1"/>
                </a:solidFill>
              </a:rPr>
              <a:t>at </a:t>
            </a:r>
            <a:r>
              <a:rPr dirty="0">
                <a:solidFill>
                  <a:srgbClr val="314FA1"/>
                </a:solidFill>
              </a:rPr>
              <a:t>protecting</a:t>
            </a:r>
            <a:r>
              <a:rPr spc="-54" dirty="0">
                <a:solidFill>
                  <a:srgbClr val="314FA1"/>
                </a:solidFill>
              </a:rPr>
              <a:t> </a:t>
            </a:r>
            <a:r>
              <a:rPr spc="-8" dirty="0">
                <a:solidFill>
                  <a:srgbClr val="314FA1"/>
                </a:solidFill>
              </a:rPr>
              <a:t>infants</a:t>
            </a:r>
          </a:p>
        </p:txBody>
      </p:sp>
      <p:sp>
        <p:nvSpPr>
          <p:cNvPr id="3" name="object 3"/>
          <p:cNvSpPr txBox="1"/>
          <p:nvPr/>
        </p:nvSpPr>
        <p:spPr>
          <a:xfrm>
            <a:off x="1822744" y="4578678"/>
            <a:ext cx="1556279" cy="626239"/>
          </a:xfrm>
          <a:prstGeom prst="rect">
            <a:avLst/>
          </a:prstGeom>
        </p:spPr>
        <p:txBody>
          <a:bodyPr vert="horz" wrap="square" lIns="0" tIns="10583" rIns="0" bIns="0" rtlCol="0">
            <a:spAutoFit/>
          </a:bodyPr>
          <a:lstStyle/>
          <a:p>
            <a:pPr marL="10583" algn="r">
              <a:spcBef>
                <a:spcPts val="83"/>
              </a:spcBef>
            </a:pPr>
            <a:r>
              <a:rPr sz="1200" b="1" dirty="0">
                <a:solidFill>
                  <a:srgbClr val="52A947"/>
                </a:solidFill>
                <a:latin typeface="Corbel" panose="020B0503020204020204" pitchFamily="34" charset="0"/>
                <a:cs typeface="Montserrat"/>
              </a:rPr>
              <a:t>Merck</a:t>
            </a:r>
            <a:r>
              <a:rPr sz="2000" b="1" spc="-29" dirty="0">
                <a:solidFill>
                  <a:srgbClr val="52A947"/>
                </a:solidFill>
                <a:latin typeface="Corbel" panose="020B0503020204020204" pitchFamily="34" charset="0"/>
                <a:cs typeface="Montserrat"/>
              </a:rPr>
              <a:t> </a:t>
            </a:r>
            <a:br>
              <a:rPr lang="en-US" sz="2000" b="1" spc="-29" dirty="0">
                <a:solidFill>
                  <a:srgbClr val="52A947"/>
                </a:solidFill>
                <a:latin typeface="Corbel" panose="020B0503020204020204" pitchFamily="34" charset="0"/>
                <a:cs typeface="Montserrat"/>
              </a:rPr>
            </a:br>
            <a:r>
              <a:rPr sz="2000" b="1" spc="-21" dirty="0" err="1">
                <a:solidFill>
                  <a:srgbClr val="52A947"/>
                </a:solidFill>
                <a:latin typeface="Corbel" panose="020B0503020204020204" pitchFamily="34" charset="0"/>
                <a:cs typeface="Montserrat"/>
              </a:rPr>
              <a:t>mAb</a:t>
            </a:r>
            <a:endParaRPr sz="2000" dirty="0">
              <a:latin typeface="Corbel" panose="020B0503020204020204" pitchFamily="34" charset="0"/>
              <a:cs typeface="Montserrat"/>
            </a:endParaRPr>
          </a:p>
        </p:txBody>
      </p:sp>
      <p:sp>
        <p:nvSpPr>
          <p:cNvPr id="4" name="object 4"/>
          <p:cNvSpPr txBox="1"/>
          <p:nvPr/>
        </p:nvSpPr>
        <p:spPr>
          <a:xfrm>
            <a:off x="1867361" y="3805724"/>
            <a:ext cx="1501775" cy="503129"/>
          </a:xfrm>
          <a:prstGeom prst="rect">
            <a:avLst/>
          </a:prstGeom>
        </p:spPr>
        <p:txBody>
          <a:bodyPr vert="horz" wrap="square" lIns="0" tIns="10583" rIns="0" bIns="0" rtlCol="0">
            <a:spAutoFit/>
          </a:bodyPr>
          <a:lstStyle/>
          <a:p>
            <a:pPr marL="10583" algn="r">
              <a:spcBef>
                <a:spcPts val="83"/>
              </a:spcBef>
            </a:pPr>
            <a:r>
              <a:rPr lang="en-US" sz="1200" b="1" spc="-8" dirty="0">
                <a:solidFill>
                  <a:srgbClr val="D71E62"/>
                </a:solidFill>
                <a:latin typeface="Corbel" panose="020B0503020204020204" pitchFamily="34" charset="0"/>
                <a:cs typeface="Montserrat"/>
              </a:rPr>
              <a:t>AstraZeneca/Sanofi </a:t>
            </a:r>
            <a:r>
              <a:rPr sz="2000" b="1" spc="-8" dirty="0" err="1">
                <a:solidFill>
                  <a:srgbClr val="D71E62"/>
                </a:solidFill>
                <a:latin typeface="Corbel" panose="020B0503020204020204" pitchFamily="34" charset="0"/>
                <a:cs typeface="Montserrat"/>
              </a:rPr>
              <a:t>nirsevimab</a:t>
            </a:r>
            <a:endParaRPr sz="2000" dirty="0">
              <a:latin typeface="Corbel" panose="020B0503020204020204" pitchFamily="34" charset="0"/>
              <a:cs typeface="Montserrat"/>
            </a:endParaRPr>
          </a:p>
        </p:txBody>
      </p:sp>
      <p:sp>
        <p:nvSpPr>
          <p:cNvPr id="5" name="object 5"/>
          <p:cNvSpPr txBox="1"/>
          <p:nvPr/>
        </p:nvSpPr>
        <p:spPr>
          <a:xfrm>
            <a:off x="3529875" y="1203487"/>
            <a:ext cx="166649" cy="475978"/>
          </a:xfrm>
          <a:prstGeom prst="rect">
            <a:avLst/>
          </a:prstGeom>
        </p:spPr>
        <p:txBody>
          <a:bodyPr vert="vert270" wrap="square" lIns="0" tIns="20638" rIns="0" bIns="0" rtlCol="0">
            <a:spAutoFit/>
          </a:bodyPr>
          <a:lstStyle/>
          <a:p>
            <a:pPr marL="10583">
              <a:spcBef>
                <a:spcPts val="162"/>
              </a:spcBef>
            </a:pPr>
            <a:r>
              <a:rPr sz="1083" b="1" spc="-17" dirty="0">
                <a:solidFill>
                  <a:srgbClr val="231F20"/>
                </a:solidFill>
                <a:latin typeface="Corbel" panose="020B0503020204020204" pitchFamily="34" charset="0"/>
                <a:cs typeface="Montserrat"/>
              </a:rPr>
              <a:t>2022</a:t>
            </a:r>
            <a:endParaRPr sz="1083" dirty="0">
              <a:latin typeface="Corbel" panose="020B0503020204020204" pitchFamily="34" charset="0"/>
              <a:cs typeface="Montserrat"/>
            </a:endParaRPr>
          </a:p>
        </p:txBody>
      </p:sp>
      <p:sp>
        <p:nvSpPr>
          <p:cNvPr id="6" name="object 6"/>
          <p:cNvSpPr txBox="1"/>
          <p:nvPr/>
        </p:nvSpPr>
        <p:spPr>
          <a:xfrm>
            <a:off x="5460444" y="1203174"/>
            <a:ext cx="166649" cy="476682"/>
          </a:xfrm>
          <a:prstGeom prst="rect">
            <a:avLst/>
          </a:prstGeom>
        </p:spPr>
        <p:txBody>
          <a:bodyPr vert="vert270" wrap="square" lIns="0" tIns="20638" rIns="0" bIns="0" rtlCol="0">
            <a:spAutoFit/>
          </a:bodyPr>
          <a:lstStyle/>
          <a:p>
            <a:pPr marL="10583">
              <a:spcBef>
                <a:spcPts val="162"/>
              </a:spcBef>
            </a:pPr>
            <a:r>
              <a:rPr sz="1083" b="1" spc="-17" dirty="0">
                <a:solidFill>
                  <a:srgbClr val="231F20"/>
                </a:solidFill>
                <a:latin typeface="Corbel" panose="020B0503020204020204" pitchFamily="34" charset="0"/>
                <a:cs typeface="Montserrat"/>
              </a:rPr>
              <a:t>2023</a:t>
            </a:r>
            <a:endParaRPr sz="1083">
              <a:latin typeface="Corbel" panose="020B0503020204020204" pitchFamily="34" charset="0"/>
              <a:cs typeface="Montserrat"/>
            </a:endParaRPr>
          </a:p>
        </p:txBody>
      </p:sp>
      <p:sp>
        <p:nvSpPr>
          <p:cNvPr id="7" name="object 7"/>
          <p:cNvSpPr txBox="1"/>
          <p:nvPr/>
        </p:nvSpPr>
        <p:spPr>
          <a:xfrm>
            <a:off x="7416191" y="1194978"/>
            <a:ext cx="166649" cy="490784"/>
          </a:xfrm>
          <a:prstGeom prst="rect">
            <a:avLst/>
          </a:prstGeom>
        </p:spPr>
        <p:txBody>
          <a:bodyPr vert="vert270" wrap="square" lIns="0" tIns="20638" rIns="0" bIns="0" rtlCol="0">
            <a:spAutoFit/>
          </a:bodyPr>
          <a:lstStyle/>
          <a:p>
            <a:pPr marL="10583">
              <a:spcBef>
                <a:spcPts val="162"/>
              </a:spcBef>
            </a:pPr>
            <a:r>
              <a:rPr sz="1083" b="1" spc="-17" dirty="0">
                <a:solidFill>
                  <a:srgbClr val="231F20"/>
                </a:solidFill>
                <a:latin typeface="Corbel" panose="020B0503020204020204" pitchFamily="34" charset="0"/>
                <a:cs typeface="Montserrat"/>
              </a:rPr>
              <a:t>2024</a:t>
            </a:r>
            <a:endParaRPr sz="1083">
              <a:latin typeface="Corbel" panose="020B0503020204020204" pitchFamily="34" charset="0"/>
              <a:cs typeface="Montserrat"/>
            </a:endParaRPr>
          </a:p>
        </p:txBody>
      </p:sp>
      <p:sp>
        <p:nvSpPr>
          <p:cNvPr id="8" name="object 8"/>
          <p:cNvSpPr txBox="1"/>
          <p:nvPr/>
        </p:nvSpPr>
        <p:spPr>
          <a:xfrm>
            <a:off x="9397116" y="1202899"/>
            <a:ext cx="166649" cy="476682"/>
          </a:xfrm>
          <a:prstGeom prst="rect">
            <a:avLst/>
          </a:prstGeom>
        </p:spPr>
        <p:txBody>
          <a:bodyPr vert="vert270" wrap="square" lIns="0" tIns="20638" rIns="0" bIns="0" rtlCol="0">
            <a:spAutoFit/>
          </a:bodyPr>
          <a:lstStyle/>
          <a:p>
            <a:pPr marL="10583">
              <a:spcBef>
                <a:spcPts val="162"/>
              </a:spcBef>
            </a:pPr>
            <a:r>
              <a:rPr sz="1083" b="1" spc="-17" dirty="0">
                <a:solidFill>
                  <a:srgbClr val="231F20"/>
                </a:solidFill>
                <a:latin typeface="Corbel" panose="020B0503020204020204" pitchFamily="34" charset="0"/>
                <a:cs typeface="Montserrat"/>
              </a:rPr>
              <a:t>2025</a:t>
            </a:r>
            <a:endParaRPr sz="1083" dirty="0">
              <a:latin typeface="Corbel" panose="020B0503020204020204" pitchFamily="34" charset="0"/>
              <a:cs typeface="Montserrat"/>
            </a:endParaRPr>
          </a:p>
        </p:txBody>
      </p:sp>
      <p:grpSp>
        <p:nvGrpSpPr>
          <p:cNvPr id="9" name="object 9"/>
          <p:cNvGrpSpPr/>
          <p:nvPr/>
        </p:nvGrpSpPr>
        <p:grpSpPr>
          <a:xfrm>
            <a:off x="3503210" y="2287169"/>
            <a:ext cx="8516733" cy="2789701"/>
            <a:chOff x="4203852" y="3026320"/>
            <a:chExt cx="10220080" cy="3347641"/>
          </a:xfrm>
        </p:grpSpPr>
        <p:sp>
          <p:nvSpPr>
            <p:cNvPr id="12" name="object 12"/>
            <p:cNvSpPr/>
            <p:nvPr/>
          </p:nvSpPr>
          <p:spPr>
            <a:xfrm>
              <a:off x="4203976" y="5023612"/>
              <a:ext cx="8934124" cy="159106"/>
            </a:xfrm>
            <a:custGeom>
              <a:avLst/>
              <a:gdLst/>
              <a:ahLst/>
              <a:cxnLst/>
              <a:rect l="l" t="t" r="r" b="b"/>
              <a:pathLst>
                <a:path w="4371340" h="160655">
                  <a:moveTo>
                    <a:pt x="4370832" y="0"/>
                  </a:moveTo>
                  <a:lnTo>
                    <a:pt x="0" y="0"/>
                  </a:lnTo>
                  <a:lnTo>
                    <a:pt x="0" y="160464"/>
                  </a:lnTo>
                  <a:lnTo>
                    <a:pt x="4370832" y="160464"/>
                  </a:lnTo>
                  <a:lnTo>
                    <a:pt x="4370832" y="0"/>
                  </a:lnTo>
                  <a:close/>
                </a:path>
              </a:pathLst>
            </a:custGeom>
            <a:solidFill>
              <a:srgbClr val="D71E62"/>
            </a:solidFill>
          </p:spPr>
          <p:txBody>
            <a:bodyPr wrap="square" lIns="0" tIns="0" rIns="0" bIns="0" rtlCol="0"/>
            <a:lstStyle/>
            <a:p>
              <a:endParaRPr sz="1500">
                <a:latin typeface="Corbel" panose="020B0503020204020204" pitchFamily="34" charset="0"/>
              </a:endParaRPr>
            </a:p>
          </p:txBody>
        </p:sp>
        <p:sp>
          <p:nvSpPr>
            <p:cNvPr id="14" name="object 14"/>
            <p:cNvSpPr/>
            <p:nvPr/>
          </p:nvSpPr>
          <p:spPr>
            <a:xfrm>
              <a:off x="4203852" y="6179932"/>
              <a:ext cx="10220080" cy="194029"/>
            </a:xfrm>
            <a:custGeom>
              <a:avLst/>
              <a:gdLst/>
              <a:ahLst/>
              <a:cxnLst/>
              <a:rect l="l" t="t" r="r" b="b"/>
              <a:pathLst>
                <a:path w="5354955" h="160654">
                  <a:moveTo>
                    <a:pt x="5354447" y="0"/>
                  </a:moveTo>
                  <a:lnTo>
                    <a:pt x="0" y="0"/>
                  </a:lnTo>
                  <a:lnTo>
                    <a:pt x="0" y="160464"/>
                  </a:lnTo>
                  <a:lnTo>
                    <a:pt x="5354447" y="160464"/>
                  </a:lnTo>
                  <a:lnTo>
                    <a:pt x="5354447" y="0"/>
                  </a:lnTo>
                  <a:close/>
                </a:path>
              </a:pathLst>
            </a:custGeom>
            <a:solidFill>
              <a:srgbClr val="52A947"/>
            </a:solidFill>
          </p:spPr>
          <p:txBody>
            <a:bodyPr wrap="square" lIns="0" tIns="0" rIns="0" bIns="0" rtlCol="0"/>
            <a:lstStyle/>
            <a:p>
              <a:endParaRPr sz="1500" dirty="0">
                <a:latin typeface="Corbel" panose="020B0503020204020204" pitchFamily="34" charset="0"/>
              </a:endParaRPr>
            </a:p>
          </p:txBody>
        </p:sp>
        <p:sp>
          <p:nvSpPr>
            <p:cNvPr id="16" name="object 16"/>
            <p:cNvSpPr/>
            <p:nvPr/>
          </p:nvSpPr>
          <p:spPr>
            <a:xfrm>
              <a:off x="4215210" y="3026320"/>
              <a:ext cx="10208722" cy="199414"/>
            </a:xfrm>
            <a:custGeom>
              <a:avLst/>
              <a:gdLst/>
              <a:ahLst/>
              <a:cxnLst/>
              <a:rect l="l" t="t" r="r" b="b"/>
              <a:pathLst>
                <a:path w="5267325" h="160654">
                  <a:moveTo>
                    <a:pt x="5266944" y="0"/>
                  </a:moveTo>
                  <a:lnTo>
                    <a:pt x="0" y="0"/>
                  </a:lnTo>
                  <a:lnTo>
                    <a:pt x="0" y="160464"/>
                  </a:lnTo>
                  <a:lnTo>
                    <a:pt x="5266944" y="160464"/>
                  </a:lnTo>
                  <a:lnTo>
                    <a:pt x="5266944" y="0"/>
                  </a:lnTo>
                  <a:close/>
                </a:path>
              </a:pathLst>
            </a:custGeom>
            <a:gradFill>
              <a:gsLst>
                <a:gs pos="100000">
                  <a:schemeClr val="accent1">
                    <a:lumMod val="5000"/>
                    <a:lumOff val="95000"/>
                  </a:schemeClr>
                </a:gs>
                <a:gs pos="91000">
                  <a:schemeClr val="accent1"/>
                </a:gs>
              </a:gsLst>
              <a:lin ang="0" scaled="0"/>
            </a:gradFill>
          </p:spPr>
          <p:txBody>
            <a:bodyPr wrap="square" lIns="0" tIns="0" rIns="0" bIns="0" rtlCol="0"/>
            <a:lstStyle/>
            <a:p>
              <a:endParaRPr sz="1500">
                <a:latin typeface="Corbel" panose="020B0503020204020204" pitchFamily="34" charset="0"/>
              </a:endParaRPr>
            </a:p>
          </p:txBody>
        </p:sp>
      </p:grpSp>
      <p:sp>
        <p:nvSpPr>
          <p:cNvPr id="17" name="object 17"/>
          <p:cNvSpPr txBox="1"/>
          <p:nvPr/>
        </p:nvSpPr>
        <p:spPr>
          <a:xfrm>
            <a:off x="2262893" y="1939857"/>
            <a:ext cx="1115607" cy="751658"/>
          </a:xfrm>
          <a:prstGeom prst="rect">
            <a:avLst/>
          </a:prstGeom>
        </p:spPr>
        <p:txBody>
          <a:bodyPr vert="horz" wrap="square" lIns="0" tIns="13758" rIns="0" bIns="0" rtlCol="0">
            <a:spAutoFit/>
          </a:bodyPr>
          <a:lstStyle/>
          <a:p>
            <a:pPr algn="r">
              <a:lnSpc>
                <a:spcPts val="1850"/>
              </a:lnSpc>
            </a:pPr>
            <a:r>
              <a:rPr sz="1200" b="1" spc="-8" dirty="0">
                <a:solidFill>
                  <a:srgbClr val="0093D5"/>
                </a:solidFill>
                <a:latin typeface="Corbel" panose="020B0503020204020204" pitchFamily="34" charset="0"/>
                <a:cs typeface="Montserrat"/>
              </a:rPr>
              <a:t>Pfizer</a:t>
            </a:r>
            <a:r>
              <a:rPr lang="en-US" sz="2000" b="1" spc="-8" dirty="0">
                <a:solidFill>
                  <a:srgbClr val="0093D5"/>
                </a:solidFill>
                <a:latin typeface="Corbel" panose="020B0503020204020204" pitchFamily="34" charset="0"/>
                <a:cs typeface="Montserrat"/>
              </a:rPr>
              <a:t> maternal</a:t>
            </a:r>
            <a:endParaRPr lang="en-US" sz="2000" dirty="0">
              <a:latin typeface="Corbel" panose="020B0503020204020204" pitchFamily="34" charset="0"/>
              <a:cs typeface="Montserrat"/>
            </a:endParaRPr>
          </a:p>
          <a:p>
            <a:pPr algn="r">
              <a:lnSpc>
                <a:spcPts val="1850"/>
              </a:lnSpc>
            </a:pPr>
            <a:r>
              <a:rPr lang="en-US" sz="2000" b="1" spc="-8" dirty="0">
                <a:solidFill>
                  <a:srgbClr val="0093D5"/>
                </a:solidFill>
                <a:latin typeface="Corbel" panose="020B0503020204020204" pitchFamily="34" charset="0"/>
                <a:cs typeface="Montserrat"/>
              </a:rPr>
              <a:t>vaccine</a:t>
            </a:r>
            <a:endParaRPr lang="en-US" sz="2000" dirty="0">
              <a:latin typeface="Corbel" panose="020B0503020204020204" pitchFamily="34" charset="0"/>
              <a:cs typeface="Montserrat"/>
            </a:endParaRPr>
          </a:p>
        </p:txBody>
      </p:sp>
      <p:grpSp>
        <p:nvGrpSpPr>
          <p:cNvPr id="68" name="Group 67">
            <a:extLst>
              <a:ext uri="{FF2B5EF4-FFF2-40B4-BE49-F238E27FC236}">
                <a16:creationId xmlns:a16="http://schemas.microsoft.com/office/drawing/2014/main" id="{4D107BB8-E624-A3AE-1948-B6A71E01B8F8}"/>
              </a:ext>
            </a:extLst>
          </p:cNvPr>
          <p:cNvGrpSpPr/>
          <p:nvPr/>
        </p:nvGrpSpPr>
        <p:grpSpPr>
          <a:xfrm>
            <a:off x="8783420" y="4974608"/>
            <a:ext cx="40217" cy="232302"/>
            <a:chOff x="8832844" y="3376290"/>
            <a:chExt cx="40217" cy="232302"/>
          </a:xfrm>
        </p:grpSpPr>
        <p:sp>
          <p:nvSpPr>
            <p:cNvPr id="21" name="object 21"/>
            <p:cNvSpPr/>
            <p:nvPr/>
          </p:nvSpPr>
          <p:spPr>
            <a:xfrm>
              <a:off x="8852952" y="3396396"/>
              <a:ext cx="0" cy="212196"/>
            </a:xfrm>
            <a:custGeom>
              <a:avLst/>
              <a:gdLst/>
              <a:ahLst/>
              <a:cxnLst/>
              <a:rect l="l" t="t" r="r" b="b"/>
              <a:pathLst>
                <a:path h="254635">
                  <a:moveTo>
                    <a:pt x="0" y="0"/>
                  </a:moveTo>
                  <a:lnTo>
                    <a:pt x="0" y="254088"/>
                  </a:lnTo>
                </a:path>
              </a:pathLst>
            </a:custGeom>
            <a:ln w="12065">
              <a:solidFill>
                <a:srgbClr val="231F20"/>
              </a:solidFill>
            </a:ln>
          </p:spPr>
          <p:txBody>
            <a:bodyPr wrap="square" lIns="0" tIns="0" rIns="0" bIns="0" rtlCol="0"/>
            <a:lstStyle/>
            <a:p>
              <a:endParaRPr sz="1500">
                <a:latin typeface="Corbel" panose="020B0503020204020204" pitchFamily="34" charset="0"/>
              </a:endParaRPr>
            </a:p>
          </p:txBody>
        </p:sp>
        <p:sp>
          <p:nvSpPr>
            <p:cNvPr id="22" name="object 22"/>
            <p:cNvSpPr/>
            <p:nvPr/>
          </p:nvSpPr>
          <p:spPr>
            <a:xfrm>
              <a:off x="8832844" y="3376290"/>
              <a:ext cx="40217" cy="40217"/>
            </a:xfrm>
            <a:custGeom>
              <a:avLst/>
              <a:gdLst/>
              <a:ahLst/>
              <a:cxnLst/>
              <a:rect l="l" t="t" r="r" b="b"/>
              <a:pathLst>
                <a:path w="48259" h="48260">
                  <a:moveTo>
                    <a:pt x="24129" y="0"/>
                  </a:moveTo>
                  <a:lnTo>
                    <a:pt x="14739" y="1896"/>
                  </a:lnTo>
                  <a:lnTo>
                    <a:pt x="7069" y="7069"/>
                  </a:lnTo>
                  <a:lnTo>
                    <a:pt x="1896" y="14739"/>
                  </a:lnTo>
                  <a:lnTo>
                    <a:pt x="0" y="24130"/>
                  </a:lnTo>
                  <a:lnTo>
                    <a:pt x="1896" y="33520"/>
                  </a:lnTo>
                  <a:lnTo>
                    <a:pt x="7069" y="41190"/>
                  </a:lnTo>
                  <a:lnTo>
                    <a:pt x="14739" y="46363"/>
                  </a:lnTo>
                  <a:lnTo>
                    <a:pt x="24129" y="48260"/>
                  </a:lnTo>
                  <a:lnTo>
                    <a:pt x="33520" y="46363"/>
                  </a:lnTo>
                  <a:lnTo>
                    <a:pt x="41190" y="41190"/>
                  </a:lnTo>
                  <a:lnTo>
                    <a:pt x="46363" y="33520"/>
                  </a:lnTo>
                  <a:lnTo>
                    <a:pt x="48259" y="24130"/>
                  </a:lnTo>
                  <a:lnTo>
                    <a:pt x="46363" y="14739"/>
                  </a:lnTo>
                  <a:lnTo>
                    <a:pt x="41190" y="7069"/>
                  </a:lnTo>
                  <a:lnTo>
                    <a:pt x="33520" y="1896"/>
                  </a:lnTo>
                  <a:lnTo>
                    <a:pt x="24129" y="0"/>
                  </a:lnTo>
                  <a:close/>
                </a:path>
              </a:pathLst>
            </a:custGeom>
            <a:solidFill>
              <a:srgbClr val="231F20"/>
            </a:solidFill>
          </p:spPr>
          <p:txBody>
            <a:bodyPr wrap="square" lIns="0" tIns="0" rIns="0" bIns="0" rtlCol="0"/>
            <a:lstStyle/>
            <a:p>
              <a:endParaRPr sz="1500">
                <a:latin typeface="Corbel" panose="020B0503020204020204" pitchFamily="34" charset="0"/>
              </a:endParaRPr>
            </a:p>
          </p:txBody>
        </p:sp>
      </p:grpSp>
      <p:grpSp>
        <p:nvGrpSpPr>
          <p:cNvPr id="75" name="Group 74">
            <a:extLst>
              <a:ext uri="{FF2B5EF4-FFF2-40B4-BE49-F238E27FC236}">
                <a16:creationId xmlns:a16="http://schemas.microsoft.com/office/drawing/2014/main" id="{B8A95C82-6110-E98E-426E-15A4CAD15BEF}"/>
              </a:ext>
            </a:extLst>
          </p:cNvPr>
          <p:cNvGrpSpPr/>
          <p:nvPr/>
        </p:nvGrpSpPr>
        <p:grpSpPr>
          <a:xfrm>
            <a:off x="5339530" y="2345270"/>
            <a:ext cx="40217" cy="232303"/>
            <a:chOff x="5339530" y="4751810"/>
            <a:chExt cx="40217" cy="232303"/>
          </a:xfrm>
        </p:grpSpPr>
        <p:sp>
          <p:nvSpPr>
            <p:cNvPr id="23" name="object 23"/>
            <p:cNvSpPr/>
            <p:nvPr/>
          </p:nvSpPr>
          <p:spPr>
            <a:xfrm>
              <a:off x="5359638" y="4771917"/>
              <a:ext cx="0" cy="212196"/>
            </a:xfrm>
            <a:custGeom>
              <a:avLst/>
              <a:gdLst/>
              <a:ahLst/>
              <a:cxnLst/>
              <a:rect l="l" t="t" r="r" b="b"/>
              <a:pathLst>
                <a:path h="254635">
                  <a:moveTo>
                    <a:pt x="0" y="0"/>
                  </a:moveTo>
                  <a:lnTo>
                    <a:pt x="0" y="254088"/>
                  </a:lnTo>
                </a:path>
              </a:pathLst>
            </a:custGeom>
            <a:ln w="12065">
              <a:solidFill>
                <a:srgbClr val="231F20"/>
              </a:solidFill>
            </a:ln>
          </p:spPr>
          <p:txBody>
            <a:bodyPr wrap="square" lIns="0" tIns="0" rIns="0" bIns="0" rtlCol="0"/>
            <a:lstStyle/>
            <a:p>
              <a:endParaRPr sz="1500">
                <a:latin typeface="Corbel" panose="020B0503020204020204" pitchFamily="34" charset="0"/>
              </a:endParaRPr>
            </a:p>
          </p:txBody>
        </p:sp>
        <p:sp>
          <p:nvSpPr>
            <p:cNvPr id="24" name="object 24"/>
            <p:cNvSpPr/>
            <p:nvPr/>
          </p:nvSpPr>
          <p:spPr>
            <a:xfrm>
              <a:off x="5339530" y="4751810"/>
              <a:ext cx="40217" cy="40217"/>
            </a:xfrm>
            <a:custGeom>
              <a:avLst/>
              <a:gdLst/>
              <a:ahLst/>
              <a:cxnLst/>
              <a:rect l="l" t="t" r="r" b="b"/>
              <a:pathLst>
                <a:path w="48260" h="48260">
                  <a:moveTo>
                    <a:pt x="24129" y="0"/>
                  </a:moveTo>
                  <a:lnTo>
                    <a:pt x="14739" y="1896"/>
                  </a:lnTo>
                  <a:lnTo>
                    <a:pt x="7069" y="7069"/>
                  </a:lnTo>
                  <a:lnTo>
                    <a:pt x="1896" y="14739"/>
                  </a:lnTo>
                  <a:lnTo>
                    <a:pt x="0" y="24129"/>
                  </a:lnTo>
                  <a:lnTo>
                    <a:pt x="1896" y="33520"/>
                  </a:lnTo>
                  <a:lnTo>
                    <a:pt x="7069" y="41190"/>
                  </a:lnTo>
                  <a:lnTo>
                    <a:pt x="14739" y="46363"/>
                  </a:lnTo>
                  <a:lnTo>
                    <a:pt x="24129" y="48259"/>
                  </a:lnTo>
                  <a:lnTo>
                    <a:pt x="33520" y="46363"/>
                  </a:lnTo>
                  <a:lnTo>
                    <a:pt x="41190" y="41190"/>
                  </a:lnTo>
                  <a:lnTo>
                    <a:pt x="46363" y="33520"/>
                  </a:lnTo>
                  <a:lnTo>
                    <a:pt x="48259" y="24129"/>
                  </a:lnTo>
                  <a:lnTo>
                    <a:pt x="46363" y="14739"/>
                  </a:lnTo>
                  <a:lnTo>
                    <a:pt x="41190" y="7069"/>
                  </a:lnTo>
                  <a:lnTo>
                    <a:pt x="33520" y="1896"/>
                  </a:lnTo>
                  <a:lnTo>
                    <a:pt x="24129" y="0"/>
                  </a:lnTo>
                  <a:close/>
                </a:path>
              </a:pathLst>
            </a:custGeom>
            <a:solidFill>
              <a:srgbClr val="231F20"/>
            </a:solidFill>
          </p:spPr>
          <p:txBody>
            <a:bodyPr wrap="square" lIns="0" tIns="0" rIns="0" bIns="0" rtlCol="0"/>
            <a:lstStyle/>
            <a:p>
              <a:endParaRPr sz="1500">
                <a:latin typeface="Corbel" panose="020B0503020204020204" pitchFamily="34" charset="0"/>
              </a:endParaRPr>
            </a:p>
          </p:txBody>
        </p:sp>
      </p:grpSp>
      <p:grpSp>
        <p:nvGrpSpPr>
          <p:cNvPr id="65" name="Group 64">
            <a:extLst>
              <a:ext uri="{FF2B5EF4-FFF2-40B4-BE49-F238E27FC236}">
                <a16:creationId xmlns:a16="http://schemas.microsoft.com/office/drawing/2014/main" id="{54F57683-15FE-6676-D4FB-0FFBD5AA68D0}"/>
              </a:ext>
            </a:extLst>
          </p:cNvPr>
          <p:cNvGrpSpPr/>
          <p:nvPr/>
        </p:nvGrpSpPr>
        <p:grpSpPr>
          <a:xfrm>
            <a:off x="5188654" y="4049352"/>
            <a:ext cx="40217" cy="232303"/>
            <a:chOff x="5188654" y="2451034"/>
            <a:chExt cx="40217" cy="232303"/>
          </a:xfrm>
        </p:grpSpPr>
        <p:sp>
          <p:nvSpPr>
            <p:cNvPr id="25" name="object 25"/>
            <p:cNvSpPr/>
            <p:nvPr/>
          </p:nvSpPr>
          <p:spPr>
            <a:xfrm>
              <a:off x="5208762" y="2471141"/>
              <a:ext cx="0" cy="212196"/>
            </a:xfrm>
            <a:custGeom>
              <a:avLst/>
              <a:gdLst/>
              <a:ahLst/>
              <a:cxnLst/>
              <a:rect l="l" t="t" r="r" b="b"/>
              <a:pathLst>
                <a:path h="254635">
                  <a:moveTo>
                    <a:pt x="0" y="0"/>
                  </a:moveTo>
                  <a:lnTo>
                    <a:pt x="0" y="254088"/>
                  </a:lnTo>
                </a:path>
              </a:pathLst>
            </a:custGeom>
            <a:ln w="12065">
              <a:solidFill>
                <a:srgbClr val="231F20"/>
              </a:solidFill>
            </a:ln>
          </p:spPr>
          <p:txBody>
            <a:bodyPr wrap="square" lIns="0" tIns="0" rIns="0" bIns="0" rtlCol="0"/>
            <a:lstStyle/>
            <a:p>
              <a:endParaRPr sz="1500">
                <a:latin typeface="Corbel" panose="020B0503020204020204" pitchFamily="34" charset="0"/>
              </a:endParaRPr>
            </a:p>
          </p:txBody>
        </p:sp>
        <p:sp>
          <p:nvSpPr>
            <p:cNvPr id="26" name="object 26"/>
            <p:cNvSpPr/>
            <p:nvPr/>
          </p:nvSpPr>
          <p:spPr>
            <a:xfrm>
              <a:off x="5188654" y="2451034"/>
              <a:ext cx="40217" cy="40217"/>
            </a:xfrm>
            <a:custGeom>
              <a:avLst/>
              <a:gdLst/>
              <a:ahLst/>
              <a:cxnLst/>
              <a:rect l="l" t="t" r="r" b="b"/>
              <a:pathLst>
                <a:path w="48260" h="48260">
                  <a:moveTo>
                    <a:pt x="24129" y="0"/>
                  </a:moveTo>
                  <a:lnTo>
                    <a:pt x="14739" y="1896"/>
                  </a:lnTo>
                  <a:lnTo>
                    <a:pt x="7069" y="7069"/>
                  </a:lnTo>
                  <a:lnTo>
                    <a:pt x="1896" y="14739"/>
                  </a:lnTo>
                  <a:lnTo>
                    <a:pt x="0" y="24130"/>
                  </a:lnTo>
                  <a:lnTo>
                    <a:pt x="1896" y="33520"/>
                  </a:lnTo>
                  <a:lnTo>
                    <a:pt x="7069" y="41190"/>
                  </a:lnTo>
                  <a:lnTo>
                    <a:pt x="14739" y="46363"/>
                  </a:lnTo>
                  <a:lnTo>
                    <a:pt x="24129" y="48260"/>
                  </a:lnTo>
                  <a:lnTo>
                    <a:pt x="33520" y="46363"/>
                  </a:lnTo>
                  <a:lnTo>
                    <a:pt x="41190" y="41190"/>
                  </a:lnTo>
                  <a:lnTo>
                    <a:pt x="46363" y="33520"/>
                  </a:lnTo>
                  <a:lnTo>
                    <a:pt x="48259" y="24130"/>
                  </a:lnTo>
                  <a:lnTo>
                    <a:pt x="46363" y="14739"/>
                  </a:lnTo>
                  <a:lnTo>
                    <a:pt x="41190" y="7069"/>
                  </a:lnTo>
                  <a:lnTo>
                    <a:pt x="33520" y="1896"/>
                  </a:lnTo>
                  <a:lnTo>
                    <a:pt x="24129" y="0"/>
                  </a:lnTo>
                  <a:close/>
                </a:path>
              </a:pathLst>
            </a:custGeom>
            <a:solidFill>
              <a:srgbClr val="231F20"/>
            </a:solidFill>
          </p:spPr>
          <p:txBody>
            <a:bodyPr wrap="square" lIns="0" tIns="0" rIns="0" bIns="0" rtlCol="0"/>
            <a:lstStyle/>
            <a:p>
              <a:endParaRPr sz="1500">
                <a:latin typeface="Corbel" panose="020B0503020204020204" pitchFamily="34" charset="0"/>
              </a:endParaRPr>
            </a:p>
          </p:txBody>
        </p:sp>
      </p:grpSp>
      <p:grpSp>
        <p:nvGrpSpPr>
          <p:cNvPr id="74" name="Group 73">
            <a:extLst>
              <a:ext uri="{FF2B5EF4-FFF2-40B4-BE49-F238E27FC236}">
                <a16:creationId xmlns:a16="http://schemas.microsoft.com/office/drawing/2014/main" id="{2B61555D-42EC-1334-2CC7-4C866AB5D6F1}"/>
              </a:ext>
            </a:extLst>
          </p:cNvPr>
          <p:cNvGrpSpPr/>
          <p:nvPr/>
        </p:nvGrpSpPr>
        <p:grpSpPr>
          <a:xfrm>
            <a:off x="6392162" y="2345270"/>
            <a:ext cx="40217" cy="232303"/>
            <a:chOff x="6392162" y="4751810"/>
            <a:chExt cx="40217" cy="232303"/>
          </a:xfrm>
        </p:grpSpPr>
        <p:sp>
          <p:nvSpPr>
            <p:cNvPr id="27" name="object 27"/>
            <p:cNvSpPr/>
            <p:nvPr/>
          </p:nvSpPr>
          <p:spPr>
            <a:xfrm>
              <a:off x="6412270" y="4771917"/>
              <a:ext cx="0" cy="212196"/>
            </a:xfrm>
            <a:custGeom>
              <a:avLst/>
              <a:gdLst/>
              <a:ahLst/>
              <a:cxnLst/>
              <a:rect l="l" t="t" r="r" b="b"/>
              <a:pathLst>
                <a:path h="254635">
                  <a:moveTo>
                    <a:pt x="0" y="0"/>
                  </a:moveTo>
                  <a:lnTo>
                    <a:pt x="0" y="254088"/>
                  </a:lnTo>
                </a:path>
              </a:pathLst>
            </a:custGeom>
            <a:ln w="12065">
              <a:solidFill>
                <a:srgbClr val="231F20"/>
              </a:solidFill>
            </a:ln>
          </p:spPr>
          <p:txBody>
            <a:bodyPr wrap="square" lIns="0" tIns="0" rIns="0" bIns="0" rtlCol="0"/>
            <a:lstStyle/>
            <a:p>
              <a:endParaRPr sz="1500">
                <a:latin typeface="Corbel" panose="020B0503020204020204" pitchFamily="34" charset="0"/>
              </a:endParaRPr>
            </a:p>
          </p:txBody>
        </p:sp>
        <p:sp>
          <p:nvSpPr>
            <p:cNvPr id="28" name="object 28"/>
            <p:cNvSpPr/>
            <p:nvPr/>
          </p:nvSpPr>
          <p:spPr>
            <a:xfrm>
              <a:off x="6392162" y="4751810"/>
              <a:ext cx="40217" cy="40217"/>
            </a:xfrm>
            <a:custGeom>
              <a:avLst/>
              <a:gdLst/>
              <a:ahLst/>
              <a:cxnLst/>
              <a:rect l="l" t="t" r="r" b="b"/>
              <a:pathLst>
                <a:path w="48259" h="48260">
                  <a:moveTo>
                    <a:pt x="24129" y="0"/>
                  </a:moveTo>
                  <a:lnTo>
                    <a:pt x="14739" y="1896"/>
                  </a:lnTo>
                  <a:lnTo>
                    <a:pt x="7069" y="7069"/>
                  </a:lnTo>
                  <a:lnTo>
                    <a:pt x="1896" y="14739"/>
                  </a:lnTo>
                  <a:lnTo>
                    <a:pt x="0" y="24129"/>
                  </a:lnTo>
                  <a:lnTo>
                    <a:pt x="1896" y="33520"/>
                  </a:lnTo>
                  <a:lnTo>
                    <a:pt x="7069" y="41190"/>
                  </a:lnTo>
                  <a:lnTo>
                    <a:pt x="14739" y="46363"/>
                  </a:lnTo>
                  <a:lnTo>
                    <a:pt x="24129" y="48259"/>
                  </a:lnTo>
                  <a:lnTo>
                    <a:pt x="33520" y="46363"/>
                  </a:lnTo>
                  <a:lnTo>
                    <a:pt x="41190" y="41190"/>
                  </a:lnTo>
                  <a:lnTo>
                    <a:pt x="46363" y="33520"/>
                  </a:lnTo>
                  <a:lnTo>
                    <a:pt x="48259" y="24129"/>
                  </a:lnTo>
                  <a:lnTo>
                    <a:pt x="46363" y="14739"/>
                  </a:lnTo>
                  <a:lnTo>
                    <a:pt x="41190" y="7069"/>
                  </a:lnTo>
                  <a:lnTo>
                    <a:pt x="33520" y="1896"/>
                  </a:lnTo>
                  <a:lnTo>
                    <a:pt x="24129" y="0"/>
                  </a:lnTo>
                  <a:close/>
                </a:path>
              </a:pathLst>
            </a:custGeom>
            <a:solidFill>
              <a:srgbClr val="231F20"/>
            </a:solidFill>
          </p:spPr>
          <p:txBody>
            <a:bodyPr wrap="square" lIns="0" tIns="0" rIns="0" bIns="0" rtlCol="0"/>
            <a:lstStyle/>
            <a:p>
              <a:endParaRPr sz="1500">
                <a:latin typeface="Corbel" panose="020B0503020204020204" pitchFamily="34" charset="0"/>
              </a:endParaRPr>
            </a:p>
          </p:txBody>
        </p:sp>
      </p:grpSp>
      <p:grpSp>
        <p:nvGrpSpPr>
          <p:cNvPr id="66" name="Group 65">
            <a:extLst>
              <a:ext uri="{FF2B5EF4-FFF2-40B4-BE49-F238E27FC236}">
                <a16:creationId xmlns:a16="http://schemas.microsoft.com/office/drawing/2014/main" id="{6F564BFF-522D-66F6-46F5-2190B450CAAA}"/>
              </a:ext>
            </a:extLst>
          </p:cNvPr>
          <p:cNvGrpSpPr/>
          <p:nvPr/>
        </p:nvGrpSpPr>
        <p:grpSpPr>
          <a:xfrm>
            <a:off x="6383784" y="4049352"/>
            <a:ext cx="40217" cy="232303"/>
            <a:chOff x="6227027" y="2451034"/>
            <a:chExt cx="40217" cy="232303"/>
          </a:xfrm>
        </p:grpSpPr>
        <p:sp>
          <p:nvSpPr>
            <p:cNvPr id="29" name="object 29"/>
            <p:cNvSpPr/>
            <p:nvPr/>
          </p:nvSpPr>
          <p:spPr>
            <a:xfrm>
              <a:off x="6247136" y="2471141"/>
              <a:ext cx="0" cy="212196"/>
            </a:xfrm>
            <a:custGeom>
              <a:avLst/>
              <a:gdLst/>
              <a:ahLst/>
              <a:cxnLst/>
              <a:rect l="l" t="t" r="r" b="b"/>
              <a:pathLst>
                <a:path h="254635">
                  <a:moveTo>
                    <a:pt x="0" y="0"/>
                  </a:moveTo>
                  <a:lnTo>
                    <a:pt x="0" y="254088"/>
                  </a:lnTo>
                </a:path>
              </a:pathLst>
            </a:custGeom>
            <a:ln w="12065">
              <a:solidFill>
                <a:srgbClr val="231F20"/>
              </a:solidFill>
            </a:ln>
          </p:spPr>
          <p:txBody>
            <a:bodyPr wrap="square" lIns="0" tIns="0" rIns="0" bIns="0" rtlCol="0"/>
            <a:lstStyle/>
            <a:p>
              <a:endParaRPr sz="1500">
                <a:latin typeface="Corbel" panose="020B0503020204020204" pitchFamily="34" charset="0"/>
              </a:endParaRPr>
            </a:p>
          </p:txBody>
        </p:sp>
        <p:sp>
          <p:nvSpPr>
            <p:cNvPr id="30" name="object 30"/>
            <p:cNvSpPr/>
            <p:nvPr/>
          </p:nvSpPr>
          <p:spPr>
            <a:xfrm>
              <a:off x="6227027" y="2451034"/>
              <a:ext cx="40217" cy="40217"/>
            </a:xfrm>
            <a:custGeom>
              <a:avLst/>
              <a:gdLst/>
              <a:ahLst/>
              <a:cxnLst/>
              <a:rect l="l" t="t" r="r" b="b"/>
              <a:pathLst>
                <a:path w="48259" h="48260">
                  <a:moveTo>
                    <a:pt x="24129" y="0"/>
                  </a:moveTo>
                  <a:lnTo>
                    <a:pt x="14739" y="1896"/>
                  </a:lnTo>
                  <a:lnTo>
                    <a:pt x="7069" y="7069"/>
                  </a:lnTo>
                  <a:lnTo>
                    <a:pt x="1896" y="14739"/>
                  </a:lnTo>
                  <a:lnTo>
                    <a:pt x="0" y="24130"/>
                  </a:lnTo>
                  <a:lnTo>
                    <a:pt x="1896" y="33520"/>
                  </a:lnTo>
                  <a:lnTo>
                    <a:pt x="7069" y="41190"/>
                  </a:lnTo>
                  <a:lnTo>
                    <a:pt x="14739" y="46363"/>
                  </a:lnTo>
                  <a:lnTo>
                    <a:pt x="24129" y="48260"/>
                  </a:lnTo>
                  <a:lnTo>
                    <a:pt x="33520" y="46363"/>
                  </a:lnTo>
                  <a:lnTo>
                    <a:pt x="41190" y="41190"/>
                  </a:lnTo>
                  <a:lnTo>
                    <a:pt x="46363" y="33520"/>
                  </a:lnTo>
                  <a:lnTo>
                    <a:pt x="48259" y="24130"/>
                  </a:lnTo>
                  <a:lnTo>
                    <a:pt x="46363" y="14739"/>
                  </a:lnTo>
                  <a:lnTo>
                    <a:pt x="41190" y="7069"/>
                  </a:lnTo>
                  <a:lnTo>
                    <a:pt x="33520" y="1896"/>
                  </a:lnTo>
                  <a:lnTo>
                    <a:pt x="24129" y="0"/>
                  </a:lnTo>
                  <a:close/>
                </a:path>
              </a:pathLst>
            </a:custGeom>
            <a:solidFill>
              <a:srgbClr val="231F20"/>
            </a:solidFill>
          </p:spPr>
          <p:txBody>
            <a:bodyPr wrap="square" lIns="0" tIns="0" rIns="0" bIns="0" rtlCol="0"/>
            <a:lstStyle/>
            <a:p>
              <a:endParaRPr sz="1500">
                <a:latin typeface="Corbel" panose="020B0503020204020204" pitchFamily="34" charset="0"/>
              </a:endParaRPr>
            </a:p>
          </p:txBody>
        </p:sp>
      </p:grpSp>
      <p:grpSp>
        <p:nvGrpSpPr>
          <p:cNvPr id="73" name="Group 72">
            <a:extLst>
              <a:ext uri="{FF2B5EF4-FFF2-40B4-BE49-F238E27FC236}">
                <a16:creationId xmlns:a16="http://schemas.microsoft.com/office/drawing/2014/main" id="{F142253A-E189-9CA6-9229-BB1B5AD382EE}"/>
              </a:ext>
            </a:extLst>
          </p:cNvPr>
          <p:cNvGrpSpPr/>
          <p:nvPr/>
        </p:nvGrpSpPr>
        <p:grpSpPr>
          <a:xfrm>
            <a:off x="8766515" y="2345270"/>
            <a:ext cx="40217" cy="232303"/>
            <a:chOff x="7937266" y="4751810"/>
            <a:chExt cx="40217" cy="232303"/>
          </a:xfrm>
        </p:grpSpPr>
        <p:sp>
          <p:nvSpPr>
            <p:cNvPr id="31" name="object 31"/>
            <p:cNvSpPr/>
            <p:nvPr/>
          </p:nvSpPr>
          <p:spPr>
            <a:xfrm>
              <a:off x="7957374" y="4771917"/>
              <a:ext cx="0" cy="212196"/>
            </a:xfrm>
            <a:custGeom>
              <a:avLst/>
              <a:gdLst/>
              <a:ahLst/>
              <a:cxnLst/>
              <a:rect l="l" t="t" r="r" b="b"/>
              <a:pathLst>
                <a:path h="254635">
                  <a:moveTo>
                    <a:pt x="0" y="0"/>
                  </a:moveTo>
                  <a:lnTo>
                    <a:pt x="0" y="254088"/>
                  </a:lnTo>
                </a:path>
              </a:pathLst>
            </a:custGeom>
            <a:ln w="12065">
              <a:solidFill>
                <a:srgbClr val="231F20"/>
              </a:solidFill>
            </a:ln>
          </p:spPr>
          <p:txBody>
            <a:bodyPr wrap="square" lIns="0" tIns="0" rIns="0" bIns="0" rtlCol="0"/>
            <a:lstStyle/>
            <a:p>
              <a:endParaRPr sz="1500">
                <a:latin typeface="Corbel" panose="020B0503020204020204" pitchFamily="34" charset="0"/>
              </a:endParaRPr>
            </a:p>
          </p:txBody>
        </p:sp>
        <p:sp>
          <p:nvSpPr>
            <p:cNvPr id="32" name="object 32"/>
            <p:cNvSpPr/>
            <p:nvPr/>
          </p:nvSpPr>
          <p:spPr>
            <a:xfrm>
              <a:off x="7937266" y="4751810"/>
              <a:ext cx="40217" cy="40217"/>
            </a:xfrm>
            <a:custGeom>
              <a:avLst/>
              <a:gdLst/>
              <a:ahLst/>
              <a:cxnLst/>
              <a:rect l="l" t="t" r="r" b="b"/>
              <a:pathLst>
                <a:path w="48259" h="48260">
                  <a:moveTo>
                    <a:pt x="24129" y="0"/>
                  </a:moveTo>
                  <a:lnTo>
                    <a:pt x="14739" y="1896"/>
                  </a:lnTo>
                  <a:lnTo>
                    <a:pt x="7069" y="7069"/>
                  </a:lnTo>
                  <a:lnTo>
                    <a:pt x="1896" y="14739"/>
                  </a:lnTo>
                  <a:lnTo>
                    <a:pt x="0" y="24129"/>
                  </a:lnTo>
                  <a:lnTo>
                    <a:pt x="1896" y="33520"/>
                  </a:lnTo>
                  <a:lnTo>
                    <a:pt x="7069" y="41190"/>
                  </a:lnTo>
                  <a:lnTo>
                    <a:pt x="14739" y="46363"/>
                  </a:lnTo>
                  <a:lnTo>
                    <a:pt x="24129" y="48259"/>
                  </a:lnTo>
                  <a:lnTo>
                    <a:pt x="33520" y="46363"/>
                  </a:lnTo>
                  <a:lnTo>
                    <a:pt x="41190" y="41190"/>
                  </a:lnTo>
                  <a:lnTo>
                    <a:pt x="46363" y="33520"/>
                  </a:lnTo>
                  <a:lnTo>
                    <a:pt x="48259" y="24129"/>
                  </a:lnTo>
                  <a:lnTo>
                    <a:pt x="46363" y="14739"/>
                  </a:lnTo>
                  <a:lnTo>
                    <a:pt x="41190" y="7069"/>
                  </a:lnTo>
                  <a:lnTo>
                    <a:pt x="33520" y="1896"/>
                  </a:lnTo>
                  <a:lnTo>
                    <a:pt x="24129" y="0"/>
                  </a:lnTo>
                  <a:close/>
                </a:path>
              </a:pathLst>
            </a:custGeom>
            <a:solidFill>
              <a:srgbClr val="231F20"/>
            </a:solidFill>
          </p:spPr>
          <p:txBody>
            <a:bodyPr wrap="square" lIns="0" tIns="0" rIns="0" bIns="0" rtlCol="0"/>
            <a:lstStyle/>
            <a:p>
              <a:endParaRPr sz="1500">
                <a:latin typeface="Corbel" panose="020B0503020204020204" pitchFamily="34" charset="0"/>
              </a:endParaRPr>
            </a:p>
          </p:txBody>
        </p:sp>
      </p:grpSp>
      <p:grpSp>
        <p:nvGrpSpPr>
          <p:cNvPr id="67" name="Group 66">
            <a:extLst>
              <a:ext uri="{FF2B5EF4-FFF2-40B4-BE49-F238E27FC236}">
                <a16:creationId xmlns:a16="http://schemas.microsoft.com/office/drawing/2014/main" id="{64747858-349A-7E1E-2506-8F7AE16F188A}"/>
              </a:ext>
            </a:extLst>
          </p:cNvPr>
          <p:cNvGrpSpPr/>
          <p:nvPr/>
        </p:nvGrpSpPr>
        <p:grpSpPr>
          <a:xfrm>
            <a:off x="10826952" y="4049352"/>
            <a:ext cx="40217" cy="232303"/>
            <a:chOff x="7937266" y="2451034"/>
            <a:chExt cx="40217" cy="232303"/>
          </a:xfrm>
        </p:grpSpPr>
        <p:sp>
          <p:nvSpPr>
            <p:cNvPr id="33" name="object 33"/>
            <p:cNvSpPr/>
            <p:nvPr/>
          </p:nvSpPr>
          <p:spPr>
            <a:xfrm>
              <a:off x="7957374" y="2471141"/>
              <a:ext cx="0" cy="212196"/>
            </a:xfrm>
            <a:custGeom>
              <a:avLst/>
              <a:gdLst/>
              <a:ahLst/>
              <a:cxnLst/>
              <a:rect l="l" t="t" r="r" b="b"/>
              <a:pathLst>
                <a:path h="254635">
                  <a:moveTo>
                    <a:pt x="0" y="0"/>
                  </a:moveTo>
                  <a:lnTo>
                    <a:pt x="0" y="254088"/>
                  </a:lnTo>
                </a:path>
              </a:pathLst>
            </a:custGeom>
            <a:ln w="12065">
              <a:solidFill>
                <a:srgbClr val="231F20"/>
              </a:solidFill>
            </a:ln>
          </p:spPr>
          <p:txBody>
            <a:bodyPr wrap="square" lIns="0" tIns="0" rIns="0" bIns="0" rtlCol="0"/>
            <a:lstStyle/>
            <a:p>
              <a:endParaRPr sz="1500">
                <a:latin typeface="Corbel" panose="020B0503020204020204" pitchFamily="34" charset="0"/>
              </a:endParaRPr>
            </a:p>
          </p:txBody>
        </p:sp>
        <p:sp>
          <p:nvSpPr>
            <p:cNvPr id="34" name="object 34"/>
            <p:cNvSpPr/>
            <p:nvPr/>
          </p:nvSpPr>
          <p:spPr>
            <a:xfrm>
              <a:off x="7937266" y="2451034"/>
              <a:ext cx="40217" cy="40217"/>
            </a:xfrm>
            <a:custGeom>
              <a:avLst/>
              <a:gdLst/>
              <a:ahLst/>
              <a:cxnLst/>
              <a:rect l="l" t="t" r="r" b="b"/>
              <a:pathLst>
                <a:path w="48259" h="48260">
                  <a:moveTo>
                    <a:pt x="24129" y="0"/>
                  </a:moveTo>
                  <a:lnTo>
                    <a:pt x="14739" y="1896"/>
                  </a:lnTo>
                  <a:lnTo>
                    <a:pt x="7069" y="7069"/>
                  </a:lnTo>
                  <a:lnTo>
                    <a:pt x="1896" y="14739"/>
                  </a:lnTo>
                  <a:lnTo>
                    <a:pt x="0" y="24130"/>
                  </a:lnTo>
                  <a:lnTo>
                    <a:pt x="1896" y="33520"/>
                  </a:lnTo>
                  <a:lnTo>
                    <a:pt x="7069" y="41190"/>
                  </a:lnTo>
                  <a:lnTo>
                    <a:pt x="14739" y="46363"/>
                  </a:lnTo>
                  <a:lnTo>
                    <a:pt x="24129" y="48260"/>
                  </a:lnTo>
                  <a:lnTo>
                    <a:pt x="33520" y="46363"/>
                  </a:lnTo>
                  <a:lnTo>
                    <a:pt x="41190" y="41190"/>
                  </a:lnTo>
                  <a:lnTo>
                    <a:pt x="46363" y="33520"/>
                  </a:lnTo>
                  <a:lnTo>
                    <a:pt x="48259" y="24130"/>
                  </a:lnTo>
                  <a:lnTo>
                    <a:pt x="46363" y="14739"/>
                  </a:lnTo>
                  <a:lnTo>
                    <a:pt x="41190" y="7069"/>
                  </a:lnTo>
                  <a:lnTo>
                    <a:pt x="33520" y="1896"/>
                  </a:lnTo>
                  <a:lnTo>
                    <a:pt x="24129" y="0"/>
                  </a:lnTo>
                  <a:close/>
                </a:path>
              </a:pathLst>
            </a:custGeom>
            <a:solidFill>
              <a:srgbClr val="231F20"/>
            </a:solidFill>
          </p:spPr>
          <p:txBody>
            <a:bodyPr wrap="square" lIns="0" tIns="0" rIns="0" bIns="0" rtlCol="0"/>
            <a:lstStyle/>
            <a:p>
              <a:endParaRPr sz="1500">
                <a:latin typeface="Corbel" panose="020B0503020204020204" pitchFamily="34" charset="0"/>
              </a:endParaRPr>
            </a:p>
          </p:txBody>
        </p:sp>
      </p:grpSp>
      <p:grpSp>
        <p:nvGrpSpPr>
          <p:cNvPr id="69" name="Group 68">
            <a:extLst>
              <a:ext uri="{FF2B5EF4-FFF2-40B4-BE49-F238E27FC236}">
                <a16:creationId xmlns:a16="http://schemas.microsoft.com/office/drawing/2014/main" id="{A654B965-21C4-8278-4720-2338744313AD}"/>
              </a:ext>
            </a:extLst>
          </p:cNvPr>
          <p:cNvGrpSpPr/>
          <p:nvPr/>
        </p:nvGrpSpPr>
        <p:grpSpPr>
          <a:xfrm>
            <a:off x="9814010" y="4974608"/>
            <a:ext cx="40217" cy="232302"/>
            <a:chOff x="9814010" y="3376290"/>
            <a:chExt cx="40217" cy="232302"/>
          </a:xfrm>
        </p:grpSpPr>
        <p:sp>
          <p:nvSpPr>
            <p:cNvPr id="35" name="object 35"/>
            <p:cNvSpPr/>
            <p:nvPr/>
          </p:nvSpPr>
          <p:spPr>
            <a:xfrm>
              <a:off x="9834118" y="3396396"/>
              <a:ext cx="0" cy="212196"/>
            </a:xfrm>
            <a:custGeom>
              <a:avLst/>
              <a:gdLst/>
              <a:ahLst/>
              <a:cxnLst/>
              <a:rect l="l" t="t" r="r" b="b"/>
              <a:pathLst>
                <a:path h="254635">
                  <a:moveTo>
                    <a:pt x="0" y="0"/>
                  </a:moveTo>
                  <a:lnTo>
                    <a:pt x="0" y="254088"/>
                  </a:lnTo>
                </a:path>
              </a:pathLst>
            </a:custGeom>
            <a:ln w="12065">
              <a:solidFill>
                <a:srgbClr val="231F20"/>
              </a:solidFill>
            </a:ln>
          </p:spPr>
          <p:txBody>
            <a:bodyPr wrap="square" lIns="0" tIns="0" rIns="0" bIns="0" rtlCol="0"/>
            <a:lstStyle/>
            <a:p>
              <a:endParaRPr sz="1500">
                <a:latin typeface="Corbel" panose="020B0503020204020204" pitchFamily="34" charset="0"/>
              </a:endParaRPr>
            </a:p>
          </p:txBody>
        </p:sp>
        <p:sp>
          <p:nvSpPr>
            <p:cNvPr id="36" name="object 36"/>
            <p:cNvSpPr/>
            <p:nvPr/>
          </p:nvSpPr>
          <p:spPr>
            <a:xfrm>
              <a:off x="9814010" y="3376290"/>
              <a:ext cx="40217" cy="40217"/>
            </a:xfrm>
            <a:custGeom>
              <a:avLst/>
              <a:gdLst/>
              <a:ahLst/>
              <a:cxnLst/>
              <a:rect l="l" t="t" r="r" b="b"/>
              <a:pathLst>
                <a:path w="48259" h="48260">
                  <a:moveTo>
                    <a:pt x="24129" y="0"/>
                  </a:moveTo>
                  <a:lnTo>
                    <a:pt x="14739" y="1896"/>
                  </a:lnTo>
                  <a:lnTo>
                    <a:pt x="7069" y="7069"/>
                  </a:lnTo>
                  <a:lnTo>
                    <a:pt x="1896" y="14739"/>
                  </a:lnTo>
                  <a:lnTo>
                    <a:pt x="0" y="24130"/>
                  </a:lnTo>
                  <a:lnTo>
                    <a:pt x="1896" y="33520"/>
                  </a:lnTo>
                  <a:lnTo>
                    <a:pt x="7069" y="41190"/>
                  </a:lnTo>
                  <a:lnTo>
                    <a:pt x="14739" y="46363"/>
                  </a:lnTo>
                  <a:lnTo>
                    <a:pt x="24129" y="48260"/>
                  </a:lnTo>
                  <a:lnTo>
                    <a:pt x="33520" y="46363"/>
                  </a:lnTo>
                  <a:lnTo>
                    <a:pt x="41190" y="41190"/>
                  </a:lnTo>
                  <a:lnTo>
                    <a:pt x="46363" y="33520"/>
                  </a:lnTo>
                  <a:lnTo>
                    <a:pt x="48259" y="24130"/>
                  </a:lnTo>
                  <a:lnTo>
                    <a:pt x="46363" y="14739"/>
                  </a:lnTo>
                  <a:lnTo>
                    <a:pt x="41190" y="7069"/>
                  </a:lnTo>
                  <a:lnTo>
                    <a:pt x="33520" y="1896"/>
                  </a:lnTo>
                  <a:lnTo>
                    <a:pt x="24129" y="0"/>
                  </a:lnTo>
                  <a:close/>
                </a:path>
              </a:pathLst>
            </a:custGeom>
            <a:solidFill>
              <a:srgbClr val="231F20"/>
            </a:solidFill>
          </p:spPr>
          <p:txBody>
            <a:bodyPr wrap="square" lIns="0" tIns="0" rIns="0" bIns="0" rtlCol="0"/>
            <a:lstStyle/>
            <a:p>
              <a:endParaRPr sz="1500">
                <a:latin typeface="Corbel" panose="020B0503020204020204" pitchFamily="34" charset="0"/>
              </a:endParaRPr>
            </a:p>
          </p:txBody>
        </p:sp>
      </p:grpSp>
      <p:grpSp>
        <p:nvGrpSpPr>
          <p:cNvPr id="72" name="Group 71">
            <a:extLst>
              <a:ext uri="{FF2B5EF4-FFF2-40B4-BE49-F238E27FC236}">
                <a16:creationId xmlns:a16="http://schemas.microsoft.com/office/drawing/2014/main" id="{96D1DCA1-4A9A-D001-014C-852836837C33}"/>
              </a:ext>
            </a:extLst>
          </p:cNvPr>
          <p:cNvGrpSpPr/>
          <p:nvPr/>
        </p:nvGrpSpPr>
        <p:grpSpPr>
          <a:xfrm>
            <a:off x="9103186" y="2345270"/>
            <a:ext cx="40217" cy="232303"/>
            <a:chOff x="8273937" y="4751810"/>
            <a:chExt cx="40217" cy="232303"/>
          </a:xfrm>
        </p:grpSpPr>
        <p:sp>
          <p:nvSpPr>
            <p:cNvPr id="37" name="object 37"/>
            <p:cNvSpPr/>
            <p:nvPr/>
          </p:nvSpPr>
          <p:spPr>
            <a:xfrm>
              <a:off x="8294046" y="4771917"/>
              <a:ext cx="0" cy="212196"/>
            </a:xfrm>
            <a:custGeom>
              <a:avLst/>
              <a:gdLst/>
              <a:ahLst/>
              <a:cxnLst/>
              <a:rect l="l" t="t" r="r" b="b"/>
              <a:pathLst>
                <a:path h="254635">
                  <a:moveTo>
                    <a:pt x="0" y="0"/>
                  </a:moveTo>
                  <a:lnTo>
                    <a:pt x="0" y="254088"/>
                  </a:lnTo>
                </a:path>
              </a:pathLst>
            </a:custGeom>
            <a:ln w="12065">
              <a:solidFill>
                <a:srgbClr val="231F20"/>
              </a:solidFill>
            </a:ln>
          </p:spPr>
          <p:txBody>
            <a:bodyPr wrap="square" lIns="0" tIns="0" rIns="0" bIns="0" rtlCol="0"/>
            <a:lstStyle/>
            <a:p>
              <a:endParaRPr sz="1500">
                <a:latin typeface="Corbel" panose="020B0503020204020204" pitchFamily="34" charset="0"/>
              </a:endParaRPr>
            </a:p>
          </p:txBody>
        </p:sp>
        <p:sp>
          <p:nvSpPr>
            <p:cNvPr id="38" name="object 38"/>
            <p:cNvSpPr/>
            <p:nvPr/>
          </p:nvSpPr>
          <p:spPr>
            <a:xfrm>
              <a:off x="8273937" y="4751810"/>
              <a:ext cx="40217" cy="40217"/>
            </a:xfrm>
            <a:custGeom>
              <a:avLst/>
              <a:gdLst/>
              <a:ahLst/>
              <a:cxnLst/>
              <a:rect l="l" t="t" r="r" b="b"/>
              <a:pathLst>
                <a:path w="48259" h="48260">
                  <a:moveTo>
                    <a:pt x="24129" y="0"/>
                  </a:moveTo>
                  <a:lnTo>
                    <a:pt x="14739" y="1896"/>
                  </a:lnTo>
                  <a:lnTo>
                    <a:pt x="7069" y="7069"/>
                  </a:lnTo>
                  <a:lnTo>
                    <a:pt x="1896" y="14739"/>
                  </a:lnTo>
                  <a:lnTo>
                    <a:pt x="0" y="24129"/>
                  </a:lnTo>
                  <a:lnTo>
                    <a:pt x="1896" y="33520"/>
                  </a:lnTo>
                  <a:lnTo>
                    <a:pt x="7069" y="41190"/>
                  </a:lnTo>
                  <a:lnTo>
                    <a:pt x="14739" y="46363"/>
                  </a:lnTo>
                  <a:lnTo>
                    <a:pt x="24129" y="48259"/>
                  </a:lnTo>
                  <a:lnTo>
                    <a:pt x="33520" y="46363"/>
                  </a:lnTo>
                  <a:lnTo>
                    <a:pt x="41190" y="41190"/>
                  </a:lnTo>
                  <a:lnTo>
                    <a:pt x="46363" y="33520"/>
                  </a:lnTo>
                  <a:lnTo>
                    <a:pt x="48259" y="24129"/>
                  </a:lnTo>
                  <a:lnTo>
                    <a:pt x="46363" y="14739"/>
                  </a:lnTo>
                  <a:lnTo>
                    <a:pt x="41190" y="7069"/>
                  </a:lnTo>
                  <a:lnTo>
                    <a:pt x="33520" y="1896"/>
                  </a:lnTo>
                  <a:lnTo>
                    <a:pt x="24129" y="0"/>
                  </a:lnTo>
                  <a:close/>
                </a:path>
              </a:pathLst>
            </a:custGeom>
            <a:solidFill>
              <a:srgbClr val="231F20"/>
            </a:solidFill>
          </p:spPr>
          <p:txBody>
            <a:bodyPr wrap="square" lIns="0" tIns="0" rIns="0" bIns="0" rtlCol="0"/>
            <a:lstStyle/>
            <a:p>
              <a:endParaRPr sz="1500">
                <a:latin typeface="Corbel" panose="020B0503020204020204" pitchFamily="34" charset="0"/>
              </a:endParaRPr>
            </a:p>
          </p:txBody>
        </p:sp>
      </p:grpSp>
      <p:grpSp>
        <p:nvGrpSpPr>
          <p:cNvPr id="70" name="Group 69">
            <a:extLst>
              <a:ext uri="{FF2B5EF4-FFF2-40B4-BE49-F238E27FC236}">
                <a16:creationId xmlns:a16="http://schemas.microsoft.com/office/drawing/2014/main" id="{48AA4A04-994B-1211-D132-2327A19E06D9}"/>
              </a:ext>
            </a:extLst>
          </p:cNvPr>
          <p:cNvGrpSpPr/>
          <p:nvPr/>
        </p:nvGrpSpPr>
        <p:grpSpPr>
          <a:xfrm>
            <a:off x="11145281" y="4974608"/>
            <a:ext cx="40217" cy="232302"/>
            <a:chOff x="11145281" y="3376290"/>
            <a:chExt cx="40217" cy="232302"/>
          </a:xfrm>
        </p:grpSpPr>
        <p:sp>
          <p:nvSpPr>
            <p:cNvPr id="39" name="object 39"/>
            <p:cNvSpPr/>
            <p:nvPr/>
          </p:nvSpPr>
          <p:spPr>
            <a:xfrm>
              <a:off x="11165390" y="3396396"/>
              <a:ext cx="0" cy="212196"/>
            </a:xfrm>
            <a:custGeom>
              <a:avLst/>
              <a:gdLst/>
              <a:ahLst/>
              <a:cxnLst/>
              <a:rect l="l" t="t" r="r" b="b"/>
              <a:pathLst>
                <a:path h="254635">
                  <a:moveTo>
                    <a:pt x="0" y="0"/>
                  </a:moveTo>
                  <a:lnTo>
                    <a:pt x="0" y="254088"/>
                  </a:lnTo>
                </a:path>
              </a:pathLst>
            </a:custGeom>
            <a:ln w="12065">
              <a:solidFill>
                <a:srgbClr val="231F20"/>
              </a:solidFill>
            </a:ln>
          </p:spPr>
          <p:txBody>
            <a:bodyPr wrap="square" lIns="0" tIns="0" rIns="0" bIns="0" rtlCol="0"/>
            <a:lstStyle/>
            <a:p>
              <a:endParaRPr sz="1500">
                <a:latin typeface="Corbel" panose="020B0503020204020204" pitchFamily="34" charset="0"/>
              </a:endParaRPr>
            </a:p>
          </p:txBody>
        </p:sp>
        <p:sp>
          <p:nvSpPr>
            <p:cNvPr id="40" name="object 40"/>
            <p:cNvSpPr/>
            <p:nvPr/>
          </p:nvSpPr>
          <p:spPr>
            <a:xfrm>
              <a:off x="11145281" y="3376290"/>
              <a:ext cx="40217" cy="40217"/>
            </a:xfrm>
            <a:custGeom>
              <a:avLst/>
              <a:gdLst/>
              <a:ahLst/>
              <a:cxnLst/>
              <a:rect l="l" t="t" r="r" b="b"/>
              <a:pathLst>
                <a:path w="48259" h="48260">
                  <a:moveTo>
                    <a:pt x="24130" y="0"/>
                  </a:moveTo>
                  <a:lnTo>
                    <a:pt x="14739" y="1896"/>
                  </a:lnTo>
                  <a:lnTo>
                    <a:pt x="7069" y="7069"/>
                  </a:lnTo>
                  <a:lnTo>
                    <a:pt x="1896" y="14739"/>
                  </a:lnTo>
                  <a:lnTo>
                    <a:pt x="0" y="24130"/>
                  </a:lnTo>
                  <a:lnTo>
                    <a:pt x="1896" y="33520"/>
                  </a:lnTo>
                  <a:lnTo>
                    <a:pt x="7069" y="41190"/>
                  </a:lnTo>
                  <a:lnTo>
                    <a:pt x="14739" y="46363"/>
                  </a:lnTo>
                  <a:lnTo>
                    <a:pt x="24130" y="48260"/>
                  </a:lnTo>
                  <a:lnTo>
                    <a:pt x="33520" y="46363"/>
                  </a:lnTo>
                  <a:lnTo>
                    <a:pt x="41190" y="41190"/>
                  </a:lnTo>
                  <a:lnTo>
                    <a:pt x="46363" y="33520"/>
                  </a:lnTo>
                  <a:lnTo>
                    <a:pt x="48260" y="24130"/>
                  </a:lnTo>
                  <a:lnTo>
                    <a:pt x="46363" y="14739"/>
                  </a:lnTo>
                  <a:lnTo>
                    <a:pt x="41190" y="7069"/>
                  </a:lnTo>
                  <a:lnTo>
                    <a:pt x="33520" y="1896"/>
                  </a:lnTo>
                  <a:lnTo>
                    <a:pt x="24130" y="0"/>
                  </a:lnTo>
                  <a:close/>
                </a:path>
              </a:pathLst>
            </a:custGeom>
            <a:solidFill>
              <a:srgbClr val="231F20"/>
            </a:solidFill>
          </p:spPr>
          <p:txBody>
            <a:bodyPr wrap="square" lIns="0" tIns="0" rIns="0" bIns="0" rtlCol="0"/>
            <a:lstStyle/>
            <a:p>
              <a:endParaRPr sz="1500">
                <a:latin typeface="Corbel" panose="020B0503020204020204" pitchFamily="34" charset="0"/>
              </a:endParaRPr>
            </a:p>
          </p:txBody>
        </p:sp>
      </p:grpSp>
      <p:grpSp>
        <p:nvGrpSpPr>
          <p:cNvPr id="71" name="Group 70">
            <a:extLst>
              <a:ext uri="{FF2B5EF4-FFF2-40B4-BE49-F238E27FC236}">
                <a16:creationId xmlns:a16="http://schemas.microsoft.com/office/drawing/2014/main" id="{97739208-B6CA-4744-7165-169BA27398AE}"/>
              </a:ext>
            </a:extLst>
          </p:cNvPr>
          <p:cNvGrpSpPr/>
          <p:nvPr/>
        </p:nvGrpSpPr>
        <p:grpSpPr>
          <a:xfrm>
            <a:off x="11450645" y="2345270"/>
            <a:ext cx="40217" cy="232303"/>
            <a:chOff x="9487946" y="4751810"/>
            <a:chExt cx="40217" cy="232303"/>
          </a:xfrm>
        </p:grpSpPr>
        <p:sp>
          <p:nvSpPr>
            <p:cNvPr id="41" name="object 41"/>
            <p:cNvSpPr/>
            <p:nvPr/>
          </p:nvSpPr>
          <p:spPr>
            <a:xfrm>
              <a:off x="9508054" y="4771917"/>
              <a:ext cx="0" cy="212196"/>
            </a:xfrm>
            <a:custGeom>
              <a:avLst/>
              <a:gdLst/>
              <a:ahLst/>
              <a:cxnLst/>
              <a:rect l="l" t="t" r="r" b="b"/>
              <a:pathLst>
                <a:path h="254635">
                  <a:moveTo>
                    <a:pt x="0" y="0"/>
                  </a:moveTo>
                  <a:lnTo>
                    <a:pt x="0" y="254088"/>
                  </a:lnTo>
                </a:path>
              </a:pathLst>
            </a:custGeom>
            <a:ln w="12065">
              <a:solidFill>
                <a:srgbClr val="231F20"/>
              </a:solidFill>
            </a:ln>
          </p:spPr>
          <p:txBody>
            <a:bodyPr wrap="square" lIns="0" tIns="0" rIns="0" bIns="0" rtlCol="0"/>
            <a:lstStyle/>
            <a:p>
              <a:endParaRPr sz="1500">
                <a:latin typeface="Corbel" panose="020B0503020204020204" pitchFamily="34" charset="0"/>
              </a:endParaRPr>
            </a:p>
          </p:txBody>
        </p:sp>
        <p:sp>
          <p:nvSpPr>
            <p:cNvPr id="42" name="object 42"/>
            <p:cNvSpPr/>
            <p:nvPr/>
          </p:nvSpPr>
          <p:spPr>
            <a:xfrm>
              <a:off x="9487946" y="4751810"/>
              <a:ext cx="40217" cy="40217"/>
            </a:xfrm>
            <a:custGeom>
              <a:avLst/>
              <a:gdLst/>
              <a:ahLst/>
              <a:cxnLst/>
              <a:rect l="l" t="t" r="r" b="b"/>
              <a:pathLst>
                <a:path w="48259" h="48260">
                  <a:moveTo>
                    <a:pt x="24129" y="0"/>
                  </a:moveTo>
                  <a:lnTo>
                    <a:pt x="14739" y="1896"/>
                  </a:lnTo>
                  <a:lnTo>
                    <a:pt x="7069" y="7069"/>
                  </a:lnTo>
                  <a:lnTo>
                    <a:pt x="1896" y="14739"/>
                  </a:lnTo>
                  <a:lnTo>
                    <a:pt x="0" y="24129"/>
                  </a:lnTo>
                  <a:lnTo>
                    <a:pt x="1896" y="33520"/>
                  </a:lnTo>
                  <a:lnTo>
                    <a:pt x="7069" y="41190"/>
                  </a:lnTo>
                  <a:lnTo>
                    <a:pt x="14739" y="46363"/>
                  </a:lnTo>
                  <a:lnTo>
                    <a:pt x="24129" y="48259"/>
                  </a:lnTo>
                  <a:lnTo>
                    <a:pt x="33520" y="46363"/>
                  </a:lnTo>
                  <a:lnTo>
                    <a:pt x="41190" y="41190"/>
                  </a:lnTo>
                  <a:lnTo>
                    <a:pt x="46363" y="33520"/>
                  </a:lnTo>
                  <a:lnTo>
                    <a:pt x="48259" y="24129"/>
                  </a:lnTo>
                  <a:lnTo>
                    <a:pt x="46363" y="14739"/>
                  </a:lnTo>
                  <a:lnTo>
                    <a:pt x="41190" y="7069"/>
                  </a:lnTo>
                  <a:lnTo>
                    <a:pt x="33520" y="1896"/>
                  </a:lnTo>
                  <a:lnTo>
                    <a:pt x="24129" y="0"/>
                  </a:lnTo>
                  <a:close/>
                </a:path>
              </a:pathLst>
            </a:custGeom>
            <a:solidFill>
              <a:srgbClr val="231F20"/>
            </a:solidFill>
          </p:spPr>
          <p:txBody>
            <a:bodyPr wrap="square" lIns="0" tIns="0" rIns="0" bIns="0" rtlCol="0"/>
            <a:lstStyle/>
            <a:p>
              <a:endParaRPr sz="1500">
                <a:latin typeface="Corbel" panose="020B0503020204020204" pitchFamily="34" charset="0"/>
              </a:endParaRPr>
            </a:p>
          </p:txBody>
        </p:sp>
      </p:grpSp>
      <p:sp>
        <p:nvSpPr>
          <p:cNvPr id="43" name="object 43"/>
          <p:cNvSpPr txBox="1"/>
          <p:nvPr/>
        </p:nvSpPr>
        <p:spPr>
          <a:xfrm>
            <a:off x="8767306" y="5228003"/>
            <a:ext cx="671214" cy="318463"/>
          </a:xfrm>
          <a:prstGeom prst="rect">
            <a:avLst/>
          </a:prstGeom>
        </p:spPr>
        <p:txBody>
          <a:bodyPr vert="horz" wrap="square" lIns="0" tIns="10583" rIns="0" bIns="0" rtlCol="0">
            <a:spAutoFit/>
          </a:bodyPr>
          <a:lstStyle/>
          <a:p>
            <a:pPr marL="10583">
              <a:spcBef>
                <a:spcPts val="83"/>
              </a:spcBef>
            </a:pPr>
            <a:r>
              <a:rPr sz="1000" b="1" dirty="0">
                <a:solidFill>
                  <a:srgbClr val="231F20"/>
                </a:solidFill>
                <a:latin typeface="Corbel" panose="020B0503020204020204" pitchFamily="34" charset="0"/>
                <a:cs typeface="Montserrat-SemiBold"/>
              </a:rPr>
              <a:t>Phase </a:t>
            </a:r>
            <a:r>
              <a:rPr sz="1000" b="1" spc="-42" dirty="0">
                <a:solidFill>
                  <a:srgbClr val="231F20"/>
                </a:solidFill>
                <a:latin typeface="Corbel" panose="020B0503020204020204" pitchFamily="34" charset="0"/>
                <a:cs typeface="Montserrat-SemiBold"/>
              </a:rPr>
              <a:t>3</a:t>
            </a:r>
            <a:r>
              <a:rPr lang="en-US" sz="1000" b="1" spc="-42" dirty="0">
                <a:solidFill>
                  <a:srgbClr val="231F20"/>
                </a:solidFill>
                <a:latin typeface="Corbel" panose="020B0503020204020204" pitchFamily="34" charset="0"/>
                <a:cs typeface="Montserrat-SemiBold"/>
              </a:rPr>
              <a:t> </a:t>
            </a:r>
            <a:r>
              <a:rPr lang="en-US" sz="1000" b="1" spc="-8" dirty="0">
                <a:solidFill>
                  <a:srgbClr val="231F20"/>
                </a:solidFill>
                <a:latin typeface="Corbel" panose="020B0503020204020204" pitchFamily="34" charset="0"/>
                <a:cs typeface="Montserrat-SemiBold"/>
              </a:rPr>
              <a:t>completed</a:t>
            </a:r>
            <a:endParaRPr lang="en-US" sz="1000" dirty="0">
              <a:latin typeface="Corbel" panose="020B0503020204020204" pitchFamily="34" charset="0"/>
              <a:cs typeface="Montserrat-SemiBold"/>
            </a:endParaRPr>
          </a:p>
        </p:txBody>
      </p:sp>
      <p:sp>
        <p:nvSpPr>
          <p:cNvPr id="45" name="object 45"/>
          <p:cNvSpPr txBox="1"/>
          <p:nvPr/>
        </p:nvSpPr>
        <p:spPr>
          <a:xfrm>
            <a:off x="4657579" y="2598682"/>
            <a:ext cx="744008" cy="166178"/>
          </a:xfrm>
          <a:prstGeom prst="rect">
            <a:avLst/>
          </a:prstGeom>
        </p:spPr>
        <p:txBody>
          <a:bodyPr vert="horz" wrap="square" lIns="0" tIns="24871" rIns="0" bIns="0" rtlCol="0">
            <a:spAutoFit/>
          </a:bodyPr>
          <a:lstStyle/>
          <a:p>
            <a:pPr marL="10583" marR="4233" algn="r">
              <a:lnSpc>
                <a:spcPts val="1108"/>
              </a:lnSpc>
              <a:spcBef>
                <a:spcPts val="196"/>
              </a:spcBef>
            </a:pPr>
            <a:r>
              <a:rPr lang="en-US" sz="1000" b="1" spc="-8" dirty="0">
                <a:solidFill>
                  <a:srgbClr val="231F20"/>
                </a:solidFill>
                <a:latin typeface="Corbel" panose="020B0503020204020204" pitchFamily="34" charset="0"/>
                <a:cs typeface="Montserrat-SemiBold"/>
              </a:rPr>
              <a:t>FDA</a:t>
            </a:r>
            <a:r>
              <a:rPr sz="1000" b="1" spc="-8" dirty="0">
                <a:solidFill>
                  <a:srgbClr val="231F20"/>
                </a:solidFill>
                <a:latin typeface="Corbel" panose="020B0503020204020204" pitchFamily="34" charset="0"/>
                <a:cs typeface="Montserrat-SemiBold"/>
              </a:rPr>
              <a:t> filings</a:t>
            </a:r>
            <a:endParaRPr sz="1000" dirty="0">
              <a:latin typeface="Corbel" panose="020B0503020204020204" pitchFamily="34" charset="0"/>
              <a:cs typeface="Montserrat-SemiBold"/>
            </a:endParaRPr>
          </a:p>
        </p:txBody>
      </p:sp>
      <p:sp>
        <p:nvSpPr>
          <p:cNvPr id="46" name="object 46"/>
          <p:cNvSpPr txBox="1"/>
          <p:nvPr/>
        </p:nvSpPr>
        <p:spPr>
          <a:xfrm>
            <a:off x="4685801" y="4302682"/>
            <a:ext cx="569383" cy="318463"/>
          </a:xfrm>
          <a:prstGeom prst="rect">
            <a:avLst/>
          </a:prstGeom>
        </p:spPr>
        <p:txBody>
          <a:bodyPr vert="horz" wrap="square" lIns="0" tIns="10583" rIns="0" bIns="0" rtlCol="0">
            <a:spAutoFit/>
          </a:bodyPr>
          <a:lstStyle/>
          <a:p>
            <a:pPr marL="256636" algn="r">
              <a:lnSpc>
                <a:spcPts val="1154"/>
              </a:lnSpc>
              <a:spcBef>
                <a:spcPts val="83"/>
              </a:spcBef>
            </a:pPr>
            <a:r>
              <a:rPr sz="1000" b="1" spc="-21" dirty="0">
                <a:solidFill>
                  <a:srgbClr val="231F20"/>
                </a:solidFill>
                <a:latin typeface="Corbel" panose="020B0503020204020204" pitchFamily="34" charset="0"/>
                <a:cs typeface="Montserrat-SemiBold"/>
              </a:rPr>
              <a:t>EMA</a:t>
            </a:r>
            <a:endParaRPr sz="1000" dirty="0">
              <a:latin typeface="Corbel" panose="020B0503020204020204" pitchFamily="34" charset="0"/>
              <a:cs typeface="Montserrat-SemiBold"/>
            </a:endParaRPr>
          </a:p>
          <a:p>
            <a:pPr marL="10583" algn="r">
              <a:lnSpc>
                <a:spcPts val="1154"/>
              </a:lnSpc>
            </a:pPr>
            <a:r>
              <a:rPr lang="en-US" sz="1000" b="1" spc="-8" dirty="0">
                <a:solidFill>
                  <a:srgbClr val="231F20"/>
                </a:solidFill>
                <a:latin typeface="Corbel" panose="020B0503020204020204" pitchFamily="34" charset="0"/>
                <a:cs typeface="Montserrat-SemiBold"/>
              </a:rPr>
              <a:t>approval</a:t>
            </a:r>
            <a:endParaRPr sz="1000" dirty="0">
              <a:latin typeface="Corbel" panose="020B0503020204020204" pitchFamily="34" charset="0"/>
              <a:cs typeface="Montserrat-SemiBold"/>
            </a:endParaRPr>
          </a:p>
        </p:txBody>
      </p:sp>
      <p:sp>
        <p:nvSpPr>
          <p:cNvPr id="47" name="object 47"/>
          <p:cNvSpPr txBox="1"/>
          <p:nvPr/>
        </p:nvSpPr>
        <p:spPr>
          <a:xfrm>
            <a:off x="6376044" y="2598555"/>
            <a:ext cx="744008" cy="307242"/>
          </a:xfrm>
          <a:prstGeom prst="rect">
            <a:avLst/>
          </a:prstGeom>
        </p:spPr>
        <p:txBody>
          <a:bodyPr vert="horz" wrap="square" lIns="0" tIns="24871" rIns="0" bIns="0" rtlCol="0">
            <a:spAutoFit/>
          </a:bodyPr>
          <a:lstStyle/>
          <a:p>
            <a:pPr marL="10583" marR="4233">
              <a:lnSpc>
                <a:spcPts val="1108"/>
              </a:lnSpc>
              <a:spcBef>
                <a:spcPts val="196"/>
              </a:spcBef>
            </a:pPr>
            <a:r>
              <a:rPr lang="en-US" sz="1000" b="1" spc="-8" dirty="0">
                <a:solidFill>
                  <a:srgbClr val="231F20"/>
                </a:solidFill>
                <a:latin typeface="Corbel" panose="020B0503020204020204" pitchFamily="34" charset="0"/>
                <a:cs typeface="Montserrat-SemiBold"/>
              </a:rPr>
              <a:t>FDA&amp; EMA approved</a:t>
            </a:r>
            <a:endParaRPr sz="1000" dirty="0">
              <a:latin typeface="Corbel" panose="020B0503020204020204" pitchFamily="34" charset="0"/>
              <a:cs typeface="Montserrat-SemiBold"/>
            </a:endParaRPr>
          </a:p>
        </p:txBody>
      </p:sp>
      <p:sp>
        <p:nvSpPr>
          <p:cNvPr id="48" name="object 48"/>
          <p:cNvSpPr txBox="1"/>
          <p:nvPr/>
        </p:nvSpPr>
        <p:spPr>
          <a:xfrm>
            <a:off x="6166533" y="4302555"/>
            <a:ext cx="856890" cy="318463"/>
          </a:xfrm>
          <a:prstGeom prst="rect">
            <a:avLst/>
          </a:prstGeom>
        </p:spPr>
        <p:txBody>
          <a:bodyPr vert="horz" wrap="square" lIns="0" tIns="10583" rIns="0" bIns="0" rtlCol="0">
            <a:spAutoFit/>
          </a:bodyPr>
          <a:lstStyle/>
          <a:p>
            <a:pPr marL="10583">
              <a:lnSpc>
                <a:spcPts val="1154"/>
              </a:lnSpc>
              <a:spcBef>
                <a:spcPts val="83"/>
              </a:spcBef>
            </a:pPr>
            <a:r>
              <a:rPr sz="1000" b="1" spc="-21" dirty="0">
                <a:solidFill>
                  <a:srgbClr val="231F20"/>
                </a:solidFill>
                <a:latin typeface="Corbel" panose="020B0503020204020204" pitchFamily="34" charset="0"/>
                <a:cs typeface="Montserrat-SemiBold"/>
              </a:rPr>
              <a:t>FDA</a:t>
            </a:r>
            <a:endParaRPr sz="1000" dirty="0">
              <a:latin typeface="Corbel" panose="020B0503020204020204" pitchFamily="34" charset="0"/>
              <a:cs typeface="Montserrat-SemiBold"/>
            </a:endParaRPr>
          </a:p>
          <a:p>
            <a:pPr marL="10583">
              <a:lnSpc>
                <a:spcPts val="1154"/>
              </a:lnSpc>
            </a:pPr>
            <a:r>
              <a:rPr lang="en-US" sz="1000" b="1" spc="-8" dirty="0">
                <a:solidFill>
                  <a:srgbClr val="231F20"/>
                </a:solidFill>
                <a:latin typeface="Corbel" panose="020B0503020204020204" pitchFamily="34" charset="0"/>
                <a:cs typeface="Montserrat-SemiBold"/>
              </a:rPr>
              <a:t>approval</a:t>
            </a:r>
            <a:endParaRPr sz="1000" dirty="0">
              <a:latin typeface="Corbel" panose="020B0503020204020204" pitchFamily="34" charset="0"/>
              <a:cs typeface="Montserrat-SemiBold"/>
            </a:endParaRPr>
          </a:p>
        </p:txBody>
      </p:sp>
      <p:sp>
        <p:nvSpPr>
          <p:cNvPr id="49" name="object 49"/>
          <p:cNvSpPr txBox="1"/>
          <p:nvPr/>
        </p:nvSpPr>
        <p:spPr>
          <a:xfrm>
            <a:off x="8300160" y="2598429"/>
            <a:ext cx="560917" cy="589371"/>
          </a:xfrm>
          <a:prstGeom prst="rect">
            <a:avLst/>
          </a:prstGeom>
        </p:spPr>
        <p:txBody>
          <a:bodyPr vert="horz" wrap="square" lIns="0" tIns="24871" rIns="0" bIns="0" rtlCol="0">
            <a:spAutoFit/>
          </a:bodyPr>
          <a:lstStyle/>
          <a:p>
            <a:pPr marR="4233" algn="r">
              <a:lnSpc>
                <a:spcPts val="1108"/>
              </a:lnSpc>
              <a:spcBef>
                <a:spcPts val="196"/>
              </a:spcBef>
            </a:pPr>
            <a:r>
              <a:rPr sz="1000" b="1" spc="-8" dirty="0">
                <a:solidFill>
                  <a:srgbClr val="231F20"/>
                </a:solidFill>
                <a:latin typeface="Corbel" panose="020B0503020204020204" pitchFamily="34" charset="0"/>
                <a:cs typeface="Montserrat-SemiBold"/>
              </a:rPr>
              <a:t>Earliest possible</a:t>
            </a:r>
            <a:endParaRPr sz="1000" dirty="0">
              <a:latin typeface="Corbel" panose="020B0503020204020204" pitchFamily="34" charset="0"/>
              <a:cs typeface="Montserrat-SemiBold"/>
            </a:endParaRPr>
          </a:p>
          <a:p>
            <a:pPr algn="r">
              <a:lnSpc>
                <a:spcPts val="1042"/>
              </a:lnSpc>
            </a:pPr>
            <a:r>
              <a:rPr sz="1000" b="1" spc="-17" dirty="0">
                <a:solidFill>
                  <a:srgbClr val="231F20"/>
                </a:solidFill>
                <a:latin typeface="Corbel" panose="020B0503020204020204" pitchFamily="34" charset="0"/>
                <a:cs typeface="Montserrat-SemiBold"/>
              </a:rPr>
              <a:t>SAGE</a:t>
            </a:r>
            <a:endParaRPr sz="1000" dirty="0">
              <a:latin typeface="Corbel" panose="020B0503020204020204" pitchFamily="34" charset="0"/>
              <a:cs typeface="Montserrat-SemiBold"/>
            </a:endParaRPr>
          </a:p>
          <a:p>
            <a:pPr marR="5291" algn="r">
              <a:lnSpc>
                <a:spcPts val="1154"/>
              </a:lnSpc>
            </a:pPr>
            <a:r>
              <a:rPr sz="1000" b="1" spc="-8" dirty="0">
                <a:solidFill>
                  <a:srgbClr val="231F20"/>
                </a:solidFill>
                <a:latin typeface="Corbel" panose="020B0503020204020204" pitchFamily="34" charset="0"/>
                <a:cs typeface="Montserrat-SemiBold"/>
              </a:rPr>
              <a:t>review</a:t>
            </a:r>
            <a:endParaRPr sz="1000" dirty="0">
              <a:latin typeface="Corbel" panose="020B0503020204020204" pitchFamily="34" charset="0"/>
              <a:cs typeface="Montserrat-SemiBold"/>
            </a:endParaRPr>
          </a:p>
        </p:txBody>
      </p:sp>
      <p:sp>
        <p:nvSpPr>
          <p:cNvPr id="50" name="object 50"/>
          <p:cNvSpPr txBox="1"/>
          <p:nvPr/>
        </p:nvSpPr>
        <p:spPr>
          <a:xfrm>
            <a:off x="9997441" y="4302427"/>
            <a:ext cx="1272615" cy="448307"/>
          </a:xfrm>
          <a:prstGeom prst="rect">
            <a:avLst/>
          </a:prstGeom>
        </p:spPr>
        <p:txBody>
          <a:bodyPr vert="horz" wrap="square" lIns="0" tIns="24871" rIns="0" bIns="0" rtlCol="0">
            <a:spAutoFit/>
          </a:bodyPr>
          <a:lstStyle/>
          <a:p>
            <a:pPr marL="10583" marR="4233" algn="r">
              <a:lnSpc>
                <a:spcPts val="1108"/>
              </a:lnSpc>
              <a:spcBef>
                <a:spcPts val="196"/>
              </a:spcBef>
            </a:pPr>
            <a:r>
              <a:rPr lang="en-US" sz="1000" b="1" spc="-8" dirty="0">
                <a:solidFill>
                  <a:srgbClr val="231F20"/>
                </a:solidFill>
                <a:latin typeface="Corbel" panose="020B0503020204020204" pitchFamily="34" charset="0"/>
                <a:cs typeface="Montserrat-SemiBold"/>
              </a:rPr>
              <a:t>Earliest p</a:t>
            </a:r>
            <a:r>
              <a:rPr sz="1000" b="1" spc="-8" dirty="0">
                <a:solidFill>
                  <a:srgbClr val="231F20"/>
                </a:solidFill>
                <a:latin typeface="Corbel" panose="020B0503020204020204" pitchFamily="34" charset="0"/>
                <a:cs typeface="Montserrat-SemiBold"/>
              </a:rPr>
              <a:t>ossible </a:t>
            </a:r>
            <a:r>
              <a:rPr sz="1000" b="1" spc="-17" dirty="0">
                <a:solidFill>
                  <a:srgbClr val="231F20"/>
                </a:solidFill>
                <a:latin typeface="Corbel" panose="020B0503020204020204" pitchFamily="34" charset="0"/>
                <a:cs typeface="Montserrat-SemiBold"/>
              </a:rPr>
              <a:t>SAGE</a:t>
            </a:r>
            <a:endParaRPr sz="1000" dirty="0">
              <a:latin typeface="Corbel" panose="020B0503020204020204" pitchFamily="34" charset="0"/>
              <a:cs typeface="Montserrat-SemiBold"/>
            </a:endParaRPr>
          </a:p>
          <a:p>
            <a:pPr marL="10583" algn="r">
              <a:lnSpc>
                <a:spcPts val="1087"/>
              </a:lnSpc>
            </a:pPr>
            <a:r>
              <a:rPr lang="en-US" sz="1000" b="1" spc="-8" dirty="0">
                <a:solidFill>
                  <a:srgbClr val="231F20"/>
                </a:solidFill>
                <a:latin typeface="Corbel" panose="020B0503020204020204" pitchFamily="34" charset="0"/>
                <a:cs typeface="Montserrat-SemiBold"/>
              </a:rPr>
              <a:t>r</a:t>
            </a:r>
            <a:r>
              <a:rPr sz="1000" b="1" spc="-8" dirty="0">
                <a:solidFill>
                  <a:srgbClr val="231F20"/>
                </a:solidFill>
                <a:latin typeface="Corbel" panose="020B0503020204020204" pitchFamily="34" charset="0"/>
                <a:cs typeface="Montserrat-SemiBold"/>
              </a:rPr>
              <a:t>eview</a:t>
            </a:r>
            <a:r>
              <a:rPr lang="en-US" sz="1000" b="1" spc="-8" dirty="0">
                <a:solidFill>
                  <a:srgbClr val="231F20"/>
                </a:solidFill>
                <a:latin typeface="Corbel" panose="020B0503020204020204" pitchFamily="34" charset="0"/>
                <a:cs typeface="Montserrat-SemiBold"/>
              </a:rPr>
              <a:t> / PQ submission unknown</a:t>
            </a:r>
            <a:endParaRPr sz="1000" dirty="0">
              <a:latin typeface="Corbel" panose="020B0503020204020204" pitchFamily="34" charset="0"/>
              <a:cs typeface="Montserrat-SemiBold"/>
            </a:endParaRPr>
          </a:p>
        </p:txBody>
      </p:sp>
      <p:sp>
        <p:nvSpPr>
          <p:cNvPr id="51" name="object 51"/>
          <p:cNvSpPr txBox="1"/>
          <p:nvPr/>
        </p:nvSpPr>
        <p:spPr>
          <a:xfrm>
            <a:off x="9797805" y="5227495"/>
            <a:ext cx="634471" cy="318463"/>
          </a:xfrm>
          <a:prstGeom prst="rect">
            <a:avLst/>
          </a:prstGeom>
        </p:spPr>
        <p:txBody>
          <a:bodyPr vert="horz" wrap="square" lIns="0" tIns="10583" rIns="0" bIns="0" rtlCol="0">
            <a:spAutoFit/>
          </a:bodyPr>
          <a:lstStyle/>
          <a:p>
            <a:pPr marL="10583">
              <a:lnSpc>
                <a:spcPts val="1154"/>
              </a:lnSpc>
              <a:spcBef>
                <a:spcPts val="83"/>
              </a:spcBef>
            </a:pPr>
            <a:r>
              <a:rPr sz="1000" b="1" spc="-21" dirty="0">
                <a:solidFill>
                  <a:srgbClr val="231F20"/>
                </a:solidFill>
                <a:latin typeface="Corbel" panose="020B0503020204020204" pitchFamily="34" charset="0"/>
                <a:cs typeface="Montserrat-SemiBold"/>
              </a:rPr>
              <a:t>FDA</a:t>
            </a:r>
            <a:endParaRPr sz="1000" dirty="0">
              <a:latin typeface="Corbel" panose="020B0503020204020204" pitchFamily="34" charset="0"/>
              <a:cs typeface="Montserrat-SemiBold"/>
            </a:endParaRPr>
          </a:p>
          <a:p>
            <a:pPr marL="10583">
              <a:lnSpc>
                <a:spcPts val="1154"/>
              </a:lnSpc>
            </a:pPr>
            <a:r>
              <a:rPr sz="1000" b="1" spc="-8" dirty="0">
                <a:solidFill>
                  <a:srgbClr val="231F20"/>
                </a:solidFill>
                <a:latin typeface="Corbel" panose="020B0503020204020204" pitchFamily="34" charset="0"/>
                <a:cs typeface="Montserrat-SemiBold"/>
              </a:rPr>
              <a:t>decisions</a:t>
            </a:r>
            <a:endParaRPr sz="1000" dirty="0">
              <a:latin typeface="Corbel" panose="020B0503020204020204" pitchFamily="34" charset="0"/>
              <a:cs typeface="Montserrat-SemiBold"/>
            </a:endParaRPr>
          </a:p>
        </p:txBody>
      </p:sp>
      <p:sp>
        <p:nvSpPr>
          <p:cNvPr id="52" name="object 52"/>
          <p:cNvSpPr txBox="1"/>
          <p:nvPr/>
        </p:nvSpPr>
        <p:spPr>
          <a:xfrm>
            <a:off x="9086926" y="2598174"/>
            <a:ext cx="640821" cy="589371"/>
          </a:xfrm>
          <a:prstGeom prst="rect">
            <a:avLst/>
          </a:prstGeom>
          <a:solidFill>
            <a:schemeClr val="bg1"/>
          </a:solidFill>
        </p:spPr>
        <p:txBody>
          <a:bodyPr vert="horz" wrap="square" lIns="0" tIns="24871" rIns="0" bIns="0" rtlCol="0">
            <a:spAutoFit/>
          </a:bodyPr>
          <a:lstStyle/>
          <a:p>
            <a:pPr marL="10583" marR="4233">
              <a:lnSpc>
                <a:spcPts val="1108"/>
              </a:lnSpc>
              <a:spcBef>
                <a:spcPts val="196"/>
              </a:spcBef>
            </a:pPr>
            <a:r>
              <a:rPr sz="1000" b="1" spc="-8" dirty="0">
                <a:solidFill>
                  <a:schemeClr val="accent5"/>
                </a:solidFill>
                <a:latin typeface="Corbel" panose="020B0503020204020204" pitchFamily="34" charset="0"/>
                <a:cs typeface="Montserrat-SemiBold"/>
              </a:rPr>
              <a:t>Earliest </a:t>
            </a:r>
            <a:r>
              <a:rPr sz="1000" b="1" dirty="0">
                <a:solidFill>
                  <a:schemeClr val="accent5"/>
                </a:solidFill>
                <a:latin typeface="Corbel" panose="020B0503020204020204" pitchFamily="34" charset="0"/>
                <a:cs typeface="Montserrat-SemiBold"/>
              </a:rPr>
              <a:t>PQ </a:t>
            </a:r>
            <a:r>
              <a:rPr lang="en-US" sz="1000" b="1" spc="-8" dirty="0">
                <a:solidFill>
                  <a:schemeClr val="accent5"/>
                </a:solidFill>
                <a:latin typeface="Corbel" panose="020B0503020204020204" pitchFamily="34" charset="0"/>
                <a:cs typeface="Montserrat-SemiBold"/>
              </a:rPr>
              <a:t>single-dose</a:t>
            </a:r>
            <a:r>
              <a:rPr sz="1000" b="1" spc="-8" dirty="0">
                <a:solidFill>
                  <a:schemeClr val="accent5"/>
                </a:solidFill>
                <a:latin typeface="Corbel" panose="020B0503020204020204" pitchFamily="34" charset="0"/>
                <a:cs typeface="Montserrat-SemiBold"/>
              </a:rPr>
              <a:t> maternal vaccine</a:t>
            </a:r>
            <a:endParaRPr sz="1000" dirty="0">
              <a:solidFill>
                <a:schemeClr val="accent5"/>
              </a:solidFill>
              <a:latin typeface="Corbel" panose="020B0503020204020204" pitchFamily="34" charset="0"/>
              <a:cs typeface="Montserrat-SemiBold"/>
            </a:endParaRPr>
          </a:p>
        </p:txBody>
      </p:sp>
      <p:sp>
        <p:nvSpPr>
          <p:cNvPr id="53" name="object 53"/>
          <p:cNvSpPr txBox="1"/>
          <p:nvPr/>
        </p:nvSpPr>
        <p:spPr>
          <a:xfrm>
            <a:off x="10641939" y="5227368"/>
            <a:ext cx="624417" cy="448307"/>
          </a:xfrm>
          <a:prstGeom prst="rect">
            <a:avLst/>
          </a:prstGeom>
        </p:spPr>
        <p:txBody>
          <a:bodyPr vert="horz" wrap="square" lIns="0" tIns="24871" rIns="0" bIns="0" rtlCol="0">
            <a:spAutoFit/>
          </a:bodyPr>
          <a:lstStyle/>
          <a:p>
            <a:pPr marL="10583" marR="4233" algn="r">
              <a:lnSpc>
                <a:spcPts val="1108"/>
              </a:lnSpc>
              <a:spcBef>
                <a:spcPts val="196"/>
              </a:spcBef>
            </a:pPr>
            <a:r>
              <a:rPr sz="1000" b="1" spc="-8" dirty="0">
                <a:solidFill>
                  <a:schemeClr val="accent5"/>
                </a:solidFill>
                <a:latin typeface="Corbel" panose="020B0503020204020204" pitchFamily="34" charset="0"/>
                <a:cs typeface="Montserrat-SemiBold"/>
              </a:rPr>
              <a:t>Earliest</a:t>
            </a:r>
            <a:r>
              <a:rPr lang="en-US" sz="1000" b="1" spc="-8" dirty="0">
                <a:solidFill>
                  <a:schemeClr val="accent5"/>
                </a:solidFill>
                <a:latin typeface="Corbel" panose="020B0503020204020204" pitchFamily="34" charset="0"/>
                <a:cs typeface="Montserrat-SemiBold"/>
              </a:rPr>
              <a:t> possible</a:t>
            </a:r>
            <a:r>
              <a:rPr sz="1000" b="1" spc="-8" dirty="0">
                <a:solidFill>
                  <a:schemeClr val="accent5"/>
                </a:solidFill>
                <a:latin typeface="Corbel" panose="020B0503020204020204" pitchFamily="34" charset="0"/>
                <a:cs typeface="Montserrat-SemiBold"/>
              </a:rPr>
              <a:t> SAGE</a:t>
            </a:r>
            <a:r>
              <a:rPr lang="en-US" sz="1000" b="1" spc="-8" dirty="0">
                <a:solidFill>
                  <a:schemeClr val="accent5"/>
                </a:solidFill>
                <a:latin typeface="Corbel" panose="020B0503020204020204" pitchFamily="34" charset="0"/>
                <a:cs typeface="Montserrat-SemiBold"/>
              </a:rPr>
              <a:t>/PQ</a:t>
            </a:r>
            <a:endParaRPr sz="1000" b="1" dirty="0">
              <a:solidFill>
                <a:schemeClr val="accent5"/>
              </a:solidFill>
              <a:latin typeface="Corbel" panose="020B0503020204020204" pitchFamily="34" charset="0"/>
              <a:cs typeface="Montserrat-SemiBold"/>
            </a:endParaRPr>
          </a:p>
        </p:txBody>
      </p:sp>
      <p:sp>
        <p:nvSpPr>
          <p:cNvPr id="54" name="object 54"/>
          <p:cNvSpPr txBox="1"/>
          <p:nvPr/>
        </p:nvSpPr>
        <p:spPr>
          <a:xfrm>
            <a:off x="11432191" y="2598047"/>
            <a:ext cx="587759" cy="730435"/>
          </a:xfrm>
          <a:prstGeom prst="rect">
            <a:avLst/>
          </a:prstGeom>
        </p:spPr>
        <p:txBody>
          <a:bodyPr vert="horz" wrap="square" lIns="0" tIns="24871" rIns="0" bIns="0" rtlCol="0">
            <a:spAutoFit/>
          </a:bodyPr>
          <a:lstStyle/>
          <a:p>
            <a:pPr marL="10583" marR="4233">
              <a:lnSpc>
                <a:spcPts val="1108"/>
              </a:lnSpc>
              <a:spcBef>
                <a:spcPts val="196"/>
              </a:spcBef>
            </a:pPr>
            <a:r>
              <a:rPr sz="1000" b="1" dirty="0">
                <a:solidFill>
                  <a:schemeClr val="accent5"/>
                </a:solidFill>
                <a:latin typeface="Corbel" panose="020B0503020204020204" pitchFamily="34" charset="0"/>
                <a:cs typeface="Montserrat-SemiBold"/>
              </a:rPr>
              <a:t>Earliest</a:t>
            </a:r>
            <a:r>
              <a:rPr sz="1000" b="1" spc="-17" dirty="0">
                <a:solidFill>
                  <a:schemeClr val="accent5"/>
                </a:solidFill>
                <a:latin typeface="Corbel" panose="020B0503020204020204" pitchFamily="34" charset="0"/>
                <a:cs typeface="Montserrat-SemiBold"/>
              </a:rPr>
              <a:t> </a:t>
            </a:r>
            <a:r>
              <a:rPr sz="1000" b="1" spc="-21" dirty="0">
                <a:solidFill>
                  <a:schemeClr val="accent5"/>
                </a:solidFill>
                <a:latin typeface="Corbel" panose="020B0503020204020204" pitchFamily="34" charset="0"/>
                <a:cs typeface="Montserrat-SemiBold"/>
              </a:rPr>
              <a:t>PQ </a:t>
            </a:r>
            <a:r>
              <a:rPr lang="en-US" sz="1000" b="1" spc="-21" dirty="0">
                <a:solidFill>
                  <a:schemeClr val="accent5"/>
                </a:solidFill>
                <a:latin typeface="Corbel" panose="020B0503020204020204" pitchFamily="34" charset="0"/>
                <a:cs typeface="Montserrat-SemiBold"/>
              </a:rPr>
              <a:t>multi-dose vial</a:t>
            </a:r>
            <a:r>
              <a:rPr sz="1000" b="1" spc="-21" dirty="0">
                <a:solidFill>
                  <a:schemeClr val="accent5"/>
                </a:solidFill>
                <a:latin typeface="Corbel" panose="020B0503020204020204" pitchFamily="34" charset="0"/>
                <a:cs typeface="Montserrat-SemiBold"/>
              </a:rPr>
              <a:t> </a:t>
            </a:r>
            <a:r>
              <a:rPr sz="1000" b="1" spc="-8" dirty="0">
                <a:solidFill>
                  <a:schemeClr val="accent5"/>
                </a:solidFill>
                <a:latin typeface="Corbel" panose="020B0503020204020204" pitchFamily="34" charset="0"/>
                <a:cs typeface="Montserrat-SemiBold"/>
              </a:rPr>
              <a:t>maternal vaccine</a:t>
            </a:r>
            <a:endParaRPr sz="1000" dirty="0">
              <a:solidFill>
                <a:schemeClr val="accent5"/>
              </a:solidFill>
              <a:latin typeface="Corbel" panose="020B0503020204020204" pitchFamily="34" charset="0"/>
              <a:cs typeface="Montserrat-SemiBold"/>
            </a:endParaRPr>
          </a:p>
        </p:txBody>
      </p:sp>
      <p:sp>
        <p:nvSpPr>
          <p:cNvPr id="61" name="object 61"/>
          <p:cNvSpPr txBox="1"/>
          <p:nvPr/>
        </p:nvSpPr>
        <p:spPr>
          <a:xfrm>
            <a:off x="1528657" y="5996934"/>
            <a:ext cx="1934104" cy="338918"/>
          </a:xfrm>
          <a:prstGeom prst="rect">
            <a:avLst/>
          </a:prstGeom>
        </p:spPr>
        <p:txBody>
          <a:bodyPr vert="horz" wrap="square" lIns="0" tIns="10583" rIns="0" bIns="0" rtlCol="0">
            <a:spAutoFit/>
          </a:bodyPr>
          <a:lstStyle/>
          <a:p>
            <a:pPr marL="10583" marR="4233">
              <a:lnSpc>
                <a:spcPct val="127800"/>
              </a:lnSpc>
              <a:spcBef>
                <a:spcPts val="83"/>
              </a:spcBef>
            </a:pPr>
            <a:r>
              <a:rPr sz="833" dirty="0">
                <a:solidFill>
                  <a:srgbClr val="231F20"/>
                </a:solidFill>
                <a:latin typeface="Corbel" panose="020B0503020204020204" pitchFamily="34" charset="0"/>
                <a:cs typeface="WorkSans-Light"/>
              </a:rPr>
              <a:t>EMA=European</a:t>
            </a:r>
            <a:r>
              <a:rPr sz="833" spc="-33" dirty="0">
                <a:solidFill>
                  <a:srgbClr val="231F20"/>
                </a:solidFill>
                <a:latin typeface="Corbel" panose="020B0503020204020204" pitchFamily="34" charset="0"/>
                <a:cs typeface="WorkSans-Light"/>
              </a:rPr>
              <a:t> </a:t>
            </a:r>
            <a:r>
              <a:rPr sz="833" dirty="0">
                <a:solidFill>
                  <a:srgbClr val="231F20"/>
                </a:solidFill>
                <a:latin typeface="Corbel" panose="020B0503020204020204" pitchFamily="34" charset="0"/>
                <a:cs typeface="WorkSans-Light"/>
              </a:rPr>
              <a:t>Medicines</a:t>
            </a:r>
            <a:r>
              <a:rPr sz="833" spc="-50" dirty="0">
                <a:solidFill>
                  <a:srgbClr val="231F20"/>
                </a:solidFill>
                <a:latin typeface="Corbel" panose="020B0503020204020204" pitchFamily="34" charset="0"/>
                <a:cs typeface="WorkSans-Light"/>
              </a:rPr>
              <a:t> </a:t>
            </a:r>
            <a:r>
              <a:rPr sz="833" spc="-8" dirty="0">
                <a:solidFill>
                  <a:srgbClr val="231F20"/>
                </a:solidFill>
                <a:latin typeface="Corbel" panose="020B0503020204020204" pitchFamily="34" charset="0"/>
                <a:cs typeface="WorkSans-Light"/>
              </a:rPr>
              <a:t>Agency </a:t>
            </a:r>
            <a:endParaRPr lang="en-US" sz="833" spc="-8" dirty="0">
              <a:solidFill>
                <a:srgbClr val="231F20"/>
              </a:solidFill>
              <a:latin typeface="Corbel" panose="020B0503020204020204" pitchFamily="34" charset="0"/>
              <a:cs typeface="WorkSans-Light"/>
            </a:endParaRPr>
          </a:p>
          <a:p>
            <a:pPr marL="10583" marR="4233">
              <a:lnSpc>
                <a:spcPct val="127800"/>
              </a:lnSpc>
              <a:spcBef>
                <a:spcPts val="83"/>
              </a:spcBef>
            </a:pPr>
            <a:r>
              <a:rPr sz="833" dirty="0">
                <a:solidFill>
                  <a:srgbClr val="231F20"/>
                </a:solidFill>
                <a:latin typeface="Corbel" panose="020B0503020204020204" pitchFamily="34" charset="0"/>
                <a:cs typeface="WorkSans-Light"/>
              </a:rPr>
              <a:t>FDA=US</a:t>
            </a:r>
            <a:r>
              <a:rPr sz="833" spc="-21" dirty="0">
                <a:solidFill>
                  <a:srgbClr val="231F20"/>
                </a:solidFill>
                <a:latin typeface="Corbel" panose="020B0503020204020204" pitchFamily="34" charset="0"/>
                <a:cs typeface="WorkSans-Light"/>
              </a:rPr>
              <a:t> </a:t>
            </a:r>
            <a:r>
              <a:rPr sz="833" dirty="0">
                <a:solidFill>
                  <a:srgbClr val="231F20"/>
                </a:solidFill>
                <a:latin typeface="Corbel" panose="020B0503020204020204" pitchFamily="34" charset="0"/>
                <a:cs typeface="WorkSans-Light"/>
              </a:rPr>
              <a:t>Food</a:t>
            </a:r>
            <a:r>
              <a:rPr sz="833" spc="-17" dirty="0">
                <a:solidFill>
                  <a:srgbClr val="231F20"/>
                </a:solidFill>
                <a:latin typeface="Corbel" panose="020B0503020204020204" pitchFamily="34" charset="0"/>
                <a:cs typeface="WorkSans-Light"/>
              </a:rPr>
              <a:t> </a:t>
            </a:r>
            <a:r>
              <a:rPr sz="833" dirty="0">
                <a:solidFill>
                  <a:srgbClr val="231F20"/>
                </a:solidFill>
                <a:latin typeface="Corbel" panose="020B0503020204020204" pitchFamily="34" charset="0"/>
                <a:cs typeface="WorkSans-Light"/>
              </a:rPr>
              <a:t>and</a:t>
            </a:r>
            <a:r>
              <a:rPr sz="833" spc="-17" dirty="0">
                <a:solidFill>
                  <a:srgbClr val="231F20"/>
                </a:solidFill>
                <a:latin typeface="Corbel" panose="020B0503020204020204" pitchFamily="34" charset="0"/>
                <a:cs typeface="WorkSans-Light"/>
              </a:rPr>
              <a:t> </a:t>
            </a:r>
            <a:r>
              <a:rPr sz="833" dirty="0">
                <a:solidFill>
                  <a:srgbClr val="231F20"/>
                </a:solidFill>
                <a:latin typeface="Corbel" panose="020B0503020204020204" pitchFamily="34" charset="0"/>
                <a:cs typeface="WorkSans-Light"/>
              </a:rPr>
              <a:t>Drug</a:t>
            </a:r>
            <a:r>
              <a:rPr sz="833" spc="-42" dirty="0">
                <a:solidFill>
                  <a:srgbClr val="231F20"/>
                </a:solidFill>
                <a:latin typeface="Corbel" panose="020B0503020204020204" pitchFamily="34" charset="0"/>
                <a:cs typeface="WorkSans-Light"/>
              </a:rPr>
              <a:t> </a:t>
            </a:r>
            <a:r>
              <a:rPr sz="833" spc="-8" dirty="0">
                <a:solidFill>
                  <a:srgbClr val="231F20"/>
                </a:solidFill>
                <a:latin typeface="Corbel" panose="020B0503020204020204" pitchFamily="34" charset="0"/>
                <a:cs typeface="WorkSans-Light"/>
              </a:rPr>
              <a:t>Administration</a:t>
            </a:r>
            <a:endParaRPr sz="833" dirty="0">
              <a:latin typeface="Corbel" panose="020B0503020204020204" pitchFamily="34" charset="0"/>
              <a:cs typeface="WorkSans-Light"/>
            </a:endParaRPr>
          </a:p>
        </p:txBody>
      </p:sp>
      <p:sp>
        <p:nvSpPr>
          <p:cNvPr id="62" name="object 62"/>
          <p:cNvSpPr txBox="1"/>
          <p:nvPr/>
        </p:nvSpPr>
        <p:spPr>
          <a:xfrm>
            <a:off x="4137237" y="5996934"/>
            <a:ext cx="2401358" cy="324427"/>
          </a:xfrm>
          <a:prstGeom prst="rect">
            <a:avLst/>
          </a:prstGeom>
        </p:spPr>
        <p:txBody>
          <a:bodyPr vert="horz" wrap="square" lIns="0" tIns="10583" rIns="0" bIns="0" rtlCol="0">
            <a:spAutoFit/>
          </a:bodyPr>
          <a:lstStyle/>
          <a:p>
            <a:pPr marL="10583" marR="4233">
              <a:lnSpc>
                <a:spcPct val="127800"/>
              </a:lnSpc>
              <a:spcBef>
                <a:spcPts val="83"/>
              </a:spcBef>
            </a:pPr>
            <a:r>
              <a:rPr sz="833" dirty="0">
                <a:solidFill>
                  <a:srgbClr val="231F20"/>
                </a:solidFill>
                <a:latin typeface="Corbel" panose="020B0503020204020204" pitchFamily="34" charset="0"/>
                <a:cs typeface="WorkSans-Light"/>
              </a:rPr>
              <a:t>SAGE=WHO</a:t>
            </a:r>
            <a:r>
              <a:rPr sz="833" spc="-21" dirty="0">
                <a:solidFill>
                  <a:srgbClr val="231F20"/>
                </a:solidFill>
                <a:latin typeface="Corbel" panose="020B0503020204020204" pitchFamily="34" charset="0"/>
                <a:cs typeface="WorkSans-Light"/>
              </a:rPr>
              <a:t> </a:t>
            </a:r>
            <a:r>
              <a:rPr sz="833" dirty="0">
                <a:solidFill>
                  <a:srgbClr val="231F20"/>
                </a:solidFill>
                <a:latin typeface="Corbel" panose="020B0503020204020204" pitchFamily="34" charset="0"/>
                <a:cs typeface="WorkSans-Light"/>
              </a:rPr>
              <a:t>Scientific</a:t>
            </a:r>
            <a:r>
              <a:rPr sz="833" spc="-46" dirty="0">
                <a:solidFill>
                  <a:srgbClr val="231F20"/>
                </a:solidFill>
                <a:latin typeface="Corbel" panose="020B0503020204020204" pitchFamily="34" charset="0"/>
                <a:cs typeface="WorkSans-Light"/>
              </a:rPr>
              <a:t> </a:t>
            </a:r>
            <a:r>
              <a:rPr sz="833" dirty="0">
                <a:solidFill>
                  <a:srgbClr val="231F20"/>
                </a:solidFill>
                <a:latin typeface="Corbel" panose="020B0503020204020204" pitchFamily="34" charset="0"/>
                <a:cs typeface="WorkSans-Light"/>
              </a:rPr>
              <a:t>Advisory</a:t>
            </a:r>
            <a:r>
              <a:rPr sz="833" spc="-37" dirty="0">
                <a:solidFill>
                  <a:srgbClr val="231F20"/>
                </a:solidFill>
                <a:latin typeface="Corbel" panose="020B0503020204020204" pitchFamily="34" charset="0"/>
                <a:cs typeface="WorkSans-Light"/>
              </a:rPr>
              <a:t> </a:t>
            </a:r>
            <a:r>
              <a:rPr sz="833" dirty="0">
                <a:solidFill>
                  <a:srgbClr val="231F20"/>
                </a:solidFill>
                <a:latin typeface="Corbel" panose="020B0503020204020204" pitchFamily="34" charset="0"/>
                <a:cs typeface="WorkSans-Light"/>
              </a:rPr>
              <a:t>Group</a:t>
            </a:r>
            <a:r>
              <a:rPr sz="833" spc="-17" dirty="0">
                <a:solidFill>
                  <a:srgbClr val="231F20"/>
                </a:solidFill>
                <a:latin typeface="Corbel" panose="020B0503020204020204" pitchFamily="34" charset="0"/>
                <a:cs typeface="WorkSans-Light"/>
              </a:rPr>
              <a:t> </a:t>
            </a:r>
            <a:r>
              <a:rPr sz="833" dirty="0">
                <a:solidFill>
                  <a:srgbClr val="231F20"/>
                </a:solidFill>
                <a:latin typeface="Corbel" panose="020B0503020204020204" pitchFamily="34" charset="0"/>
                <a:cs typeface="WorkSans-Light"/>
              </a:rPr>
              <a:t>of</a:t>
            </a:r>
            <a:r>
              <a:rPr sz="833" spc="-50" dirty="0">
                <a:solidFill>
                  <a:srgbClr val="231F20"/>
                </a:solidFill>
                <a:latin typeface="Corbel" panose="020B0503020204020204" pitchFamily="34" charset="0"/>
                <a:cs typeface="WorkSans-Light"/>
              </a:rPr>
              <a:t> </a:t>
            </a:r>
            <a:r>
              <a:rPr sz="833" spc="-8" dirty="0">
                <a:solidFill>
                  <a:srgbClr val="231F20"/>
                </a:solidFill>
                <a:latin typeface="Corbel" panose="020B0503020204020204" pitchFamily="34" charset="0"/>
                <a:cs typeface="WorkSans-Light"/>
              </a:rPr>
              <a:t>Experts </a:t>
            </a:r>
            <a:r>
              <a:rPr sz="833" dirty="0">
                <a:solidFill>
                  <a:srgbClr val="231F20"/>
                </a:solidFill>
                <a:latin typeface="Corbel" panose="020B0503020204020204" pitchFamily="34" charset="0"/>
                <a:cs typeface="WorkSans-Light"/>
              </a:rPr>
              <a:t>PQ=WHO </a:t>
            </a:r>
            <a:r>
              <a:rPr sz="833" spc="-8" dirty="0">
                <a:solidFill>
                  <a:srgbClr val="231F20"/>
                </a:solidFill>
                <a:latin typeface="Corbel" panose="020B0503020204020204" pitchFamily="34" charset="0"/>
                <a:cs typeface="WorkSans-Light"/>
              </a:rPr>
              <a:t>prequalification</a:t>
            </a:r>
            <a:endParaRPr sz="833" dirty="0">
              <a:latin typeface="Corbel" panose="020B0503020204020204" pitchFamily="34" charset="0"/>
              <a:cs typeface="WorkSans-Light"/>
            </a:endParaRPr>
          </a:p>
        </p:txBody>
      </p:sp>
      <p:grpSp>
        <p:nvGrpSpPr>
          <p:cNvPr id="18" name="Group 17">
            <a:extLst>
              <a:ext uri="{FF2B5EF4-FFF2-40B4-BE49-F238E27FC236}">
                <a16:creationId xmlns:a16="http://schemas.microsoft.com/office/drawing/2014/main" id="{4F710F40-DD84-19BF-D59F-7C3F736BD481}"/>
              </a:ext>
            </a:extLst>
          </p:cNvPr>
          <p:cNvGrpSpPr/>
          <p:nvPr/>
        </p:nvGrpSpPr>
        <p:grpSpPr>
          <a:xfrm>
            <a:off x="5446665" y="2343769"/>
            <a:ext cx="40217" cy="232303"/>
            <a:chOff x="5339530" y="4751810"/>
            <a:chExt cx="40217" cy="232303"/>
          </a:xfrm>
        </p:grpSpPr>
        <p:sp>
          <p:nvSpPr>
            <p:cNvPr id="19" name="object 23">
              <a:extLst>
                <a:ext uri="{FF2B5EF4-FFF2-40B4-BE49-F238E27FC236}">
                  <a16:creationId xmlns:a16="http://schemas.microsoft.com/office/drawing/2014/main" id="{17AE10CD-D3FA-5F48-94BB-49E8229DB47F}"/>
                </a:ext>
              </a:extLst>
            </p:cNvPr>
            <p:cNvSpPr/>
            <p:nvPr/>
          </p:nvSpPr>
          <p:spPr>
            <a:xfrm>
              <a:off x="5359638" y="4771917"/>
              <a:ext cx="0" cy="212196"/>
            </a:xfrm>
            <a:custGeom>
              <a:avLst/>
              <a:gdLst/>
              <a:ahLst/>
              <a:cxnLst/>
              <a:rect l="l" t="t" r="r" b="b"/>
              <a:pathLst>
                <a:path h="254635">
                  <a:moveTo>
                    <a:pt x="0" y="0"/>
                  </a:moveTo>
                  <a:lnTo>
                    <a:pt x="0" y="254088"/>
                  </a:lnTo>
                </a:path>
              </a:pathLst>
            </a:custGeom>
            <a:ln w="12065">
              <a:solidFill>
                <a:srgbClr val="231F20"/>
              </a:solidFill>
            </a:ln>
          </p:spPr>
          <p:txBody>
            <a:bodyPr wrap="square" lIns="0" tIns="0" rIns="0" bIns="0" rtlCol="0"/>
            <a:lstStyle/>
            <a:p>
              <a:endParaRPr sz="1500">
                <a:latin typeface="Corbel" panose="020B0503020204020204" pitchFamily="34" charset="0"/>
              </a:endParaRPr>
            </a:p>
          </p:txBody>
        </p:sp>
        <p:sp>
          <p:nvSpPr>
            <p:cNvPr id="20" name="object 24">
              <a:extLst>
                <a:ext uri="{FF2B5EF4-FFF2-40B4-BE49-F238E27FC236}">
                  <a16:creationId xmlns:a16="http://schemas.microsoft.com/office/drawing/2014/main" id="{AE0B4BD9-1D1A-A9C0-8331-5BBD2A6409A4}"/>
                </a:ext>
              </a:extLst>
            </p:cNvPr>
            <p:cNvSpPr/>
            <p:nvPr/>
          </p:nvSpPr>
          <p:spPr>
            <a:xfrm>
              <a:off x="5339530" y="4751810"/>
              <a:ext cx="40217" cy="40217"/>
            </a:xfrm>
            <a:custGeom>
              <a:avLst/>
              <a:gdLst/>
              <a:ahLst/>
              <a:cxnLst/>
              <a:rect l="l" t="t" r="r" b="b"/>
              <a:pathLst>
                <a:path w="48260" h="48260">
                  <a:moveTo>
                    <a:pt x="24129" y="0"/>
                  </a:moveTo>
                  <a:lnTo>
                    <a:pt x="14739" y="1896"/>
                  </a:lnTo>
                  <a:lnTo>
                    <a:pt x="7069" y="7069"/>
                  </a:lnTo>
                  <a:lnTo>
                    <a:pt x="1896" y="14739"/>
                  </a:lnTo>
                  <a:lnTo>
                    <a:pt x="0" y="24129"/>
                  </a:lnTo>
                  <a:lnTo>
                    <a:pt x="1896" y="33520"/>
                  </a:lnTo>
                  <a:lnTo>
                    <a:pt x="7069" y="41190"/>
                  </a:lnTo>
                  <a:lnTo>
                    <a:pt x="14739" y="46363"/>
                  </a:lnTo>
                  <a:lnTo>
                    <a:pt x="24129" y="48259"/>
                  </a:lnTo>
                  <a:lnTo>
                    <a:pt x="33520" y="46363"/>
                  </a:lnTo>
                  <a:lnTo>
                    <a:pt x="41190" y="41190"/>
                  </a:lnTo>
                  <a:lnTo>
                    <a:pt x="46363" y="33520"/>
                  </a:lnTo>
                  <a:lnTo>
                    <a:pt x="48259" y="24129"/>
                  </a:lnTo>
                  <a:lnTo>
                    <a:pt x="46363" y="14739"/>
                  </a:lnTo>
                  <a:lnTo>
                    <a:pt x="41190" y="7069"/>
                  </a:lnTo>
                  <a:lnTo>
                    <a:pt x="33520" y="1896"/>
                  </a:lnTo>
                  <a:lnTo>
                    <a:pt x="24129" y="0"/>
                  </a:lnTo>
                  <a:close/>
                </a:path>
              </a:pathLst>
            </a:custGeom>
            <a:solidFill>
              <a:srgbClr val="231F20"/>
            </a:solidFill>
          </p:spPr>
          <p:txBody>
            <a:bodyPr wrap="square" lIns="0" tIns="0" rIns="0" bIns="0" rtlCol="0"/>
            <a:lstStyle/>
            <a:p>
              <a:endParaRPr sz="1500">
                <a:latin typeface="Corbel" panose="020B0503020204020204" pitchFamily="34" charset="0"/>
              </a:endParaRPr>
            </a:p>
          </p:txBody>
        </p:sp>
      </p:grpSp>
      <p:sp>
        <p:nvSpPr>
          <p:cNvPr id="44" name="object 45">
            <a:extLst>
              <a:ext uri="{FF2B5EF4-FFF2-40B4-BE49-F238E27FC236}">
                <a16:creationId xmlns:a16="http://schemas.microsoft.com/office/drawing/2014/main" id="{2FEB160F-9F0B-A3A4-C6C2-E716B17F0830}"/>
              </a:ext>
            </a:extLst>
          </p:cNvPr>
          <p:cNvSpPr txBox="1"/>
          <p:nvPr/>
        </p:nvSpPr>
        <p:spPr>
          <a:xfrm>
            <a:off x="5452772" y="2597181"/>
            <a:ext cx="744008" cy="166178"/>
          </a:xfrm>
          <a:prstGeom prst="rect">
            <a:avLst/>
          </a:prstGeom>
        </p:spPr>
        <p:txBody>
          <a:bodyPr vert="horz" wrap="square" lIns="0" tIns="24871" rIns="0" bIns="0" rtlCol="0">
            <a:spAutoFit/>
          </a:bodyPr>
          <a:lstStyle/>
          <a:p>
            <a:pPr marL="10583" marR="4233">
              <a:lnSpc>
                <a:spcPts val="1108"/>
              </a:lnSpc>
              <a:spcBef>
                <a:spcPts val="196"/>
              </a:spcBef>
            </a:pPr>
            <a:r>
              <a:rPr lang="en-US" sz="1000" b="1" spc="-8" dirty="0">
                <a:solidFill>
                  <a:srgbClr val="231F20"/>
                </a:solidFill>
                <a:latin typeface="Corbel" panose="020B0503020204020204" pitchFamily="34" charset="0"/>
                <a:cs typeface="Montserrat-SemiBold"/>
              </a:rPr>
              <a:t>EMA</a:t>
            </a:r>
            <a:r>
              <a:rPr sz="1000" b="1" spc="-8" dirty="0">
                <a:solidFill>
                  <a:srgbClr val="231F20"/>
                </a:solidFill>
                <a:latin typeface="Corbel" panose="020B0503020204020204" pitchFamily="34" charset="0"/>
                <a:cs typeface="Montserrat-SemiBold"/>
              </a:rPr>
              <a:t> filings</a:t>
            </a:r>
            <a:endParaRPr sz="1000" dirty="0">
              <a:latin typeface="Corbel" panose="020B0503020204020204" pitchFamily="34" charset="0"/>
              <a:cs typeface="Montserrat-SemiBold"/>
            </a:endParaRPr>
          </a:p>
        </p:txBody>
      </p:sp>
      <p:sp>
        <p:nvSpPr>
          <p:cNvPr id="58" name="Footer Placeholder 57">
            <a:extLst>
              <a:ext uri="{FF2B5EF4-FFF2-40B4-BE49-F238E27FC236}">
                <a16:creationId xmlns:a16="http://schemas.microsoft.com/office/drawing/2014/main" id="{2CE3F3B4-B8B3-E61B-471D-2A7D3B0048A1}"/>
              </a:ext>
            </a:extLst>
          </p:cNvPr>
          <p:cNvSpPr>
            <a:spLocks noGrp="1"/>
          </p:cNvSpPr>
          <p:nvPr>
            <p:ph type="ftr" sz="quarter" idx="3"/>
          </p:nvPr>
        </p:nvSpPr>
        <p:spPr/>
        <p:txBody>
          <a:bodyPr/>
          <a:lstStyle/>
          <a:p>
            <a:r>
              <a:rPr lang="en-US" dirty="0"/>
              <a:t>Original slide developed by the World Health Organization and PATH. Last updated: February 2024</a:t>
            </a:r>
          </a:p>
        </p:txBody>
      </p:sp>
      <p:sp>
        <p:nvSpPr>
          <p:cNvPr id="76" name="object 8">
            <a:extLst>
              <a:ext uri="{FF2B5EF4-FFF2-40B4-BE49-F238E27FC236}">
                <a16:creationId xmlns:a16="http://schemas.microsoft.com/office/drawing/2014/main" id="{185708C6-C4F7-2573-6C34-393482254834}"/>
              </a:ext>
            </a:extLst>
          </p:cNvPr>
          <p:cNvSpPr txBox="1"/>
          <p:nvPr/>
        </p:nvSpPr>
        <p:spPr>
          <a:xfrm>
            <a:off x="11336484" y="1202899"/>
            <a:ext cx="166649" cy="476682"/>
          </a:xfrm>
          <a:prstGeom prst="rect">
            <a:avLst/>
          </a:prstGeom>
        </p:spPr>
        <p:txBody>
          <a:bodyPr vert="vert270" wrap="square" lIns="0" tIns="20638" rIns="0" bIns="0" rtlCol="0">
            <a:spAutoFit/>
          </a:bodyPr>
          <a:lstStyle/>
          <a:p>
            <a:pPr marL="10583">
              <a:spcBef>
                <a:spcPts val="162"/>
              </a:spcBef>
            </a:pPr>
            <a:r>
              <a:rPr sz="1083" b="1" spc="-17" dirty="0">
                <a:solidFill>
                  <a:srgbClr val="231F20"/>
                </a:solidFill>
                <a:latin typeface="Corbel" panose="020B0503020204020204" pitchFamily="34" charset="0"/>
                <a:cs typeface="Montserrat"/>
              </a:rPr>
              <a:t>202</a:t>
            </a:r>
            <a:r>
              <a:rPr lang="en-US" sz="1083" b="1" spc="-17" dirty="0">
                <a:solidFill>
                  <a:srgbClr val="231F20"/>
                </a:solidFill>
                <a:latin typeface="Corbel" panose="020B0503020204020204" pitchFamily="34" charset="0"/>
                <a:cs typeface="Montserrat"/>
              </a:rPr>
              <a:t>6</a:t>
            </a:r>
            <a:endParaRPr sz="1083" dirty="0">
              <a:latin typeface="Corbel" panose="020B0503020204020204" pitchFamily="34" charset="0"/>
              <a:cs typeface="Montserrat"/>
            </a:endParaRPr>
          </a:p>
        </p:txBody>
      </p:sp>
      <p:sp>
        <p:nvSpPr>
          <p:cNvPr id="79" name="Rectangle 78">
            <a:extLst>
              <a:ext uri="{FF2B5EF4-FFF2-40B4-BE49-F238E27FC236}">
                <a16:creationId xmlns:a16="http://schemas.microsoft.com/office/drawing/2014/main" id="{266F99BE-1A90-E847-31FF-80C855850F61}"/>
              </a:ext>
            </a:extLst>
          </p:cNvPr>
          <p:cNvSpPr/>
          <p:nvPr/>
        </p:nvSpPr>
        <p:spPr>
          <a:xfrm>
            <a:off x="1528657" y="3730648"/>
            <a:ext cx="10491293" cy="2022223"/>
          </a:xfrm>
          <a:prstGeom prst="rect">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a:extLst>
              <a:ext uri="{FF2B5EF4-FFF2-40B4-BE49-F238E27FC236}">
                <a16:creationId xmlns:a16="http://schemas.microsoft.com/office/drawing/2014/main" id="{256073B4-F710-9B85-B572-7FBC5238B470}"/>
              </a:ext>
            </a:extLst>
          </p:cNvPr>
          <p:cNvSpPr/>
          <p:nvPr/>
        </p:nvSpPr>
        <p:spPr>
          <a:xfrm>
            <a:off x="1533997" y="1920524"/>
            <a:ext cx="10491293" cy="1642799"/>
          </a:xfrm>
          <a:prstGeom prst="rect">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7" name="Straight Connector 86">
            <a:extLst>
              <a:ext uri="{FF2B5EF4-FFF2-40B4-BE49-F238E27FC236}">
                <a16:creationId xmlns:a16="http://schemas.microsoft.com/office/drawing/2014/main" id="{B1032CD7-0D1F-9612-6BE5-7AFE80042842}"/>
              </a:ext>
            </a:extLst>
          </p:cNvPr>
          <p:cNvCxnSpPr>
            <a:cxnSpLocks/>
          </p:cNvCxnSpPr>
          <p:nvPr/>
        </p:nvCxnSpPr>
        <p:spPr>
          <a:xfrm>
            <a:off x="3503965" y="1281240"/>
            <a:ext cx="0" cy="457200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8" name="Straight Connector 87">
            <a:extLst>
              <a:ext uri="{FF2B5EF4-FFF2-40B4-BE49-F238E27FC236}">
                <a16:creationId xmlns:a16="http://schemas.microsoft.com/office/drawing/2014/main" id="{915FFE84-8432-2727-D0E0-2931EE2EAC95}"/>
              </a:ext>
            </a:extLst>
          </p:cNvPr>
          <p:cNvCxnSpPr>
            <a:cxnSpLocks/>
          </p:cNvCxnSpPr>
          <p:nvPr/>
        </p:nvCxnSpPr>
        <p:spPr>
          <a:xfrm>
            <a:off x="5429671" y="1281240"/>
            <a:ext cx="0" cy="457200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9" name="Straight Connector 88">
            <a:extLst>
              <a:ext uri="{FF2B5EF4-FFF2-40B4-BE49-F238E27FC236}">
                <a16:creationId xmlns:a16="http://schemas.microsoft.com/office/drawing/2014/main" id="{14553188-DD4D-7908-49C8-35AEE5F1361B}"/>
              </a:ext>
            </a:extLst>
          </p:cNvPr>
          <p:cNvCxnSpPr>
            <a:cxnSpLocks/>
          </p:cNvCxnSpPr>
          <p:nvPr/>
        </p:nvCxnSpPr>
        <p:spPr>
          <a:xfrm>
            <a:off x="7390213" y="1281240"/>
            <a:ext cx="0" cy="457200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0" name="Straight Connector 89">
            <a:extLst>
              <a:ext uri="{FF2B5EF4-FFF2-40B4-BE49-F238E27FC236}">
                <a16:creationId xmlns:a16="http://schemas.microsoft.com/office/drawing/2014/main" id="{468292AA-345A-D5DE-AD38-1F7918D06B2F}"/>
              </a:ext>
            </a:extLst>
          </p:cNvPr>
          <p:cNvCxnSpPr>
            <a:cxnSpLocks/>
          </p:cNvCxnSpPr>
          <p:nvPr/>
        </p:nvCxnSpPr>
        <p:spPr>
          <a:xfrm>
            <a:off x="9368173" y="1281240"/>
            <a:ext cx="0" cy="457200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1" name="Straight Connector 90">
            <a:extLst>
              <a:ext uri="{FF2B5EF4-FFF2-40B4-BE49-F238E27FC236}">
                <a16:creationId xmlns:a16="http://schemas.microsoft.com/office/drawing/2014/main" id="{4C4A19EA-89F1-F116-CF6B-FB36A5631B4C}"/>
              </a:ext>
            </a:extLst>
          </p:cNvPr>
          <p:cNvCxnSpPr>
            <a:cxnSpLocks/>
          </p:cNvCxnSpPr>
          <p:nvPr/>
        </p:nvCxnSpPr>
        <p:spPr>
          <a:xfrm>
            <a:off x="11320004" y="1281240"/>
            <a:ext cx="0" cy="457200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57" name="object 57"/>
          <p:cNvSpPr/>
          <p:nvPr/>
        </p:nvSpPr>
        <p:spPr>
          <a:xfrm>
            <a:off x="1034425" y="5228401"/>
            <a:ext cx="1283719" cy="381000"/>
          </a:xfrm>
          <a:custGeom>
            <a:avLst/>
            <a:gdLst/>
            <a:ahLst/>
            <a:cxnLst/>
            <a:rect l="l" t="t" r="r" b="b"/>
            <a:pathLst>
              <a:path w="1904364" h="457200">
                <a:moveTo>
                  <a:pt x="1904225" y="0"/>
                </a:moveTo>
                <a:lnTo>
                  <a:pt x="0" y="0"/>
                </a:lnTo>
                <a:lnTo>
                  <a:pt x="0" y="457200"/>
                </a:lnTo>
                <a:lnTo>
                  <a:pt x="1904225" y="457200"/>
                </a:lnTo>
                <a:lnTo>
                  <a:pt x="1904225" y="0"/>
                </a:lnTo>
                <a:close/>
              </a:path>
            </a:pathLst>
          </a:custGeom>
          <a:solidFill>
            <a:srgbClr val="231F20"/>
          </a:solidFill>
        </p:spPr>
        <p:txBody>
          <a:bodyPr wrap="square" lIns="0" tIns="0" rIns="0" bIns="0" rtlCol="0" anchor="ctr" anchorCtr="0"/>
          <a:lstStyle/>
          <a:p>
            <a:pPr algn="ctr"/>
            <a:r>
              <a:rPr lang="en-US" sz="900" b="1" spc="-8" dirty="0">
                <a:solidFill>
                  <a:srgbClr val="FFFFFF"/>
                </a:solidFill>
                <a:latin typeface="Corbel" panose="020B0503020204020204" pitchFamily="34" charset="0"/>
                <a:cs typeface="Montserrat"/>
              </a:rPr>
              <a:t>MONOCLONAL </a:t>
            </a:r>
            <a:br>
              <a:rPr lang="en-US" sz="900" b="1" spc="-8" dirty="0">
                <a:solidFill>
                  <a:srgbClr val="FFFFFF"/>
                </a:solidFill>
                <a:latin typeface="Corbel" panose="020B0503020204020204" pitchFamily="34" charset="0"/>
                <a:cs typeface="Montserrat"/>
              </a:rPr>
            </a:br>
            <a:r>
              <a:rPr lang="en-US" sz="900" b="1" spc="-8" dirty="0">
                <a:solidFill>
                  <a:srgbClr val="FFFFFF"/>
                </a:solidFill>
                <a:latin typeface="Corbel" panose="020B0503020204020204" pitchFamily="34" charset="0"/>
                <a:cs typeface="Montserrat"/>
              </a:rPr>
              <a:t>ANTIBODIES</a:t>
            </a:r>
            <a:endParaRPr lang="en-US" sz="900" dirty="0">
              <a:latin typeface="Corbel" panose="020B0503020204020204" pitchFamily="34" charset="0"/>
              <a:cs typeface="Montserrat"/>
            </a:endParaRPr>
          </a:p>
        </p:txBody>
      </p:sp>
      <p:sp>
        <p:nvSpPr>
          <p:cNvPr id="59" name="object 59"/>
          <p:cNvSpPr/>
          <p:nvPr/>
        </p:nvSpPr>
        <p:spPr>
          <a:xfrm>
            <a:off x="1034425" y="2998580"/>
            <a:ext cx="1283725" cy="381000"/>
          </a:xfrm>
          <a:custGeom>
            <a:avLst/>
            <a:gdLst/>
            <a:ahLst/>
            <a:cxnLst/>
            <a:rect l="l" t="t" r="r" b="b"/>
            <a:pathLst>
              <a:path w="1904364" h="457200">
                <a:moveTo>
                  <a:pt x="1904225" y="0"/>
                </a:moveTo>
                <a:lnTo>
                  <a:pt x="0" y="0"/>
                </a:lnTo>
                <a:lnTo>
                  <a:pt x="0" y="457199"/>
                </a:lnTo>
                <a:lnTo>
                  <a:pt x="1904225" y="457199"/>
                </a:lnTo>
                <a:lnTo>
                  <a:pt x="1904225" y="0"/>
                </a:lnTo>
                <a:close/>
              </a:path>
            </a:pathLst>
          </a:custGeom>
          <a:solidFill>
            <a:srgbClr val="231F20"/>
          </a:solidFill>
        </p:spPr>
        <p:txBody>
          <a:bodyPr wrap="square" lIns="0" tIns="0" rIns="0" bIns="0" rtlCol="0" anchor="ctr" anchorCtr="0"/>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8" normalizeH="0" baseline="0" noProof="0" dirty="0">
                <a:ln>
                  <a:noFill/>
                </a:ln>
                <a:solidFill>
                  <a:srgbClr val="FFFFFF"/>
                </a:solidFill>
                <a:effectLst/>
                <a:uLnTx/>
                <a:uFillTx/>
                <a:latin typeface="Corbel" panose="020B0503020204020204" pitchFamily="34" charset="0"/>
                <a:ea typeface="+mn-ea"/>
                <a:cs typeface="Montserrat"/>
              </a:rPr>
              <a:t>MATERNAL </a:t>
            </a:r>
            <a:br>
              <a:rPr kumimoji="0" lang="en-US" sz="900" b="1" i="0" u="none" strike="noStrike" kern="1200" cap="none" spc="-8" normalizeH="0" baseline="0" noProof="0" dirty="0">
                <a:ln>
                  <a:noFill/>
                </a:ln>
                <a:solidFill>
                  <a:srgbClr val="FFFFFF"/>
                </a:solidFill>
                <a:effectLst/>
                <a:uLnTx/>
                <a:uFillTx/>
                <a:latin typeface="Corbel" panose="020B0503020204020204" pitchFamily="34" charset="0"/>
                <a:ea typeface="+mn-ea"/>
                <a:cs typeface="Montserrat"/>
              </a:rPr>
            </a:br>
            <a:r>
              <a:rPr kumimoji="0" lang="en-US" sz="900" b="1" i="0" u="none" strike="noStrike" kern="1200" cap="none" spc="-8" normalizeH="0" baseline="0" noProof="0" dirty="0">
                <a:ln>
                  <a:noFill/>
                </a:ln>
                <a:solidFill>
                  <a:srgbClr val="FFFFFF"/>
                </a:solidFill>
                <a:effectLst/>
                <a:uLnTx/>
                <a:uFillTx/>
                <a:latin typeface="Corbel" panose="020B0503020204020204" pitchFamily="34" charset="0"/>
                <a:ea typeface="+mn-ea"/>
                <a:cs typeface="Montserrat"/>
              </a:rPr>
              <a:t>VACCINES</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7BE532-C5A8-732C-71EA-2A9AC97D0F20}"/>
              </a:ext>
            </a:extLst>
          </p:cNvPr>
          <p:cNvSpPr>
            <a:spLocks noGrp="1"/>
          </p:cNvSpPr>
          <p:nvPr>
            <p:ph type="title"/>
          </p:nvPr>
        </p:nvSpPr>
        <p:spPr/>
        <p:txBody>
          <a:bodyPr/>
          <a:lstStyle/>
          <a:p>
            <a:r>
              <a:rPr lang="en-US" dirty="0">
                <a:effectLst/>
              </a:rPr>
              <a:t>The road to </a:t>
            </a:r>
            <a:br>
              <a:rPr lang="en-US" dirty="0">
                <a:effectLst/>
              </a:rPr>
            </a:br>
            <a:r>
              <a:rPr lang="en-US" dirty="0">
                <a:effectLst/>
              </a:rPr>
              <a:t>RSV prevention</a:t>
            </a:r>
            <a:endParaRPr lang="en-US" dirty="0"/>
          </a:p>
        </p:txBody>
      </p:sp>
      <p:sp>
        <p:nvSpPr>
          <p:cNvPr id="3" name="Text Placeholder 2">
            <a:extLst>
              <a:ext uri="{FF2B5EF4-FFF2-40B4-BE49-F238E27FC236}">
                <a16:creationId xmlns:a16="http://schemas.microsoft.com/office/drawing/2014/main" id="{BE5E00B4-C4C7-7405-2E11-6BE51ED614DA}"/>
              </a:ext>
            </a:extLst>
          </p:cNvPr>
          <p:cNvSpPr>
            <a:spLocks noGrp="1"/>
          </p:cNvSpPr>
          <p:nvPr>
            <p:ph type="body" idx="1"/>
          </p:nvPr>
        </p:nvSpPr>
        <p:spPr/>
        <p:txBody>
          <a:bodyPr/>
          <a:lstStyle/>
          <a:p>
            <a:r>
              <a:rPr lang="en-US" dirty="0"/>
              <a:t>p</a:t>
            </a:r>
            <a:r>
              <a:rPr lang="en-US" dirty="0">
                <a:effectLst/>
              </a:rPr>
              <a:t>riorities and opportunities</a:t>
            </a:r>
          </a:p>
        </p:txBody>
      </p:sp>
    </p:spTree>
    <p:extLst>
      <p:ext uri="{BB962C8B-B14F-4D97-AF65-F5344CB8AC3E}">
        <p14:creationId xmlns:p14="http://schemas.microsoft.com/office/powerpoint/2010/main" val="255863287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86783" rIns="0" bIns="0" rtlCol="0" anchor="t" anchorCtr="0">
            <a:spAutoFit/>
          </a:bodyPr>
          <a:lstStyle/>
          <a:p>
            <a:pPr marL="10583" marR="4233">
              <a:lnSpc>
                <a:spcPts val="3000"/>
              </a:lnSpc>
              <a:spcBef>
                <a:spcPts val="682"/>
              </a:spcBef>
            </a:pPr>
            <a:r>
              <a:rPr dirty="0"/>
              <a:t>Global</a:t>
            </a:r>
            <a:r>
              <a:rPr spc="-4" dirty="0"/>
              <a:t> </a:t>
            </a:r>
            <a:r>
              <a:rPr dirty="0"/>
              <a:t>access will depend on support </a:t>
            </a:r>
            <a:r>
              <a:rPr spc="50" dirty="0"/>
              <a:t>from</a:t>
            </a:r>
            <a:r>
              <a:rPr dirty="0"/>
              <a:t> </a:t>
            </a:r>
            <a:r>
              <a:rPr spc="-17" dirty="0"/>
              <a:t>Gavi, </a:t>
            </a:r>
            <a:r>
              <a:rPr dirty="0"/>
              <a:t>the</a:t>
            </a:r>
            <a:r>
              <a:rPr spc="-87" dirty="0"/>
              <a:t> </a:t>
            </a:r>
            <a:r>
              <a:rPr dirty="0"/>
              <a:t>Vaccine</a:t>
            </a:r>
            <a:r>
              <a:rPr spc="-75" dirty="0"/>
              <a:t> </a:t>
            </a:r>
            <a:r>
              <a:rPr spc="-8" dirty="0"/>
              <a:t>Alliance</a:t>
            </a:r>
          </a:p>
        </p:txBody>
      </p:sp>
      <p:sp>
        <p:nvSpPr>
          <p:cNvPr id="13" name="Content Placeholder 12">
            <a:extLst>
              <a:ext uri="{FF2B5EF4-FFF2-40B4-BE49-F238E27FC236}">
                <a16:creationId xmlns:a16="http://schemas.microsoft.com/office/drawing/2014/main" id="{D35C0F24-C50A-07A8-76BB-DEDAD1F4BB85}"/>
              </a:ext>
            </a:extLst>
          </p:cNvPr>
          <p:cNvSpPr>
            <a:spLocks noGrp="1"/>
          </p:cNvSpPr>
          <p:nvPr>
            <p:ph sz="half" idx="1"/>
          </p:nvPr>
        </p:nvSpPr>
        <p:spPr>
          <a:xfrm>
            <a:off x="1224280" y="1465545"/>
            <a:ext cx="2544531" cy="5027330"/>
          </a:xfrm>
        </p:spPr>
        <p:txBody>
          <a:bodyPr/>
          <a:lstStyle/>
          <a:p>
            <a:pPr marL="0" indent="0">
              <a:buNone/>
            </a:pPr>
            <a:r>
              <a:rPr lang="en-US" b="1" dirty="0"/>
              <a:t>Gavi</a:t>
            </a:r>
            <a:r>
              <a:rPr lang="en-US" dirty="0"/>
              <a:t> is an international organization created in 2000 to improve access to new and underused vaccines for children living in the poorest parts of the world.</a:t>
            </a:r>
          </a:p>
          <a:p>
            <a:pPr marL="0" indent="0">
              <a:buNone/>
            </a:pPr>
            <a:r>
              <a:rPr lang="en-US" dirty="0"/>
              <a:t>As of 2022, </a:t>
            </a:r>
            <a:r>
              <a:rPr lang="en-US" b="1" dirty="0"/>
              <a:t>54 countries are eligible </a:t>
            </a:r>
            <a:r>
              <a:rPr lang="en-US" dirty="0"/>
              <a:t>for Gavi support.</a:t>
            </a:r>
            <a:r>
              <a:rPr lang="en-US" baseline="30000" dirty="0"/>
              <a:t>1</a:t>
            </a:r>
          </a:p>
        </p:txBody>
      </p:sp>
      <p:sp>
        <p:nvSpPr>
          <p:cNvPr id="14" name="Content Placeholder 13">
            <a:extLst>
              <a:ext uri="{FF2B5EF4-FFF2-40B4-BE49-F238E27FC236}">
                <a16:creationId xmlns:a16="http://schemas.microsoft.com/office/drawing/2014/main" id="{C6F6BB37-DF40-2281-1423-C381786D4F07}"/>
              </a:ext>
            </a:extLst>
          </p:cNvPr>
          <p:cNvSpPr>
            <a:spLocks noGrp="1"/>
          </p:cNvSpPr>
          <p:nvPr>
            <p:ph sz="half" idx="2"/>
          </p:nvPr>
        </p:nvSpPr>
        <p:spPr>
          <a:xfrm>
            <a:off x="9125464" y="1465545"/>
            <a:ext cx="2614415" cy="5027330"/>
          </a:xfrm>
        </p:spPr>
        <p:txBody>
          <a:bodyPr vert="horz" lIns="91440" tIns="45720" rIns="91440" bIns="45720" rtlCol="0" anchor="t">
            <a:noAutofit/>
          </a:bodyPr>
          <a:lstStyle/>
          <a:p>
            <a:pPr marL="0" indent="0">
              <a:buNone/>
            </a:pPr>
            <a:r>
              <a:rPr lang="en-US" dirty="0"/>
              <a:t>RSV product costs are still unclear; however, the leading products are not anticipated to be affordable for LMICs without subsidies.</a:t>
            </a:r>
          </a:p>
          <a:p>
            <a:pPr marL="0" indent="0">
              <a:buNone/>
            </a:pPr>
            <a:r>
              <a:rPr lang="en-US" dirty="0"/>
              <a:t>Gavi approved RSV prevention in infants as part of its </a:t>
            </a:r>
            <a:r>
              <a:rPr lang="en-US" b="1" dirty="0">
                <a:solidFill>
                  <a:schemeClr val="accent4"/>
                </a:solidFill>
              </a:rPr>
              <a:t>Vaccine Investment Strategy (VIS) </a:t>
            </a:r>
            <a:r>
              <a:rPr lang="en-US" dirty="0"/>
              <a:t>for 2021-2025 funding.</a:t>
            </a:r>
          </a:p>
        </p:txBody>
      </p:sp>
      <p:sp>
        <p:nvSpPr>
          <p:cNvPr id="3" name="object 3"/>
          <p:cNvSpPr/>
          <p:nvPr/>
        </p:nvSpPr>
        <p:spPr>
          <a:xfrm>
            <a:off x="4053840" y="1943590"/>
            <a:ext cx="4892146" cy="3791479"/>
          </a:xfrm>
          <a:custGeom>
            <a:avLst/>
            <a:gdLst/>
            <a:ahLst/>
            <a:cxnLst/>
            <a:rect l="l" t="t" r="r" b="b"/>
            <a:pathLst>
              <a:path w="5870575" h="4549775">
                <a:moveTo>
                  <a:pt x="5870447" y="0"/>
                </a:moveTo>
                <a:lnTo>
                  <a:pt x="0" y="0"/>
                </a:lnTo>
                <a:lnTo>
                  <a:pt x="0" y="4549355"/>
                </a:lnTo>
                <a:lnTo>
                  <a:pt x="5870447" y="4549355"/>
                </a:lnTo>
                <a:lnTo>
                  <a:pt x="5870447" y="0"/>
                </a:lnTo>
                <a:close/>
              </a:path>
            </a:pathLst>
          </a:custGeom>
          <a:solidFill>
            <a:srgbClr val="231F20"/>
          </a:solidFill>
        </p:spPr>
        <p:txBody>
          <a:bodyPr wrap="square" lIns="0" tIns="0" rIns="0" bIns="0" rtlCol="0"/>
          <a:lstStyle/>
          <a:p>
            <a:endParaRPr sz="1500">
              <a:latin typeface="Corbel" panose="020B0503020204020204" pitchFamily="34" charset="0"/>
            </a:endParaRPr>
          </a:p>
        </p:txBody>
      </p:sp>
      <p:sp>
        <p:nvSpPr>
          <p:cNvPr id="6" name="object 6"/>
          <p:cNvSpPr txBox="1"/>
          <p:nvPr/>
        </p:nvSpPr>
        <p:spPr>
          <a:xfrm>
            <a:off x="4523140" y="3352174"/>
            <a:ext cx="4146021" cy="1966585"/>
          </a:xfrm>
          <a:prstGeom prst="rect">
            <a:avLst/>
          </a:prstGeom>
        </p:spPr>
        <p:txBody>
          <a:bodyPr vert="horz" wrap="square" lIns="0" tIns="10054" rIns="0" bIns="0" rtlCol="0">
            <a:spAutoFit/>
          </a:bodyPr>
          <a:lstStyle/>
          <a:p>
            <a:pPr marL="461963" indent="-457200">
              <a:lnSpc>
                <a:spcPts val="2233"/>
              </a:lnSpc>
              <a:spcBef>
                <a:spcPts val="79"/>
              </a:spcBef>
            </a:pPr>
            <a:r>
              <a:rPr lang="en-US" sz="3000" b="1" spc="-21" dirty="0">
                <a:solidFill>
                  <a:srgbClr val="52A947"/>
                </a:solidFill>
                <a:latin typeface="Corbel" panose="020B0503020204020204" pitchFamily="34" charset="0"/>
                <a:cs typeface="Montserrat-SemiBold"/>
              </a:rPr>
              <a:t>1.</a:t>
            </a:r>
            <a:r>
              <a:rPr lang="en-US" sz="3000" b="1" dirty="0">
                <a:solidFill>
                  <a:srgbClr val="52A947"/>
                </a:solidFill>
                <a:latin typeface="Corbel" panose="020B0503020204020204" pitchFamily="34" charset="0"/>
                <a:cs typeface="Montserrat-SemiBold"/>
              </a:rPr>
              <a:t>	</a:t>
            </a:r>
            <a:r>
              <a:rPr lang="en-US" sz="1917" b="1" dirty="0">
                <a:solidFill>
                  <a:srgbClr val="FFFFFF"/>
                </a:solidFill>
                <a:latin typeface="Corbel" panose="020B0503020204020204" pitchFamily="34" charset="0"/>
                <a:cs typeface="Montserrat-SemiBold"/>
              </a:rPr>
              <a:t>Availability</a:t>
            </a:r>
            <a:r>
              <a:rPr lang="en-US" sz="1917" b="1" spc="250" dirty="0">
                <a:solidFill>
                  <a:srgbClr val="FFFFFF"/>
                </a:solidFill>
                <a:latin typeface="Corbel" panose="020B0503020204020204" pitchFamily="34" charset="0"/>
                <a:cs typeface="Montserrat-SemiBold"/>
              </a:rPr>
              <a:t> </a:t>
            </a:r>
            <a:r>
              <a:rPr lang="en-US" sz="1917" b="1" dirty="0">
                <a:solidFill>
                  <a:srgbClr val="FFFFFF"/>
                </a:solidFill>
                <a:latin typeface="Corbel" panose="020B0503020204020204" pitchFamily="34" charset="0"/>
                <a:cs typeface="Montserrat-SemiBold"/>
              </a:rPr>
              <a:t>of</a:t>
            </a:r>
            <a:r>
              <a:rPr lang="en-US" sz="1917" b="1" spc="250" dirty="0">
                <a:solidFill>
                  <a:srgbClr val="FFFFFF"/>
                </a:solidFill>
                <a:latin typeface="Corbel" panose="020B0503020204020204" pitchFamily="34" charset="0"/>
                <a:cs typeface="Montserrat-SemiBold"/>
              </a:rPr>
              <a:t> </a:t>
            </a:r>
            <a:r>
              <a:rPr lang="en-US" sz="1917" b="1" spc="-8" dirty="0">
                <a:solidFill>
                  <a:srgbClr val="FFFFFF"/>
                </a:solidFill>
                <a:latin typeface="Corbel" panose="020B0503020204020204" pitchFamily="34" charset="0"/>
                <a:cs typeface="Montserrat-SemiBold"/>
              </a:rPr>
              <a:t>licensed product</a:t>
            </a:r>
            <a:endParaRPr lang="en-US" sz="1917" dirty="0">
              <a:latin typeface="Corbel" panose="020B0503020204020204" pitchFamily="34" charset="0"/>
              <a:cs typeface="Montserrat-SemiBold"/>
            </a:endParaRPr>
          </a:p>
          <a:p>
            <a:pPr marL="465648" indent="-465648">
              <a:lnSpc>
                <a:spcPts val="3357"/>
              </a:lnSpc>
              <a:buClr>
                <a:srgbClr val="0093D5"/>
              </a:buClr>
              <a:buSzPct val="156521"/>
              <a:buAutoNum type="arabicPeriod" startAt="2"/>
              <a:tabLst>
                <a:tab pos="465648" algn="l"/>
              </a:tabLst>
            </a:pPr>
            <a:r>
              <a:rPr sz="1917" b="1" dirty="0">
                <a:solidFill>
                  <a:srgbClr val="FFFFFF"/>
                </a:solidFill>
                <a:latin typeface="Corbel" panose="020B0503020204020204" pitchFamily="34" charset="0"/>
                <a:cs typeface="Montserrat-SemiBold"/>
              </a:rPr>
              <a:t>WHO</a:t>
            </a:r>
            <a:r>
              <a:rPr sz="1917" b="1" spc="100" dirty="0">
                <a:solidFill>
                  <a:srgbClr val="FFFFFF"/>
                </a:solidFill>
                <a:latin typeface="Corbel" panose="020B0503020204020204" pitchFamily="34" charset="0"/>
                <a:cs typeface="Montserrat-SemiBold"/>
              </a:rPr>
              <a:t> </a:t>
            </a:r>
            <a:r>
              <a:rPr sz="1917" b="1" spc="33" dirty="0">
                <a:solidFill>
                  <a:srgbClr val="FFFFFF"/>
                </a:solidFill>
                <a:latin typeface="Corbel" panose="020B0503020204020204" pitchFamily="34" charset="0"/>
                <a:cs typeface="Montserrat-SemiBold"/>
              </a:rPr>
              <a:t>prequalification</a:t>
            </a:r>
            <a:endParaRPr sz="1917" dirty="0">
              <a:latin typeface="Corbel" panose="020B0503020204020204" pitchFamily="34" charset="0"/>
              <a:cs typeface="Montserrat-SemiBold"/>
            </a:endParaRPr>
          </a:p>
          <a:p>
            <a:pPr marL="465648" indent="-465648">
              <a:lnSpc>
                <a:spcPts val="3250"/>
              </a:lnSpc>
              <a:buClr>
                <a:srgbClr val="D71E62"/>
              </a:buClr>
              <a:buSzPct val="156521"/>
              <a:buAutoNum type="arabicPeriod" startAt="2"/>
              <a:tabLst>
                <a:tab pos="465648" algn="l"/>
              </a:tabLst>
            </a:pPr>
            <a:r>
              <a:rPr sz="1917" b="1" dirty="0">
                <a:solidFill>
                  <a:srgbClr val="FFFFFF"/>
                </a:solidFill>
                <a:latin typeface="Corbel" panose="020B0503020204020204" pitchFamily="34" charset="0"/>
                <a:cs typeface="Montserrat-SemiBold"/>
              </a:rPr>
              <a:t>SAGE</a:t>
            </a:r>
            <a:r>
              <a:rPr sz="1917" b="1" spc="154" dirty="0">
                <a:solidFill>
                  <a:srgbClr val="FFFFFF"/>
                </a:solidFill>
                <a:latin typeface="Corbel" panose="020B0503020204020204" pitchFamily="34" charset="0"/>
                <a:cs typeface="Montserrat-SemiBold"/>
              </a:rPr>
              <a:t> </a:t>
            </a:r>
            <a:r>
              <a:rPr sz="1917" b="1" spc="-8" dirty="0">
                <a:solidFill>
                  <a:srgbClr val="FFFFFF"/>
                </a:solidFill>
                <a:latin typeface="Corbel" panose="020B0503020204020204" pitchFamily="34" charset="0"/>
                <a:cs typeface="Montserrat-SemiBold"/>
              </a:rPr>
              <a:t>recommendation</a:t>
            </a:r>
            <a:endParaRPr sz="1917" dirty="0">
              <a:latin typeface="Corbel" panose="020B0503020204020204" pitchFamily="34" charset="0"/>
              <a:cs typeface="Montserrat-SemiBold"/>
            </a:endParaRPr>
          </a:p>
          <a:p>
            <a:pPr marL="465648" indent="-465648">
              <a:lnSpc>
                <a:spcPts val="3250"/>
              </a:lnSpc>
              <a:buClr>
                <a:schemeClr val="accent2">
                  <a:lumMod val="60000"/>
                  <a:lumOff val="40000"/>
                </a:schemeClr>
              </a:buClr>
              <a:buSzPct val="156521"/>
              <a:buAutoNum type="arabicPeriod" startAt="2"/>
              <a:tabLst>
                <a:tab pos="465648" algn="l"/>
              </a:tabLst>
            </a:pPr>
            <a:r>
              <a:rPr sz="1917" b="1" dirty="0">
                <a:solidFill>
                  <a:srgbClr val="FFFFFF"/>
                </a:solidFill>
                <a:latin typeface="Corbel" panose="020B0503020204020204" pitchFamily="34" charset="0"/>
                <a:cs typeface="Montserrat-SemiBold"/>
              </a:rPr>
              <a:t>Cost</a:t>
            </a:r>
            <a:r>
              <a:rPr sz="1917" b="1" spc="242" dirty="0">
                <a:solidFill>
                  <a:srgbClr val="FFFFFF"/>
                </a:solidFill>
                <a:latin typeface="Corbel" panose="020B0503020204020204" pitchFamily="34" charset="0"/>
                <a:cs typeface="Montserrat-SemiBold"/>
              </a:rPr>
              <a:t> </a:t>
            </a:r>
            <a:r>
              <a:rPr sz="1917" b="1" dirty="0">
                <a:solidFill>
                  <a:srgbClr val="FFFFFF"/>
                </a:solidFill>
                <a:latin typeface="Corbel" panose="020B0503020204020204" pitchFamily="34" charset="0"/>
                <a:cs typeface="Montserrat-SemiBold"/>
              </a:rPr>
              <a:t>within</a:t>
            </a:r>
            <a:r>
              <a:rPr sz="1917" b="1" spc="242" dirty="0">
                <a:solidFill>
                  <a:srgbClr val="FFFFFF"/>
                </a:solidFill>
                <a:latin typeface="Corbel" panose="020B0503020204020204" pitchFamily="34" charset="0"/>
                <a:cs typeface="Montserrat-SemiBold"/>
              </a:rPr>
              <a:t> </a:t>
            </a:r>
            <a:r>
              <a:rPr sz="1917" b="1" dirty="0">
                <a:solidFill>
                  <a:srgbClr val="FFFFFF"/>
                </a:solidFill>
                <a:latin typeface="Corbel" panose="020B0503020204020204" pitchFamily="34" charset="0"/>
                <a:cs typeface="Montserrat-SemiBold"/>
              </a:rPr>
              <a:t>predicted</a:t>
            </a:r>
            <a:r>
              <a:rPr sz="1917" b="1" spc="242" dirty="0">
                <a:solidFill>
                  <a:srgbClr val="FFFFFF"/>
                </a:solidFill>
                <a:latin typeface="Corbel" panose="020B0503020204020204" pitchFamily="34" charset="0"/>
                <a:cs typeface="Montserrat-SemiBold"/>
              </a:rPr>
              <a:t> </a:t>
            </a:r>
            <a:r>
              <a:rPr sz="1917" b="1" spc="-8" dirty="0">
                <a:solidFill>
                  <a:srgbClr val="FFFFFF"/>
                </a:solidFill>
                <a:latin typeface="Corbel" panose="020B0503020204020204" pitchFamily="34" charset="0"/>
                <a:cs typeface="Montserrat-SemiBold"/>
              </a:rPr>
              <a:t>range</a:t>
            </a:r>
            <a:endParaRPr sz="1917" dirty="0">
              <a:latin typeface="Corbel" panose="020B0503020204020204" pitchFamily="34" charset="0"/>
              <a:cs typeface="Montserrat-SemiBold"/>
            </a:endParaRPr>
          </a:p>
          <a:p>
            <a:pPr marL="465648" indent="-465648">
              <a:lnSpc>
                <a:spcPts val="3425"/>
              </a:lnSpc>
              <a:buClr>
                <a:schemeClr val="accent3">
                  <a:lumMod val="60000"/>
                  <a:lumOff val="40000"/>
                </a:schemeClr>
              </a:buClr>
              <a:buSzPct val="156521"/>
              <a:buAutoNum type="arabicPeriod" startAt="2"/>
              <a:tabLst>
                <a:tab pos="465648" algn="l"/>
              </a:tabLst>
            </a:pPr>
            <a:r>
              <a:rPr sz="1917" b="1" dirty="0">
                <a:solidFill>
                  <a:srgbClr val="FFFFFF"/>
                </a:solidFill>
                <a:latin typeface="Corbel" panose="020B0503020204020204" pitchFamily="34" charset="0"/>
                <a:cs typeface="Montserrat-SemiBold"/>
              </a:rPr>
              <a:t>Available</a:t>
            </a:r>
            <a:r>
              <a:rPr sz="1917" b="1" spc="283" dirty="0">
                <a:solidFill>
                  <a:srgbClr val="FFFFFF"/>
                </a:solidFill>
                <a:latin typeface="Corbel" panose="020B0503020204020204" pitchFamily="34" charset="0"/>
                <a:cs typeface="Montserrat-SemiBold"/>
              </a:rPr>
              <a:t> </a:t>
            </a:r>
            <a:r>
              <a:rPr sz="1917" b="1" spc="-8" dirty="0">
                <a:solidFill>
                  <a:srgbClr val="FFFFFF"/>
                </a:solidFill>
                <a:latin typeface="Corbel" panose="020B0503020204020204" pitchFamily="34" charset="0"/>
                <a:cs typeface="Montserrat-SemiBold"/>
              </a:rPr>
              <a:t>funding</a:t>
            </a:r>
            <a:endParaRPr sz="1917" dirty="0">
              <a:latin typeface="Corbel" panose="020B0503020204020204" pitchFamily="34" charset="0"/>
              <a:cs typeface="Montserrat-SemiBold"/>
            </a:endParaRPr>
          </a:p>
        </p:txBody>
      </p:sp>
      <p:sp>
        <p:nvSpPr>
          <p:cNvPr id="7" name="object 7"/>
          <p:cNvSpPr txBox="1"/>
          <p:nvPr/>
        </p:nvSpPr>
        <p:spPr>
          <a:xfrm>
            <a:off x="4053840" y="1539241"/>
            <a:ext cx="4892146" cy="302498"/>
          </a:xfrm>
          <a:prstGeom prst="rect">
            <a:avLst/>
          </a:prstGeom>
          <a:solidFill>
            <a:srgbClr val="52A947"/>
          </a:solidFill>
        </p:spPr>
        <p:txBody>
          <a:bodyPr vert="horz" wrap="square" lIns="0" tIns="0" rIns="0" bIns="0" rtlCol="0" anchor="ctr" anchorCtr="0">
            <a:noAutofit/>
          </a:bodyPr>
          <a:lstStyle/>
          <a:p>
            <a:pPr marL="3704" algn="ctr">
              <a:spcBef>
                <a:spcPts val="958"/>
              </a:spcBef>
            </a:pPr>
            <a:r>
              <a:rPr sz="1600" b="1" dirty="0">
                <a:solidFill>
                  <a:srgbClr val="FFFFFF"/>
                </a:solidFill>
                <a:latin typeface="Corbel" panose="020B0503020204020204" pitchFamily="34" charset="0"/>
                <a:cs typeface="Montserrat-SemiBold"/>
              </a:rPr>
              <a:t>2018</a:t>
            </a:r>
            <a:r>
              <a:rPr sz="1600" b="1" spc="112" dirty="0">
                <a:solidFill>
                  <a:srgbClr val="FFFFFF"/>
                </a:solidFill>
                <a:latin typeface="Corbel" panose="020B0503020204020204" pitchFamily="34" charset="0"/>
                <a:cs typeface="Montserrat-SemiBold"/>
              </a:rPr>
              <a:t> </a:t>
            </a:r>
            <a:r>
              <a:rPr sz="1600" b="1" dirty="0">
                <a:solidFill>
                  <a:srgbClr val="FFFFFF"/>
                </a:solidFill>
                <a:latin typeface="Corbel" panose="020B0503020204020204" pitchFamily="34" charset="0"/>
                <a:cs typeface="Montserrat-SemiBold"/>
              </a:rPr>
              <a:t>VIS</a:t>
            </a:r>
            <a:r>
              <a:rPr sz="1600" b="1" spc="117" dirty="0">
                <a:solidFill>
                  <a:srgbClr val="FFFFFF"/>
                </a:solidFill>
                <a:latin typeface="Corbel" panose="020B0503020204020204" pitchFamily="34" charset="0"/>
                <a:cs typeface="Montserrat-SemiBold"/>
              </a:rPr>
              <a:t> </a:t>
            </a:r>
            <a:r>
              <a:rPr sz="1600" b="1" spc="-8" dirty="0">
                <a:solidFill>
                  <a:srgbClr val="FFFFFF"/>
                </a:solidFill>
                <a:latin typeface="Corbel" panose="020B0503020204020204" pitchFamily="34" charset="0"/>
                <a:cs typeface="Montserrat-SemiBold"/>
              </a:rPr>
              <a:t>RECOMMENDATIONS</a:t>
            </a:r>
            <a:endParaRPr sz="1600" dirty="0">
              <a:latin typeface="Corbel" panose="020B0503020204020204" pitchFamily="34" charset="0"/>
              <a:cs typeface="Montserrat-SemiBold"/>
            </a:endParaRPr>
          </a:p>
        </p:txBody>
      </p:sp>
      <p:sp>
        <p:nvSpPr>
          <p:cNvPr id="16" name="TextBox 15">
            <a:extLst>
              <a:ext uri="{FF2B5EF4-FFF2-40B4-BE49-F238E27FC236}">
                <a16:creationId xmlns:a16="http://schemas.microsoft.com/office/drawing/2014/main" id="{C6367D0E-E1A8-03F2-A27C-A75FF4206887}"/>
              </a:ext>
            </a:extLst>
          </p:cNvPr>
          <p:cNvSpPr txBox="1"/>
          <p:nvPr/>
        </p:nvSpPr>
        <p:spPr>
          <a:xfrm>
            <a:off x="4296017" y="2269472"/>
            <a:ext cx="4407792" cy="923330"/>
          </a:xfrm>
          <a:prstGeom prst="rect">
            <a:avLst/>
          </a:prstGeom>
          <a:noFill/>
        </p:spPr>
        <p:txBody>
          <a:bodyPr wrap="square">
            <a:spAutoFit/>
          </a:bodyPr>
          <a:lstStyle/>
          <a:p>
            <a:pPr algn="ctr"/>
            <a:r>
              <a:rPr lang="en-US" b="1" dirty="0">
                <a:solidFill>
                  <a:schemeClr val="bg1"/>
                </a:solidFill>
              </a:rPr>
              <a:t>SUPPORT FOR RSV MATERNAL IMMUNIZATION OR MAB</a:t>
            </a:r>
          </a:p>
          <a:p>
            <a:pPr algn="ctr"/>
            <a:r>
              <a:rPr lang="en-US" b="1" dirty="0">
                <a:solidFill>
                  <a:schemeClr val="bg1"/>
                </a:solidFill>
              </a:rPr>
              <a:t>PRODUCTS CONTINGENT ON:</a:t>
            </a:r>
          </a:p>
        </p:txBody>
      </p:sp>
      <p:sp>
        <p:nvSpPr>
          <p:cNvPr id="5" name="TextBox 4">
            <a:extLst>
              <a:ext uri="{FF2B5EF4-FFF2-40B4-BE49-F238E27FC236}">
                <a16:creationId xmlns:a16="http://schemas.microsoft.com/office/drawing/2014/main" id="{EA54EA18-F8FA-AE86-5C0C-7E1E4469A075}"/>
              </a:ext>
            </a:extLst>
          </p:cNvPr>
          <p:cNvSpPr txBox="1"/>
          <p:nvPr/>
        </p:nvSpPr>
        <p:spPr>
          <a:xfrm>
            <a:off x="3972673" y="5736858"/>
            <a:ext cx="6098582" cy="261610"/>
          </a:xfrm>
          <a:prstGeom prst="rect">
            <a:avLst/>
          </a:prstGeom>
          <a:noFill/>
        </p:spPr>
        <p:txBody>
          <a:bodyPr wrap="square">
            <a:spAutoFit/>
          </a:bodyPr>
          <a:lstStyle/>
          <a:p>
            <a:r>
              <a:rPr lang="en-US" sz="1100" baseline="30000" dirty="0">
                <a:latin typeface="Corbel" panose="020B0503020204020204" pitchFamily="34" charset="0"/>
              </a:rPr>
              <a:t>1 </a:t>
            </a:r>
            <a:r>
              <a:rPr lang="en-US" sz="1100" dirty="0">
                <a:latin typeface="Corbel" panose="020B0503020204020204" pitchFamily="34" charset="0"/>
                <a:hlinkClick r:id="rId3"/>
              </a:rPr>
              <a:t>www.gavi.org/types-support/sustainability/eligibility</a:t>
            </a:r>
            <a:r>
              <a:rPr lang="en-US" sz="1100" dirty="0">
                <a:latin typeface="Corbel" panose="020B0503020204020204" pitchFamily="34" charset="0"/>
              </a:rPr>
              <a:t> </a:t>
            </a:r>
            <a:endParaRPr lang="en-US" sz="1100" dirty="0"/>
          </a:p>
        </p:txBody>
      </p:sp>
      <p:sp>
        <p:nvSpPr>
          <p:cNvPr id="10" name="Footer Placeholder 57">
            <a:extLst>
              <a:ext uri="{FF2B5EF4-FFF2-40B4-BE49-F238E27FC236}">
                <a16:creationId xmlns:a16="http://schemas.microsoft.com/office/drawing/2014/main" id="{B7C7743E-66D7-D6EF-939E-0BD44CA4DDDA}"/>
              </a:ext>
            </a:extLst>
          </p:cNvPr>
          <p:cNvSpPr>
            <a:spLocks noGrp="1"/>
          </p:cNvSpPr>
          <p:nvPr>
            <p:ph type="ftr" sz="quarter" idx="3"/>
          </p:nvPr>
        </p:nvSpPr>
        <p:spPr>
          <a:xfrm>
            <a:off x="6866666" y="6548086"/>
            <a:ext cx="4873214" cy="173389"/>
          </a:xfrm>
        </p:spPr>
        <p:txBody>
          <a:bodyPr/>
          <a:lstStyle/>
          <a:p>
            <a:r>
              <a:rPr lang="en-US" dirty="0"/>
              <a:t>Original slide developed by the World Health Organization and PATH. Last updated: February 2024</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224280" y="365125"/>
            <a:ext cx="10515600" cy="457412"/>
          </a:xfrm>
          <a:prstGeom prst="rect">
            <a:avLst/>
          </a:prstGeom>
        </p:spPr>
        <p:txBody>
          <a:bodyPr vert="horz" wrap="square" lIns="0" tIns="86783" rIns="0" bIns="0" rtlCol="0" anchor="t" anchorCtr="0">
            <a:spAutoFit/>
          </a:bodyPr>
          <a:lstStyle/>
          <a:p>
            <a:pPr marL="10583" marR="4233">
              <a:lnSpc>
                <a:spcPts val="3000"/>
              </a:lnSpc>
              <a:spcBef>
                <a:spcPts val="682"/>
              </a:spcBef>
            </a:pPr>
            <a:r>
              <a:rPr dirty="0"/>
              <a:t>Deliver</a:t>
            </a:r>
            <a:r>
              <a:rPr lang="en-US" dirty="0"/>
              <a:t>ing products </a:t>
            </a:r>
            <a:r>
              <a:rPr dirty="0"/>
              <a:t>will</a:t>
            </a:r>
            <a:r>
              <a:rPr spc="-12" dirty="0"/>
              <a:t> </a:t>
            </a:r>
            <a:r>
              <a:rPr dirty="0"/>
              <a:t>depend</a:t>
            </a:r>
            <a:r>
              <a:rPr spc="-12" dirty="0"/>
              <a:t> </a:t>
            </a:r>
            <a:r>
              <a:rPr dirty="0"/>
              <a:t>on</a:t>
            </a:r>
            <a:r>
              <a:rPr spc="-12" dirty="0"/>
              <a:t> </a:t>
            </a:r>
            <a:r>
              <a:rPr dirty="0"/>
              <a:t>coordination</a:t>
            </a:r>
            <a:r>
              <a:rPr spc="-12" dirty="0"/>
              <a:t> </a:t>
            </a:r>
            <a:r>
              <a:rPr dirty="0"/>
              <a:t>across</a:t>
            </a:r>
            <a:r>
              <a:rPr spc="-8" dirty="0"/>
              <a:t> </a:t>
            </a:r>
            <a:r>
              <a:rPr spc="-37" dirty="0"/>
              <a:t>two </a:t>
            </a:r>
            <a:r>
              <a:rPr spc="-8" dirty="0"/>
              <a:t>platforms</a:t>
            </a:r>
          </a:p>
        </p:txBody>
      </p:sp>
      <p:sp>
        <p:nvSpPr>
          <p:cNvPr id="36" name="Content Placeholder 35">
            <a:extLst>
              <a:ext uri="{FF2B5EF4-FFF2-40B4-BE49-F238E27FC236}">
                <a16:creationId xmlns:a16="http://schemas.microsoft.com/office/drawing/2014/main" id="{78102153-617C-551A-8A06-DCF2FFA39193}"/>
              </a:ext>
            </a:extLst>
          </p:cNvPr>
          <p:cNvSpPr>
            <a:spLocks noGrp="1"/>
          </p:cNvSpPr>
          <p:nvPr>
            <p:ph idx="1"/>
          </p:nvPr>
        </p:nvSpPr>
        <p:spPr>
          <a:xfrm>
            <a:off x="914399" y="5542005"/>
            <a:ext cx="11139055" cy="696741"/>
          </a:xfrm>
        </p:spPr>
        <p:txBody>
          <a:bodyPr/>
          <a:lstStyle/>
          <a:p>
            <a:pPr marL="0" indent="0" algn="ctr">
              <a:buNone/>
            </a:pPr>
            <a:r>
              <a:rPr lang="en-US" dirty="0">
                <a:effectLst/>
                <a:latin typeface="Montserrat" pitchFamily="2" charset="77"/>
              </a:rPr>
              <a:t>Cross-cutting engagement across antenatal care, obstetric, pediatric, and immunization programs and experts will be needed, regardless of product(s) chosen.</a:t>
            </a:r>
          </a:p>
        </p:txBody>
      </p:sp>
      <p:sp>
        <p:nvSpPr>
          <p:cNvPr id="3" name="object 3"/>
          <p:cNvSpPr/>
          <p:nvPr/>
        </p:nvSpPr>
        <p:spPr>
          <a:xfrm>
            <a:off x="2404110" y="1392599"/>
            <a:ext cx="2347383" cy="2347383"/>
          </a:xfrm>
          <a:custGeom>
            <a:avLst/>
            <a:gdLst/>
            <a:ahLst/>
            <a:cxnLst/>
            <a:rect l="l" t="t" r="r" b="b"/>
            <a:pathLst>
              <a:path w="2816860" h="2816860">
                <a:moveTo>
                  <a:pt x="1408176" y="0"/>
                </a:moveTo>
                <a:lnTo>
                  <a:pt x="1359765" y="816"/>
                </a:lnTo>
                <a:lnTo>
                  <a:pt x="1311764" y="3248"/>
                </a:lnTo>
                <a:lnTo>
                  <a:pt x="1264198" y="7270"/>
                </a:lnTo>
                <a:lnTo>
                  <a:pt x="1217095" y="12855"/>
                </a:lnTo>
                <a:lnTo>
                  <a:pt x="1170480" y="19977"/>
                </a:lnTo>
                <a:lnTo>
                  <a:pt x="1124380" y="28609"/>
                </a:lnTo>
                <a:lnTo>
                  <a:pt x="1078821" y="38727"/>
                </a:lnTo>
                <a:lnTo>
                  <a:pt x="1033828" y="50302"/>
                </a:lnTo>
                <a:lnTo>
                  <a:pt x="989429" y="63310"/>
                </a:lnTo>
                <a:lnTo>
                  <a:pt x="945649" y="77723"/>
                </a:lnTo>
                <a:lnTo>
                  <a:pt x="902514" y="93517"/>
                </a:lnTo>
                <a:lnTo>
                  <a:pt x="860052" y="110664"/>
                </a:lnTo>
                <a:lnTo>
                  <a:pt x="818287" y="129138"/>
                </a:lnTo>
                <a:lnTo>
                  <a:pt x="777247" y="148913"/>
                </a:lnTo>
                <a:lnTo>
                  <a:pt x="736957" y="169963"/>
                </a:lnTo>
                <a:lnTo>
                  <a:pt x="697444" y="192261"/>
                </a:lnTo>
                <a:lnTo>
                  <a:pt x="658734" y="215782"/>
                </a:lnTo>
                <a:lnTo>
                  <a:pt x="620853" y="240499"/>
                </a:lnTo>
                <a:lnTo>
                  <a:pt x="583827" y="266386"/>
                </a:lnTo>
                <a:lnTo>
                  <a:pt x="547683" y="293417"/>
                </a:lnTo>
                <a:lnTo>
                  <a:pt x="512447" y="321565"/>
                </a:lnTo>
                <a:lnTo>
                  <a:pt x="478144" y="350805"/>
                </a:lnTo>
                <a:lnTo>
                  <a:pt x="444802" y="381109"/>
                </a:lnTo>
                <a:lnTo>
                  <a:pt x="412446" y="412453"/>
                </a:lnTo>
                <a:lnTo>
                  <a:pt x="381103" y="444809"/>
                </a:lnTo>
                <a:lnTo>
                  <a:pt x="350799" y="478151"/>
                </a:lnTo>
                <a:lnTo>
                  <a:pt x="321560" y="512454"/>
                </a:lnTo>
                <a:lnTo>
                  <a:pt x="293412" y="547691"/>
                </a:lnTo>
                <a:lnTo>
                  <a:pt x="266382" y="583835"/>
                </a:lnTo>
                <a:lnTo>
                  <a:pt x="240495" y="620861"/>
                </a:lnTo>
                <a:lnTo>
                  <a:pt x="215778" y="658743"/>
                </a:lnTo>
                <a:lnTo>
                  <a:pt x="192258" y="697453"/>
                </a:lnTo>
                <a:lnTo>
                  <a:pt x="169960" y="736967"/>
                </a:lnTo>
                <a:lnTo>
                  <a:pt x="148910" y="777257"/>
                </a:lnTo>
                <a:lnTo>
                  <a:pt x="129135" y="818298"/>
                </a:lnTo>
                <a:lnTo>
                  <a:pt x="110662" y="860062"/>
                </a:lnTo>
                <a:lnTo>
                  <a:pt x="93515" y="902525"/>
                </a:lnTo>
                <a:lnTo>
                  <a:pt x="77722" y="945660"/>
                </a:lnTo>
                <a:lnTo>
                  <a:pt x="63309" y="989440"/>
                </a:lnTo>
                <a:lnTo>
                  <a:pt x="50301" y="1033840"/>
                </a:lnTo>
                <a:lnTo>
                  <a:pt x="38726" y="1078833"/>
                </a:lnTo>
                <a:lnTo>
                  <a:pt x="28609" y="1124392"/>
                </a:lnTo>
                <a:lnTo>
                  <a:pt x="19976" y="1170493"/>
                </a:lnTo>
                <a:lnTo>
                  <a:pt x="12855" y="1217108"/>
                </a:lnTo>
                <a:lnTo>
                  <a:pt x="7270" y="1264211"/>
                </a:lnTo>
                <a:lnTo>
                  <a:pt x="3248" y="1311776"/>
                </a:lnTo>
                <a:lnTo>
                  <a:pt x="816" y="1359777"/>
                </a:lnTo>
                <a:lnTo>
                  <a:pt x="0" y="1408188"/>
                </a:lnTo>
                <a:lnTo>
                  <a:pt x="816" y="1456599"/>
                </a:lnTo>
                <a:lnTo>
                  <a:pt x="3248" y="1504600"/>
                </a:lnTo>
                <a:lnTo>
                  <a:pt x="7270" y="1552165"/>
                </a:lnTo>
                <a:lnTo>
                  <a:pt x="12855" y="1599268"/>
                </a:lnTo>
                <a:lnTo>
                  <a:pt x="19976" y="1645883"/>
                </a:lnTo>
                <a:lnTo>
                  <a:pt x="28609" y="1691984"/>
                </a:lnTo>
                <a:lnTo>
                  <a:pt x="38726" y="1737543"/>
                </a:lnTo>
                <a:lnTo>
                  <a:pt x="50301" y="1782536"/>
                </a:lnTo>
                <a:lnTo>
                  <a:pt x="63309" y="1826935"/>
                </a:lnTo>
                <a:lnTo>
                  <a:pt x="77722" y="1870715"/>
                </a:lnTo>
                <a:lnTo>
                  <a:pt x="93515" y="1913849"/>
                </a:lnTo>
                <a:lnTo>
                  <a:pt x="110662" y="1956312"/>
                </a:lnTo>
                <a:lnTo>
                  <a:pt x="129135" y="1998077"/>
                </a:lnTo>
                <a:lnTo>
                  <a:pt x="148910" y="2039117"/>
                </a:lnTo>
                <a:lnTo>
                  <a:pt x="169960" y="2079407"/>
                </a:lnTo>
                <a:lnTo>
                  <a:pt x="192258" y="2118920"/>
                </a:lnTo>
                <a:lnTo>
                  <a:pt x="215778" y="2157630"/>
                </a:lnTo>
                <a:lnTo>
                  <a:pt x="240495" y="2195511"/>
                </a:lnTo>
                <a:lnTo>
                  <a:pt x="266382" y="2232537"/>
                </a:lnTo>
                <a:lnTo>
                  <a:pt x="293412" y="2268681"/>
                </a:lnTo>
                <a:lnTo>
                  <a:pt x="321560" y="2303917"/>
                </a:lnTo>
                <a:lnTo>
                  <a:pt x="350799" y="2338220"/>
                </a:lnTo>
                <a:lnTo>
                  <a:pt x="381103" y="2371562"/>
                </a:lnTo>
                <a:lnTo>
                  <a:pt x="412446" y="2403917"/>
                </a:lnTo>
                <a:lnTo>
                  <a:pt x="444802" y="2435261"/>
                </a:lnTo>
                <a:lnTo>
                  <a:pt x="478144" y="2465565"/>
                </a:lnTo>
                <a:lnTo>
                  <a:pt x="512447" y="2494804"/>
                </a:lnTo>
                <a:lnTo>
                  <a:pt x="547683" y="2522952"/>
                </a:lnTo>
                <a:lnTo>
                  <a:pt x="583827" y="2549982"/>
                </a:lnTo>
                <a:lnTo>
                  <a:pt x="620853" y="2575869"/>
                </a:lnTo>
                <a:lnTo>
                  <a:pt x="658734" y="2600585"/>
                </a:lnTo>
                <a:lnTo>
                  <a:pt x="697444" y="2624106"/>
                </a:lnTo>
                <a:lnTo>
                  <a:pt x="736957" y="2646404"/>
                </a:lnTo>
                <a:lnTo>
                  <a:pt x="777247" y="2667454"/>
                </a:lnTo>
                <a:lnTo>
                  <a:pt x="818287" y="2687228"/>
                </a:lnTo>
                <a:lnTo>
                  <a:pt x="860052" y="2705702"/>
                </a:lnTo>
                <a:lnTo>
                  <a:pt x="902514" y="2722849"/>
                </a:lnTo>
                <a:lnTo>
                  <a:pt x="945649" y="2738642"/>
                </a:lnTo>
                <a:lnTo>
                  <a:pt x="989429" y="2753055"/>
                </a:lnTo>
                <a:lnTo>
                  <a:pt x="1033828" y="2766062"/>
                </a:lnTo>
                <a:lnTo>
                  <a:pt x="1078821" y="2777638"/>
                </a:lnTo>
                <a:lnTo>
                  <a:pt x="1124380" y="2787755"/>
                </a:lnTo>
                <a:lnTo>
                  <a:pt x="1170480" y="2796387"/>
                </a:lnTo>
                <a:lnTo>
                  <a:pt x="1217095" y="2803509"/>
                </a:lnTo>
                <a:lnTo>
                  <a:pt x="1264198" y="2809094"/>
                </a:lnTo>
                <a:lnTo>
                  <a:pt x="1311764" y="2813115"/>
                </a:lnTo>
                <a:lnTo>
                  <a:pt x="1359765" y="2815548"/>
                </a:lnTo>
                <a:lnTo>
                  <a:pt x="1408176" y="2816364"/>
                </a:lnTo>
                <a:lnTo>
                  <a:pt x="1456586" y="2815548"/>
                </a:lnTo>
                <a:lnTo>
                  <a:pt x="1504587" y="2813115"/>
                </a:lnTo>
                <a:lnTo>
                  <a:pt x="1552153" y="2809094"/>
                </a:lnTo>
                <a:lnTo>
                  <a:pt x="1599256" y="2803509"/>
                </a:lnTo>
                <a:lnTo>
                  <a:pt x="1645871" y="2796387"/>
                </a:lnTo>
                <a:lnTo>
                  <a:pt x="1691971" y="2787755"/>
                </a:lnTo>
                <a:lnTo>
                  <a:pt x="1737530" y="2777638"/>
                </a:lnTo>
                <a:lnTo>
                  <a:pt x="1782523" y="2766062"/>
                </a:lnTo>
                <a:lnTo>
                  <a:pt x="1826922" y="2753055"/>
                </a:lnTo>
                <a:lnTo>
                  <a:pt x="1870702" y="2738642"/>
                </a:lnTo>
                <a:lnTo>
                  <a:pt x="1913837" y="2722849"/>
                </a:lnTo>
                <a:lnTo>
                  <a:pt x="1956299" y="2705702"/>
                </a:lnTo>
                <a:lnTo>
                  <a:pt x="1998064" y="2687228"/>
                </a:lnTo>
                <a:lnTo>
                  <a:pt x="2039104" y="2667454"/>
                </a:lnTo>
                <a:lnTo>
                  <a:pt x="2079394" y="2646404"/>
                </a:lnTo>
                <a:lnTo>
                  <a:pt x="2118907" y="2624106"/>
                </a:lnTo>
                <a:lnTo>
                  <a:pt x="2157617" y="2600585"/>
                </a:lnTo>
                <a:lnTo>
                  <a:pt x="2195498" y="2575869"/>
                </a:lnTo>
                <a:lnTo>
                  <a:pt x="2232524" y="2549982"/>
                </a:lnTo>
                <a:lnTo>
                  <a:pt x="2268668" y="2522952"/>
                </a:lnTo>
                <a:lnTo>
                  <a:pt x="2303904" y="2494804"/>
                </a:lnTo>
                <a:lnTo>
                  <a:pt x="2338207" y="2465565"/>
                </a:lnTo>
                <a:lnTo>
                  <a:pt x="2371549" y="2435261"/>
                </a:lnTo>
                <a:lnTo>
                  <a:pt x="2403905" y="2403917"/>
                </a:lnTo>
                <a:lnTo>
                  <a:pt x="2435248" y="2371562"/>
                </a:lnTo>
                <a:lnTo>
                  <a:pt x="2465552" y="2338220"/>
                </a:lnTo>
                <a:lnTo>
                  <a:pt x="2494791" y="2303917"/>
                </a:lnTo>
                <a:lnTo>
                  <a:pt x="2522939" y="2268681"/>
                </a:lnTo>
                <a:lnTo>
                  <a:pt x="2549969" y="2232537"/>
                </a:lnTo>
                <a:lnTo>
                  <a:pt x="2575856" y="2195511"/>
                </a:lnTo>
                <a:lnTo>
                  <a:pt x="2600573" y="2157630"/>
                </a:lnTo>
                <a:lnTo>
                  <a:pt x="2624093" y="2118920"/>
                </a:lnTo>
                <a:lnTo>
                  <a:pt x="2646391" y="2079407"/>
                </a:lnTo>
                <a:lnTo>
                  <a:pt x="2667441" y="2039117"/>
                </a:lnTo>
                <a:lnTo>
                  <a:pt x="2687216" y="1998077"/>
                </a:lnTo>
                <a:lnTo>
                  <a:pt x="2705689" y="1956312"/>
                </a:lnTo>
                <a:lnTo>
                  <a:pt x="2722836" y="1913849"/>
                </a:lnTo>
                <a:lnTo>
                  <a:pt x="2738629" y="1870715"/>
                </a:lnTo>
                <a:lnTo>
                  <a:pt x="2753042" y="1826935"/>
                </a:lnTo>
                <a:lnTo>
                  <a:pt x="2766050" y="1782536"/>
                </a:lnTo>
                <a:lnTo>
                  <a:pt x="2777625" y="1737543"/>
                </a:lnTo>
                <a:lnTo>
                  <a:pt x="2787742" y="1691984"/>
                </a:lnTo>
                <a:lnTo>
                  <a:pt x="2796375" y="1645883"/>
                </a:lnTo>
                <a:lnTo>
                  <a:pt x="2803496" y="1599268"/>
                </a:lnTo>
                <a:lnTo>
                  <a:pt x="2809081" y="1552165"/>
                </a:lnTo>
                <a:lnTo>
                  <a:pt x="2813103" y="1504600"/>
                </a:lnTo>
                <a:lnTo>
                  <a:pt x="2815535" y="1456599"/>
                </a:lnTo>
                <a:lnTo>
                  <a:pt x="2816352" y="1408188"/>
                </a:lnTo>
                <a:lnTo>
                  <a:pt x="2815535" y="1359777"/>
                </a:lnTo>
                <a:lnTo>
                  <a:pt x="2813103" y="1311776"/>
                </a:lnTo>
                <a:lnTo>
                  <a:pt x="2809081" y="1264211"/>
                </a:lnTo>
                <a:lnTo>
                  <a:pt x="2803496" y="1217108"/>
                </a:lnTo>
                <a:lnTo>
                  <a:pt x="2796375" y="1170493"/>
                </a:lnTo>
                <a:lnTo>
                  <a:pt x="2787742" y="1124392"/>
                </a:lnTo>
                <a:lnTo>
                  <a:pt x="2777625" y="1078833"/>
                </a:lnTo>
                <a:lnTo>
                  <a:pt x="2766050" y="1033840"/>
                </a:lnTo>
                <a:lnTo>
                  <a:pt x="2753042" y="989440"/>
                </a:lnTo>
                <a:lnTo>
                  <a:pt x="2738629" y="945660"/>
                </a:lnTo>
                <a:lnTo>
                  <a:pt x="2722836" y="902525"/>
                </a:lnTo>
                <a:lnTo>
                  <a:pt x="2705689" y="860062"/>
                </a:lnTo>
                <a:lnTo>
                  <a:pt x="2687216" y="818298"/>
                </a:lnTo>
                <a:lnTo>
                  <a:pt x="2667441" y="777257"/>
                </a:lnTo>
                <a:lnTo>
                  <a:pt x="2646391" y="736967"/>
                </a:lnTo>
                <a:lnTo>
                  <a:pt x="2624093" y="697453"/>
                </a:lnTo>
                <a:lnTo>
                  <a:pt x="2600573" y="658743"/>
                </a:lnTo>
                <a:lnTo>
                  <a:pt x="2575856" y="620861"/>
                </a:lnTo>
                <a:lnTo>
                  <a:pt x="2549969" y="583835"/>
                </a:lnTo>
                <a:lnTo>
                  <a:pt x="2522939" y="547691"/>
                </a:lnTo>
                <a:lnTo>
                  <a:pt x="2494791" y="512454"/>
                </a:lnTo>
                <a:lnTo>
                  <a:pt x="2465552" y="478151"/>
                </a:lnTo>
                <a:lnTo>
                  <a:pt x="2435248" y="444809"/>
                </a:lnTo>
                <a:lnTo>
                  <a:pt x="2403905" y="412453"/>
                </a:lnTo>
                <a:lnTo>
                  <a:pt x="2371549" y="381109"/>
                </a:lnTo>
                <a:lnTo>
                  <a:pt x="2338207" y="350805"/>
                </a:lnTo>
                <a:lnTo>
                  <a:pt x="2303904" y="321565"/>
                </a:lnTo>
                <a:lnTo>
                  <a:pt x="2268668" y="293417"/>
                </a:lnTo>
                <a:lnTo>
                  <a:pt x="2232524" y="266386"/>
                </a:lnTo>
                <a:lnTo>
                  <a:pt x="2195498" y="240499"/>
                </a:lnTo>
                <a:lnTo>
                  <a:pt x="2157617" y="215782"/>
                </a:lnTo>
                <a:lnTo>
                  <a:pt x="2118907" y="192261"/>
                </a:lnTo>
                <a:lnTo>
                  <a:pt x="2079394" y="169963"/>
                </a:lnTo>
                <a:lnTo>
                  <a:pt x="2039104" y="148913"/>
                </a:lnTo>
                <a:lnTo>
                  <a:pt x="1998064" y="129138"/>
                </a:lnTo>
                <a:lnTo>
                  <a:pt x="1956299" y="110664"/>
                </a:lnTo>
                <a:lnTo>
                  <a:pt x="1913837" y="93517"/>
                </a:lnTo>
                <a:lnTo>
                  <a:pt x="1870702" y="77723"/>
                </a:lnTo>
                <a:lnTo>
                  <a:pt x="1826922" y="63310"/>
                </a:lnTo>
                <a:lnTo>
                  <a:pt x="1782523" y="50302"/>
                </a:lnTo>
                <a:lnTo>
                  <a:pt x="1737530" y="38727"/>
                </a:lnTo>
                <a:lnTo>
                  <a:pt x="1691971" y="28609"/>
                </a:lnTo>
                <a:lnTo>
                  <a:pt x="1645871" y="19977"/>
                </a:lnTo>
                <a:lnTo>
                  <a:pt x="1599256" y="12855"/>
                </a:lnTo>
                <a:lnTo>
                  <a:pt x="1552153" y="7270"/>
                </a:lnTo>
                <a:lnTo>
                  <a:pt x="1504587" y="3248"/>
                </a:lnTo>
                <a:lnTo>
                  <a:pt x="1456586" y="816"/>
                </a:lnTo>
                <a:lnTo>
                  <a:pt x="1408176" y="0"/>
                </a:lnTo>
                <a:close/>
              </a:path>
            </a:pathLst>
          </a:custGeom>
          <a:solidFill>
            <a:srgbClr val="E4EEF9"/>
          </a:solidFill>
        </p:spPr>
        <p:txBody>
          <a:bodyPr wrap="square" lIns="0" tIns="0" rIns="0" bIns="0" rtlCol="0"/>
          <a:lstStyle/>
          <a:p>
            <a:pPr algn="ctr"/>
            <a:endParaRPr sz="1500">
              <a:latin typeface="Corbel" panose="020B0503020204020204" pitchFamily="34" charset="0"/>
            </a:endParaRPr>
          </a:p>
        </p:txBody>
      </p:sp>
      <p:sp>
        <p:nvSpPr>
          <p:cNvPr id="4" name="object 4"/>
          <p:cNvSpPr/>
          <p:nvPr/>
        </p:nvSpPr>
        <p:spPr>
          <a:xfrm>
            <a:off x="5214620" y="2962321"/>
            <a:ext cx="2347383" cy="2347383"/>
          </a:xfrm>
          <a:custGeom>
            <a:avLst/>
            <a:gdLst/>
            <a:ahLst/>
            <a:cxnLst/>
            <a:rect l="l" t="t" r="r" b="b"/>
            <a:pathLst>
              <a:path w="2816859" h="2816859">
                <a:moveTo>
                  <a:pt x="1408176" y="0"/>
                </a:moveTo>
                <a:lnTo>
                  <a:pt x="1359765" y="816"/>
                </a:lnTo>
                <a:lnTo>
                  <a:pt x="1311764" y="3248"/>
                </a:lnTo>
                <a:lnTo>
                  <a:pt x="1264198" y="7270"/>
                </a:lnTo>
                <a:lnTo>
                  <a:pt x="1217095" y="12855"/>
                </a:lnTo>
                <a:lnTo>
                  <a:pt x="1170480" y="19977"/>
                </a:lnTo>
                <a:lnTo>
                  <a:pt x="1124380" y="28609"/>
                </a:lnTo>
                <a:lnTo>
                  <a:pt x="1078821" y="38727"/>
                </a:lnTo>
                <a:lnTo>
                  <a:pt x="1033828" y="50302"/>
                </a:lnTo>
                <a:lnTo>
                  <a:pt x="989429" y="63310"/>
                </a:lnTo>
                <a:lnTo>
                  <a:pt x="945649" y="77723"/>
                </a:lnTo>
                <a:lnTo>
                  <a:pt x="902514" y="93517"/>
                </a:lnTo>
                <a:lnTo>
                  <a:pt x="860052" y="110664"/>
                </a:lnTo>
                <a:lnTo>
                  <a:pt x="818287" y="129138"/>
                </a:lnTo>
                <a:lnTo>
                  <a:pt x="777247" y="148913"/>
                </a:lnTo>
                <a:lnTo>
                  <a:pt x="736957" y="169963"/>
                </a:lnTo>
                <a:lnTo>
                  <a:pt x="697444" y="192261"/>
                </a:lnTo>
                <a:lnTo>
                  <a:pt x="658734" y="215782"/>
                </a:lnTo>
                <a:lnTo>
                  <a:pt x="620853" y="240499"/>
                </a:lnTo>
                <a:lnTo>
                  <a:pt x="583827" y="266386"/>
                </a:lnTo>
                <a:lnTo>
                  <a:pt x="547683" y="293417"/>
                </a:lnTo>
                <a:lnTo>
                  <a:pt x="512447" y="321565"/>
                </a:lnTo>
                <a:lnTo>
                  <a:pt x="478144" y="350805"/>
                </a:lnTo>
                <a:lnTo>
                  <a:pt x="444802" y="381109"/>
                </a:lnTo>
                <a:lnTo>
                  <a:pt x="412446" y="412453"/>
                </a:lnTo>
                <a:lnTo>
                  <a:pt x="381103" y="444809"/>
                </a:lnTo>
                <a:lnTo>
                  <a:pt x="350799" y="478151"/>
                </a:lnTo>
                <a:lnTo>
                  <a:pt x="321560" y="512454"/>
                </a:lnTo>
                <a:lnTo>
                  <a:pt x="293412" y="547691"/>
                </a:lnTo>
                <a:lnTo>
                  <a:pt x="266382" y="583835"/>
                </a:lnTo>
                <a:lnTo>
                  <a:pt x="240495" y="620861"/>
                </a:lnTo>
                <a:lnTo>
                  <a:pt x="215778" y="658743"/>
                </a:lnTo>
                <a:lnTo>
                  <a:pt x="192258" y="697453"/>
                </a:lnTo>
                <a:lnTo>
                  <a:pt x="169960" y="736967"/>
                </a:lnTo>
                <a:lnTo>
                  <a:pt x="148910" y="777257"/>
                </a:lnTo>
                <a:lnTo>
                  <a:pt x="129135" y="818298"/>
                </a:lnTo>
                <a:lnTo>
                  <a:pt x="110662" y="860062"/>
                </a:lnTo>
                <a:lnTo>
                  <a:pt x="93515" y="902525"/>
                </a:lnTo>
                <a:lnTo>
                  <a:pt x="77722" y="945660"/>
                </a:lnTo>
                <a:lnTo>
                  <a:pt x="63309" y="989440"/>
                </a:lnTo>
                <a:lnTo>
                  <a:pt x="50301" y="1033840"/>
                </a:lnTo>
                <a:lnTo>
                  <a:pt x="38726" y="1078833"/>
                </a:lnTo>
                <a:lnTo>
                  <a:pt x="28609" y="1124392"/>
                </a:lnTo>
                <a:lnTo>
                  <a:pt x="19976" y="1170493"/>
                </a:lnTo>
                <a:lnTo>
                  <a:pt x="12855" y="1217108"/>
                </a:lnTo>
                <a:lnTo>
                  <a:pt x="7270" y="1264211"/>
                </a:lnTo>
                <a:lnTo>
                  <a:pt x="3248" y="1311776"/>
                </a:lnTo>
                <a:lnTo>
                  <a:pt x="816" y="1359777"/>
                </a:lnTo>
                <a:lnTo>
                  <a:pt x="0" y="1408188"/>
                </a:lnTo>
                <a:lnTo>
                  <a:pt x="816" y="1456599"/>
                </a:lnTo>
                <a:lnTo>
                  <a:pt x="3248" y="1504600"/>
                </a:lnTo>
                <a:lnTo>
                  <a:pt x="7270" y="1552165"/>
                </a:lnTo>
                <a:lnTo>
                  <a:pt x="12855" y="1599268"/>
                </a:lnTo>
                <a:lnTo>
                  <a:pt x="19976" y="1645883"/>
                </a:lnTo>
                <a:lnTo>
                  <a:pt x="28609" y="1691984"/>
                </a:lnTo>
                <a:lnTo>
                  <a:pt x="38726" y="1737543"/>
                </a:lnTo>
                <a:lnTo>
                  <a:pt x="50301" y="1782536"/>
                </a:lnTo>
                <a:lnTo>
                  <a:pt x="63309" y="1826935"/>
                </a:lnTo>
                <a:lnTo>
                  <a:pt x="77722" y="1870715"/>
                </a:lnTo>
                <a:lnTo>
                  <a:pt x="93515" y="1913849"/>
                </a:lnTo>
                <a:lnTo>
                  <a:pt x="110662" y="1956312"/>
                </a:lnTo>
                <a:lnTo>
                  <a:pt x="129135" y="1998077"/>
                </a:lnTo>
                <a:lnTo>
                  <a:pt x="148910" y="2039117"/>
                </a:lnTo>
                <a:lnTo>
                  <a:pt x="169960" y="2079407"/>
                </a:lnTo>
                <a:lnTo>
                  <a:pt x="192258" y="2118920"/>
                </a:lnTo>
                <a:lnTo>
                  <a:pt x="215778" y="2157630"/>
                </a:lnTo>
                <a:lnTo>
                  <a:pt x="240495" y="2195511"/>
                </a:lnTo>
                <a:lnTo>
                  <a:pt x="266382" y="2232537"/>
                </a:lnTo>
                <a:lnTo>
                  <a:pt x="293412" y="2268681"/>
                </a:lnTo>
                <a:lnTo>
                  <a:pt x="321560" y="2303917"/>
                </a:lnTo>
                <a:lnTo>
                  <a:pt x="350799" y="2338220"/>
                </a:lnTo>
                <a:lnTo>
                  <a:pt x="381103" y="2371562"/>
                </a:lnTo>
                <a:lnTo>
                  <a:pt x="412446" y="2403917"/>
                </a:lnTo>
                <a:lnTo>
                  <a:pt x="444802" y="2435261"/>
                </a:lnTo>
                <a:lnTo>
                  <a:pt x="478144" y="2465565"/>
                </a:lnTo>
                <a:lnTo>
                  <a:pt x="512447" y="2494804"/>
                </a:lnTo>
                <a:lnTo>
                  <a:pt x="547683" y="2522952"/>
                </a:lnTo>
                <a:lnTo>
                  <a:pt x="583827" y="2549982"/>
                </a:lnTo>
                <a:lnTo>
                  <a:pt x="620853" y="2575869"/>
                </a:lnTo>
                <a:lnTo>
                  <a:pt x="658734" y="2600585"/>
                </a:lnTo>
                <a:lnTo>
                  <a:pt x="697444" y="2624106"/>
                </a:lnTo>
                <a:lnTo>
                  <a:pt x="736957" y="2646404"/>
                </a:lnTo>
                <a:lnTo>
                  <a:pt x="777247" y="2667454"/>
                </a:lnTo>
                <a:lnTo>
                  <a:pt x="818287" y="2687228"/>
                </a:lnTo>
                <a:lnTo>
                  <a:pt x="860052" y="2705702"/>
                </a:lnTo>
                <a:lnTo>
                  <a:pt x="902514" y="2722849"/>
                </a:lnTo>
                <a:lnTo>
                  <a:pt x="945649" y="2738642"/>
                </a:lnTo>
                <a:lnTo>
                  <a:pt x="989429" y="2753055"/>
                </a:lnTo>
                <a:lnTo>
                  <a:pt x="1033828" y="2766062"/>
                </a:lnTo>
                <a:lnTo>
                  <a:pt x="1078821" y="2777638"/>
                </a:lnTo>
                <a:lnTo>
                  <a:pt x="1124380" y="2787755"/>
                </a:lnTo>
                <a:lnTo>
                  <a:pt x="1170480" y="2796387"/>
                </a:lnTo>
                <a:lnTo>
                  <a:pt x="1217095" y="2803509"/>
                </a:lnTo>
                <a:lnTo>
                  <a:pt x="1264198" y="2809094"/>
                </a:lnTo>
                <a:lnTo>
                  <a:pt x="1311764" y="2813115"/>
                </a:lnTo>
                <a:lnTo>
                  <a:pt x="1359765" y="2815548"/>
                </a:lnTo>
                <a:lnTo>
                  <a:pt x="1408176" y="2816364"/>
                </a:lnTo>
                <a:lnTo>
                  <a:pt x="1456586" y="2815548"/>
                </a:lnTo>
                <a:lnTo>
                  <a:pt x="1504587" y="2813115"/>
                </a:lnTo>
                <a:lnTo>
                  <a:pt x="1552153" y="2809094"/>
                </a:lnTo>
                <a:lnTo>
                  <a:pt x="1599256" y="2803509"/>
                </a:lnTo>
                <a:lnTo>
                  <a:pt x="1645871" y="2796387"/>
                </a:lnTo>
                <a:lnTo>
                  <a:pt x="1691971" y="2787755"/>
                </a:lnTo>
                <a:lnTo>
                  <a:pt x="1737530" y="2777638"/>
                </a:lnTo>
                <a:lnTo>
                  <a:pt x="1782523" y="2766062"/>
                </a:lnTo>
                <a:lnTo>
                  <a:pt x="1826922" y="2753055"/>
                </a:lnTo>
                <a:lnTo>
                  <a:pt x="1870702" y="2738642"/>
                </a:lnTo>
                <a:lnTo>
                  <a:pt x="1913837" y="2722849"/>
                </a:lnTo>
                <a:lnTo>
                  <a:pt x="1956299" y="2705702"/>
                </a:lnTo>
                <a:lnTo>
                  <a:pt x="1998064" y="2687228"/>
                </a:lnTo>
                <a:lnTo>
                  <a:pt x="2039104" y="2667454"/>
                </a:lnTo>
                <a:lnTo>
                  <a:pt x="2079394" y="2646404"/>
                </a:lnTo>
                <a:lnTo>
                  <a:pt x="2118907" y="2624106"/>
                </a:lnTo>
                <a:lnTo>
                  <a:pt x="2157617" y="2600585"/>
                </a:lnTo>
                <a:lnTo>
                  <a:pt x="2195498" y="2575869"/>
                </a:lnTo>
                <a:lnTo>
                  <a:pt x="2232524" y="2549982"/>
                </a:lnTo>
                <a:lnTo>
                  <a:pt x="2268668" y="2522952"/>
                </a:lnTo>
                <a:lnTo>
                  <a:pt x="2303904" y="2494804"/>
                </a:lnTo>
                <a:lnTo>
                  <a:pt x="2338207" y="2465565"/>
                </a:lnTo>
                <a:lnTo>
                  <a:pt x="2371549" y="2435261"/>
                </a:lnTo>
                <a:lnTo>
                  <a:pt x="2403905" y="2403917"/>
                </a:lnTo>
                <a:lnTo>
                  <a:pt x="2435248" y="2371562"/>
                </a:lnTo>
                <a:lnTo>
                  <a:pt x="2465552" y="2338220"/>
                </a:lnTo>
                <a:lnTo>
                  <a:pt x="2494791" y="2303917"/>
                </a:lnTo>
                <a:lnTo>
                  <a:pt x="2522939" y="2268681"/>
                </a:lnTo>
                <a:lnTo>
                  <a:pt x="2549969" y="2232537"/>
                </a:lnTo>
                <a:lnTo>
                  <a:pt x="2575856" y="2195511"/>
                </a:lnTo>
                <a:lnTo>
                  <a:pt x="2600573" y="2157630"/>
                </a:lnTo>
                <a:lnTo>
                  <a:pt x="2624093" y="2118920"/>
                </a:lnTo>
                <a:lnTo>
                  <a:pt x="2646391" y="2079407"/>
                </a:lnTo>
                <a:lnTo>
                  <a:pt x="2667441" y="2039117"/>
                </a:lnTo>
                <a:lnTo>
                  <a:pt x="2687216" y="1998077"/>
                </a:lnTo>
                <a:lnTo>
                  <a:pt x="2705689" y="1956312"/>
                </a:lnTo>
                <a:lnTo>
                  <a:pt x="2722836" y="1913849"/>
                </a:lnTo>
                <a:lnTo>
                  <a:pt x="2738629" y="1870715"/>
                </a:lnTo>
                <a:lnTo>
                  <a:pt x="2753042" y="1826935"/>
                </a:lnTo>
                <a:lnTo>
                  <a:pt x="2766050" y="1782536"/>
                </a:lnTo>
                <a:lnTo>
                  <a:pt x="2777625" y="1737543"/>
                </a:lnTo>
                <a:lnTo>
                  <a:pt x="2787742" y="1691984"/>
                </a:lnTo>
                <a:lnTo>
                  <a:pt x="2796375" y="1645883"/>
                </a:lnTo>
                <a:lnTo>
                  <a:pt x="2803496" y="1599268"/>
                </a:lnTo>
                <a:lnTo>
                  <a:pt x="2809081" y="1552165"/>
                </a:lnTo>
                <a:lnTo>
                  <a:pt x="2813103" y="1504600"/>
                </a:lnTo>
                <a:lnTo>
                  <a:pt x="2815535" y="1456599"/>
                </a:lnTo>
                <a:lnTo>
                  <a:pt x="2816352" y="1408188"/>
                </a:lnTo>
                <a:lnTo>
                  <a:pt x="2815535" y="1359777"/>
                </a:lnTo>
                <a:lnTo>
                  <a:pt x="2813103" y="1311776"/>
                </a:lnTo>
                <a:lnTo>
                  <a:pt x="2809081" y="1264211"/>
                </a:lnTo>
                <a:lnTo>
                  <a:pt x="2803496" y="1217108"/>
                </a:lnTo>
                <a:lnTo>
                  <a:pt x="2796375" y="1170493"/>
                </a:lnTo>
                <a:lnTo>
                  <a:pt x="2787742" y="1124392"/>
                </a:lnTo>
                <a:lnTo>
                  <a:pt x="2777625" y="1078833"/>
                </a:lnTo>
                <a:lnTo>
                  <a:pt x="2766050" y="1033840"/>
                </a:lnTo>
                <a:lnTo>
                  <a:pt x="2753042" y="989440"/>
                </a:lnTo>
                <a:lnTo>
                  <a:pt x="2738629" y="945660"/>
                </a:lnTo>
                <a:lnTo>
                  <a:pt x="2722836" y="902525"/>
                </a:lnTo>
                <a:lnTo>
                  <a:pt x="2705689" y="860062"/>
                </a:lnTo>
                <a:lnTo>
                  <a:pt x="2687216" y="818298"/>
                </a:lnTo>
                <a:lnTo>
                  <a:pt x="2667441" y="777257"/>
                </a:lnTo>
                <a:lnTo>
                  <a:pt x="2646391" y="736967"/>
                </a:lnTo>
                <a:lnTo>
                  <a:pt x="2624093" y="697453"/>
                </a:lnTo>
                <a:lnTo>
                  <a:pt x="2600573" y="658743"/>
                </a:lnTo>
                <a:lnTo>
                  <a:pt x="2575856" y="620861"/>
                </a:lnTo>
                <a:lnTo>
                  <a:pt x="2549969" y="583835"/>
                </a:lnTo>
                <a:lnTo>
                  <a:pt x="2522939" y="547691"/>
                </a:lnTo>
                <a:lnTo>
                  <a:pt x="2494791" y="512454"/>
                </a:lnTo>
                <a:lnTo>
                  <a:pt x="2465552" y="478151"/>
                </a:lnTo>
                <a:lnTo>
                  <a:pt x="2435248" y="444809"/>
                </a:lnTo>
                <a:lnTo>
                  <a:pt x="2403905" y="412453"/>
                </a:lnTo>
                <a:lnTo>
                  <a:pt x="2371549" y="381109"/>
                </a:lnTo>
                <a:lnTo>
                  <a:pt x="2338207" y="350805"/>
                </a:lnTo>
                <a:lnTo>
                  <a:pt x="2303904" y="321565"/>
                </a:lnTo>
                <a:lnTo>
                  <a:pt x="2268668" y="293417"/>
                </a:lnTo>
                <a:lnTo>
                  <a:pt x="2232524" y="266386"/>
                </a:lnTo>
                <a:lnTo>
                  <a:pt x="2195498" y="240499"/>
                </a:lnTo>
                <a:lnTo>
                  <a:pt x="2157617" y="215782"/>
                </a:lnTo>
                <a:lnTo>
                  <a:pt x="2118907" y="192261"/>
                </a:lnTo>
                <a:lnTo>
                  <a:pt x="2079394" y="169963"/>
                </a:lnTo>
                <a:lnTo>
                  <a:pt x="2039104" y="148913"/>
                </a:lnTo>
                <a:lnTo>
                  <a:pt x="1998064" y="129138"/>
                </a:lnTo>
                <a:lnTo>
                  <a:pt x="1956299" y="110664"/>
                </a:lnTo>
                <a:lnTo>
                  <a:pt x="1913837" y="93517"/>
                </a:lnTo>
                <a:lnTo>
                  <a:pt x="1870702" y="77723"/>
                </a:lnTo>
                <a:lnTo>
                  <a:pt x="1826922" y="63310"/>
                </a:lnTo>
                <a:lnTo>
                  <a:pt x="1782523" y="50302"/>
                </a:lnTo>
                <a:lnTo>
                  <a:pt x="1737530" y="38727"/>
                </a:lnTo>
                <a:lnTo>
                  <a:pt x="1691971" y="28609"/>
                </a:lnTo>
                <a:lnTo>
                  <a:pt x="1645871" y="19977"/>
                </a:lnTo>
                <a:lnTo>
                  <a:pt x="1599256" y="12855"/>
                </a:lnTo>
                <a:lnTo>
                  <a:pt x="1552153" y="7270"/>
                </a:lnTo>
                <a:lnTo>
                  <a:pt x="1504587" y="3248"/>
                </a:lnTo>
                <a:lnTo>
                  <a:pt x="1456586" y="816"/>
                </a:lnTo>
                <a:lnTo>
                  <a:pt x="1408176" y="0"/>
                </a:lnTo>
                <a:close/>
              </a:path>
            </a:pathLst>
          </a:custGeom>
          <a:solidFill>
            <a:srgbClr val="E5DDE7"/>
          </a:solidFill>
        </p:spPr>
        <p:txBody>
          <a:bodyPr wrap="square" lIns="0" tIns="0" rIns="0" bIns="0" rtlCol="0"/>
          <a:lstStyle/>
          <a:p>
            <a:pPr algn="ctr"/>
            <a:endParaRPr sz="1500">
              <a:latin typeface="Corbel" panose="020B0503020204020204" pitchFamily="34" charset="0"/>
            </a:endParaRPr>
          </a:p>
        </p:txBody>
      </p:sp>
      <p:sp>
        <p:nvSpPr>
          <p:cNvPr id="5" name="object 5"/>
          <p:cNvSpPr txBox="1"/>
          <p:nvPr/>
        </p:nvSpPr>
        <p:spPr>
          <a:xfrm>
            <a:off x="5553204" y="4612123"/>
            <a:ext cx="1852249" cy="305169"/>
          </a:xfrm>
          <a:prstGeom prst="rect">
            <a:avLst/>
          </a:prstGeom>
        </p:spPr>
        <p:txBody>
          <a:bodyPr vert="horz" wrap="square" lIns="0" tIns="10054" rIns="0" bIns="0" rtlCol="0">
            <a:spAutoFit/>
          </a:bodyPr>
          <a:lstStyle/>
          <a:p>
            <a:pPr marR="78314" algn="ctr">
              <a:spcBef>
                <a:spcPts val="79"/>
              </a:spcBef>
            </a:pPr>
            <a:r>
              <a:rPr sz="1917" b="1" dirty="0">
                <a:solidFill>
                  <a:srgbClr val="672672"/>
                </a:solidFill>
                <a:latin typeface="Corbel" panose="020B0503020204020204" pitchFamily="34" charset="0"/>
                <a:cs typeface="Montserrat-SemiBold"/>
              </a:rPr>
              <a:t>RSV</a:t>
            </a:r>
            <a:r>
              <a:rPr sz="1917" b="1" spc="-46" dirty="0">
                <a:solidFill>
                  <a:srgbClr val="672672"/>
                </a:solidFill>
                <a:latin typeface="Corbel" panose="020B0503020204020204" pitchFamily="34" charset="0"/>
                <a:cs typeface="Montserrat-SemiBold"/>
              </a:rPr>
              <a:t> </a:t>
            </a:r>
            <a:r>
              <a:rPr sz="1917" b="1" spc="-8" dirty="0">
                <a:solidFill>
                  <a:srgbClr val="672672"/>
                </a:solidFill>
                <a:latin typeface="Corbel" panose="020B0503020204020204" pitchFamily="34" charset="0"/>
                <a:cs typeface="Montserrat-SemiBold"/>
              </a:rPr>
              <a:t>prevention</a:t>
            </a:r>
            <a:endParaRPr lang="en-US" sz="1917" dirty="0">
              <a:latin typeface="Corbel" panose="020B0503020204020204" pitchFamily="34" charset="0"/>
              <a:cs typeface="Montserrat-SemiBold"/>
            </a:endParaRPr>
          </a:p>
        </p:txBody>
      </p:sp>
      <p:sp>
        <p:nvSpPr>
          <p:cNvPr id="6" name="object 6"/>
          <p:cNvSpPr txBox="1"/>
          <p:nvPr/>
        </p:nvSpPr>
        <p:spPr>
          <a:xfrm>
            <a:off x="2155826" y="2833477"/>
            <a:ext cx="2843742" cy="305169"/>
          </a:xfrm>
          <a:prstGeom prst="rect">
            <a:avLst/>
          </a:prstGeom>
        </p:spPr>
        <p:txBody>
          <a:bodyPr vert="horz" wrap="square" lIns="0" tIns="10054" rIns="0" bIns="0" rtlCol="0">
            <a:spAutoFit/>
          </a:bodyPr>
          <a:lstStyle/>
          <a:p>
            <a:pPr marL="4763" marR="4233" indent="6350" algn="ctr">
              <a:spcBef>
                <a:spcPts val="79"/>
              </a:spcBef>
            </a:pPr>
            <a:r>
              <a:rPr lang="en-US" sz="1917" b="1" spc="-8" dirty="0">
                <a:solidFill>
                  <a:srgbClr val="0093D5"/>
                </a:solidFill>
                <a:latin typeface="Corbel" panose="020B0503020204020204" pitchFamily="34" charset="0"/>
                <a:cs typeface="Montserrat-SemiBold"/>
              </a:rPr>
              <a:t>EPI</a:t>
            </a:r>
            <a:endParaRPr sz="1917" dirty="0">
              <a:latin typeface="Corbel" panose="020B0503020204020204" pitchFamily="34" charset="0"/>
              <a:cs typeface="Montserrat-SemiBold"/>
            </a:endParaRPr>
          </a:p>
        </p:txBody>
      </p:sp>
      <p:sp>
        <p:nvSpPr>
          <p:cNvPr id="7" name="object 7"/>
          <p:cNvSpPr/>
          <p:nvPr/>
        </p:nvSpPr>
        <p:spPr>
          <a:xfrm>
            <a:off x="8014970" y="1392599"/>
            <a:ext cx="2347383" cy="2347383"/>
          </a:xfrm>
          <a:custGeom>
            <a:avLst/>
            <a:gdLst/>
            <a:ahLst/>
            <a:cxnLst/>
            <a:rect l="l" t="t" r="r" b="b"/>
            <a:pathLst>
              <a:path w="2816859" h="2816860">
                <a:moveTo>
                  <a:pt x="1408176" y="0"/>
                </a:moveTo>
                <a:lnTo>
                  <a:pt x="1359765" y="816"/>
                </a:lnTo>
                <a:lnTo>
                  <a:pt x="1311764" y="3248"/>
                </a:lnTo>
                <a:lnTo>
                  <a:pt x="1264198" y="7270"/>
                </a:lnTo>
                <a:lnTo>
                  <a:pt x="1217095" y="12855"/>
                </a:lnTo>
                <a:lnTo>
                  <a:pt x="1170480" y="19977"/>
                </a:lnTo>
                <a:lnTo>
                  <a:pt x="1124380" y="28609"/>
                </a:lnTo>
                <a:lnTo>
                  <a:pt x="1078821" y="38727"/>
                </a:lnTo>
                <a:lnTo>
                  <a:pt x="1033828" y="50302"/>
                </a:lnTo>
                <a:lnTo>
                  <a:pt x="989429" y="63310"/>
                </a:lnTo>
                <a:lnTo>
                  <a:pt x="945649" y="77723"/>
                </a:lnTo>
                <a:lnTo>
                  <a:pt x="902514" y="93517"/>
                </a:lnTo>
                <a:lnTo>
                  <a:pt x="860052" y="110664"/>
                </a:lnTo>
                <a:lnTo>
                  <a:pt x="818287" y="129138"/>
                </a:lnTo>
                <a:lnTo>
                  <a:pt x="777247" y="148913"/>
                </a:lnTo>
                <a:lnTo>
                  <a:pt x="736957" y="169963"/>
                </a:lnTo>
                <a:lnTo>
                  <a:pt x="697444" y="192261"/>
                </a:lnTo>
                <a:lnTo>
                  <a:pt x="658734" y="215782"/>
                </a:lnTo>
                <a:lnTo>
                  <a:pt x="620853" y="240499"/>
                </a:lnTo>
                <a:lnTo>
                  <a:pt x="583827" y="266386"/>
                </a:lnTo>
                <a:lnTo>
                  <a:pt x="547683" y="293417"/>
                </a:lnTo>
                <a:lnTo>
                  <a:pt x="512447" y="321565"/>
                </a:lnTo>
                <a:lnTo>
                  <a:pt x="478144" y="350805"/>
                </a:lnTo>
                <a:lnTo>
                  <a:pt x="444802" y="381109"/>
                </a:lnTo>
                <a:lnTo>
                  <a:pt x="412446" y="412453"/>
                </a:lnTo>
                <a:lnTo>
                  <a:pt x="381103" y="444809"/>
                </a:lnTo>
                <a:lnTo>
                  <a:pt x="350799" y="478151"/>
                </a:lnTo>
                <a:lnTo>
                  <a:pt x="321560" y="512454"/>
                </a:lnTo>
                <a:lnTo>
                  <a:pt x="293412" y="547691"/>
                </a:lnTo>
                <a:lnTo>
                  <a:pt x="266382" y="583835"/>
                </a:lnTo>
                <a:lnTo>
                  <a:pt x="240495" y="620861"/>
                </a:lnTo>
                <a:lnTo>
                  <a:pt x="215778" y="658743"/>
                </a:lnTo>
                <a:lnTo>
                  <a:pt x="192258" y="697453"/>
                </a:lnTo>
                <a:lnTo>
                  <a:pt x="169960" y="736967"/>
                </a:lnTo>
                <a:lnTo>
                  <a:pt x="148910" y="777257"/>
                </a:lnTo>
                <a:lnTo>
                  <a:pt x="129135" y="818298"/>
                </a:lnTo>
                <a:lnTo>
                  <a:pt x="110662" y="860062"/>
                </a:lnTo>
                <a:lnTo>
                  <a:pt x="93515" y="902525"/>
                </a:lnTo>
                <a:lnTo>
                  <a:pt x="77722" y="945660"/>
                </a:lnTo>
                <a:lnTo>
                  <a:pt x="63309" y="989440"/>
                </a:lnTo>
                <a:lnTo>
                  <a:pt x="50301" y="1033840"/>
                </a:lnTo>
                <a:lnTo>
                  <a:pt x="38726" y="1078833"/>
                </a:lnTo>
                <a:lnTo>
                  <a:pt x="28609" y="1124392"/>
                </a:lnTo>
                <a:lnTo>
                  <a:pt x="19976" y="1170493"/>
                </a:lnTo>
                <a:lnTo>
                  <a:pt x="12855" y="1217108"/>
                </a:lnTo>
                <a:lnTo>
                  <a:pt x="7270" y="1264211"/>
                </a:lnTo>
                <a:lnTo>
                  <a:pt x="3248" y="1311776"/>
                </a:lnTo>
                <a:lnTo>
                  <a:pt x="816" y="1359777"/>
                </a:lnTo>
                <a:lnTo>
                  <a:pt x="0" y="1408188"/>
                </a:lnTo>
                <a:lnTo>
                  <a:pt x="816" y="1456599"/>
                </a:lnTo>
                <a:lnTo>
                  <a:pt x="3248" y="1504600"/>
                </a:lnTo>
                <a:lnTo>
                  <a:pt x="7270" y="1552165"/>
                </a:lnTo>
                <a:lnTo>
                  <a:pt x="12855" y="1599268"/>
                </a:lnTo>
                <a:lnTo>
                  <a:pt x="19976" y="1645883"/>
                </a:lnTo>
                <a:lnTo>
                  <a:pt x="28609" y="1691984"/>
                </a:lnTo>
                <a:lnTo>
                  <a:pt x="38726" y="1737543"/>
                </a:lnTo>
                <a:lnTo>
                  <a:pt x="50301" y="1782536"/>
                </a:lnTo>
                <a:lnTo>
                  <a:pt x="63309" y="1826935"/>
                </a:lnTo>
                <a:lnTo>
                  <a:pt x="77722" y="1870715"/>
                </a:lnTo>
                <a:lnTo>
                  <a:pt x="93515" y="1913849"/>
                </a:lnTo>
                <a:lnTo>
                  <a:pt x="110662" y="1956312"/>
                </a:lnTo>
                <a:lnTo>
                  <a:pt x="129135" y="1998077"/>
                </a:lnTo>
                <a:lnTo>
                  <a:pt x="148910" y="2039117"/>
                </a:lnTo>
                <a:lnTo>
                  <a:pt x="169960" y="2079407"/>
                </a:lnTo>
                <a:lnTo>
                  <a:pt x="192258" y="2118920"/>
                </a:lnTo>
                <a:lnTo>
                  <a:pt x="215778" y="2157630"/>
                </a:lnTo>
                <a:lnTo>
                  <a:pt x="240495" y="2195511"/>
                </a:lnTo>
                <a:lnTo>
                  <a:pt x="266382" y="2232537"/>
                </a:lnTo>
                <a:lnTo>
                  <a:pt x="293412" y="2268681"/>
                </a:lnTo>
                <a:lnTo>
                  <a:pt x="321560" y="2303917"/>
                </a:lnTo>
                <a:lnTo>
                  <a:pt x="350799" y="2338220"/>
                </a:lnTo>
                <a:lnTo>
                  <a:pt x="381103" y="2371562"/>
                </a:lnTo>
                <a:lnTo>
                  <a:pt x="412446" y="2403917"/>
                </a:lnTo>
                <a:lnTo>
                  <a:pt x="444802" y="2435261"/>
                </a:lnTo>
                <a:lnTo>
                  <a:pt x="478144" y="2465565"/>
                </a:lnTo>
                <a:lnTo>
                  <a:pt x="512447" y="2494804"/>
                </a:lnTo>
                <a:lnTo>
                  <a:pt x="547683" y="2522952"/>
                </a:lnTo>
                <a:lnTo>
                  <a:pt x="583827" y="2549982"/>
                </a:lnTo>
                <a:lnTo>
                  <a:pt x="620853" y="2575869"/>
                </a:lnTo>
                <a:lnTo>
                  <a:pt x="658734" y="2600585"/>
                </a:lnTo>
                <a:lnTo>
                  <a:pt x="697444" y="2624106"/>
                </a:lnTo>
                <a:lnTo>
                  <a:pt x="736957" y="2646404"/>
                </a:lnTo>
                <a:lnTo>
                  <a:pt x="777247" y="2667454"/>
                </a:lnTo>
                <a:lnTo>
                  <a:pt x="818287" y="2687228"/>
                </a:lnTo>
                <a:lnTo>
                  <a:pt x="860052" y="2705702"/>
                </a:lnTo>
                <a:lnTo>
                  <a:pt x="902514" y="2722849"/>
                </a:lnTo>
                <a:lnTo>
                  <a:pt x="945649" y="2738642"/>
                </a:lnTo>
                <a:lnTo>
                  <a:pt x="989429" y="2753055"/>
                </a:lnTo>
                <a:lnTo>
                  <a:pt x="1033828" y="2766062"/>
                </a:lnTo>
                <a:lnTo>
                  <a:pt x="1078821" y="2777638"/>
                </a:lnTo>
                <a:lnTo>
                  <a:pt x="1124380" y="2787755"/>
                </a:lnTo>
                <a:lnTo>
                  <a:pt x="1170480" y="2796387"/>
                </a:lnTo>
                <a:lnTo>
                  <a:pt x="1217095" y="2803509"/>
                </a:lnTo>
                <a:lnTo>
                  <a:pt x="1264198" y="2809094"/>
                </a:lnTo>
                <a:lnTo>
                  <a:pt x="1311764" y="2813115"/>
                </a:lnTo>
                <a:lnTo>
                  <a:pt x="1359765" y="2815548"/>
                </a:lnTo>
                <a:lnTo>
                  <a:pt x="1408176" y="2816364"/>
                </a:lnTo>
                <a:lnTo>
                  <a:pt x="1456586" y="2815548"/>
                </a:lnTo>
                <a:lnTo>
                  <a:pt x="1504587" y="2813115"/>
                </a:lnTo>
                <a:lnTo>
                  <a:pt x="1552153" y="2809094"/>
                </a:lnTo>
                <a:lnTo>
                  <a:pt x="1599256" y="2803509"/>
                </a:lnTo>
                <a:lnTo>
                  <a:pt x="1645871" y="2796387"/>
                </a:lnTo>
                <a:lnTo>
                  <a:pt x="1691971" y="2787755"/>
                </a:lnTo>
                <a:lnTo>
                  <a:pt x="1737530" y="2777638"/>
                </a:lnTo>
                <a:lnTo>
                  <a:pt x="1782523" y="2766062"/>
                </a:lnTo>
                <a:lnTo>
                  <a:pt x="1826922" y="2753055"/>
                </a:lnTo>
                <a:lnTo>
                  <a:pt x="1870702" y="2738642"/>
                </a:lnTo>
                <a:lnTo>
                  <a:pt x="1913837" y="2722849"/>
                </a:lnTo>
                <a:lnTo>
                  <a:pt x="1956299" y="2705702"/>
                </a:lnTo>
                <a:lnTo>
                  <a:pt x="1998064" y="2687228"/>
                </a:lnTo>
                <a:lnTo>
                  <a:pt x="2039104" y="2667454"/>
                </a:lnTo>
                <a:lnTo>
                  <a:pt x="2079394" y="2646404"/>
                </a:lnTo>
                <a:lnTo>
                  <a:pt x="2118907" y="2624106"/>
                </a:lnTo>
                <a:lnTo>
                  <a:pt x="2157617" y="2600585"/>
                </a:lnTo>
                <a:lnTo>
                  <a:pt x="2195498" y="2575869"/>
                </a:lnTo>
                <a:lnTo>
                  <a:pt x="2232524" y="2549982"/>
                </a:lnTo>
                <a:lnTo>
                  <a:pt x="2268668" y="2522952"/>
                </a:lnTo>
                <a:lnTo>
                  <a:pt x="2303904" y="2494804"/>
                </a:lnTo>
                <a:lnTo>
                  <a:pt x="2338207" y="2465565"/>
                </a:lnTo>
                <a:lnTo>
                  <a:pt x="2371549" y="2435261"/>
                </a:lnTo>
                <a:lnTo>
                  <a:pt x="2403905" y="2403917"/>
                </a:lnTo>
                <a:lnTo>
                  <a:pt x="2435248" y="2371562"/>
                </a:lnTo>
                <a:lnTo>
                  <a:pt x="2465552" y="2338220"/>
                </a:lnTo>
                <a:lnTo>
                  <a:pt x="2494791" y="2303917"/>
                </a:lnTo>
                <a:lnTo>
                  <a:pt x="2522939" y="2268681"/>
                </a:lnTo>
                <a:lnTo>
                  <a:pt x="2549969" y="2232537"/>
                </a:lnTo>
                <a:lnTo>
                  <a:pt x="2575856" y="2195511"/>
                </a:lnTo>
                <a:lnTo>
                  <a:pt x="2600573" y="2157630"/>
                </a:lnTo>
                <a:lnTo>
                  <a:pt x="2624093" y="2118920"/>
                </a:lnTo>
                <a:lnTo>
                  <a:pt x="2646391" y="2079407"/>
                </a:lnTo>
                <a:lnTo>
                  <a:pt x="2667441" y="2039117"/>
                </a:lnTo>
                <a:lnTo>
                  <a:pt x="2687216" y="1998077"/>
                </a:lnTo>
                <a:lnTo>
                  <a:pt x="2705689" y="1956312"/>
                </a:lnTo>
                <a:lnTo>
                  <a:pt x="2722836" y="1913849"/>
                </a:lnTo>
                <a:lnTo>
                  <a:pt x="2738629" y="1870715"/>
                </a:lnTo>
                <a:lnTo>
                  <a:pt x="2753042" y="1826935"/>
                </a:lnTo>
                <a:lnTo>
                  <a:pt x="2766050" y="1782536"/>
                </a:lnTo>
                <a:lnTo>
                  <a:pt x="2777625" y="1737543"/>
                </a:lnTo>
                <a:lnTo>
                  <a:pt x="2787742" y="1691984"/>
                </a:lnTo>
                <a:lnTo>
                  <a:pt x="2796375" y="1645883"/>
                </a:lnTo>
                <a:lnTo>
                  <a:pt x="2803496" y="1599268"/>
                </a:lnTo>
                <a:lnTo>
                  <a:pt x="2809081" y="1552165"/>
                </a:lnTo>
                <a:lnTo>
                  <a:pt x="2813103" y="1504600"/>
                </a:lnTo>
                <a:lnTo>
                  <a:pt x="2815535" y="1456599"/>
                </a:lnTo>
                <a:lnTo>
                  <a:pt x="2816352" y="1408188"/>
                </a:lnTo>
                <a:lnTo>
                  <a:pt x="2815535" y="1359777"/>
                </a:lnTo>
                <a:lnTo>
                  <a:pt x="2813103" y="1311776"/>
                </a:lnTo>
                <a:lnTo>
                  <a:pt x="2809081" y="1264211"/>
                </a:lnTo>
                <a:lnTo>
                  <a:pt x="2803496" y="1217108"/>
                </a:lnTo>
                <a:lnTo>
                  <a:pt x="2796375" y="1170493"/>
                </a:lnTo>
                <a:lnTo>
                  <a:pt x="2787742" y="1124392"/>
                </a:lnTo>
                <a:lnTo>
                  <a:pt x="2777625" y="1078833"/>
                </a:lnTo>
                <a:lnTo>
                  <a:pt x="2766050" y="1033840"/>
                </a:lnTo>
                <a:lnTo>
                  <a:pt x="2753042" y="989440"/>
                </a:lnTo>
                <a:lnTo>
                  <a:pt x="2738629" y="945660"/>
                </a:lnTo>
                <a:lnTo>
                  <a:pt x="2722836" y="902525"/>
                </a:lnTo>
                <a:lnTo>
                  <a:pt x="2705689" y="860062"/>
                </a:lnTo>
                <a:lnTo>
                  <a:pt x="2687216" y="818298"/>
                </a:lnTo>
                <a:lnTo>
                  <a:pt x="2667441" y="777257"/>
                </a:lnTo>
                <a:lnTo>
                  <a:pt x="2646391" y="736967"/>
                </a:lnTo>
                <a:lnTo>
                  <a:pt x="2624093" y="697453"/>
                </a:lnTo>
                <a:lnTo>
                  <a:pt x="2600573" y="658743"/>
                </a:lnTo>
                <a:lnTo>
                  <a:pt x="2575856" y="620861"/>
                </a:lnTo>
                <a:lnTo>
                  <a:pt x="2549969" y="583835"/>
                </a:lnTo>
                <a:lnTo>
                  <a:pt x="2522939" y="547691"/>
                </a:lnTo>
                <a:lnTo>
                  <a:pt x="2494791" y="512454"/>
                </a:lnTo>
                <a:lnTo>
                  <a:pt x="2465552" y="478151"/>
                </a:lnTo>
                <a:lnTo>
                  <a:pt x="2435248" y="444809"/>
                </a:lnTo>
                <a:lnTo>
                  <a:pt x="2403905" y="412453"/>
                </a:lnTo>
                <a:lnTo>
                  <a:pt x="2371549" y="381109"/>
                </a:lnTo>
                <a:lnTo>
                  <a:pt x="2338207" y="350805"/>
                </a:lnTo>
                <a:lnTo>
                  <a:pt x="2303904" y="321565"/>
                </a:lnTo>
                <a:lnTo>
                  <a:pt x="2268668" y="293417"/>
                </a:lnTo>
                <a:lnTo>
                  <a:pt x="2232524" y="266386"/>
                </a:lnTo>
                <a:lnTo>
                  <a:pt x="2195498" y="240499"/>
                </a:lnTo>
                <a:lnTo>
                  <a:pt x="2157617" y="215782"/>
                </a:lnTo>
                <a:lnTo>
                  <a:pt x="2118907" y="192261"/>
                </a:lnTo>
                <a:lnTo>
                  <a:pt x="2079394" y="169963"/>
                </a:lnTo>
                <a:lnTo>
                  <a:pt x="2039104" y="148913"/>
                </a:lnTo>
                <a:lnTo>
                  <a:pt x="1998064" y="129138"/>
                </a:lnTo>
                <a:lnTo>
                  <a:pt x="1956299" y="110664"/>
                </a:lnTo>
                <a:lnTo>
                  <a:pt x="1913837" y="93517"/>
                </a:lnTo>
                <a:lnTo>
                  <a:pt x="1870702" y="77723"/>
                </a:lnTo>
                <a:lnTo>
                  <a:pt x="1826922" y="63310"/>
                </a:lnTo>
                <a:lnTo>
                  <a:pt x="1782523" y="50302"/>
                </a:lnTo>
                <a:lnTo>
                  <a:pt x="1737530" y="38727"/>
                </a:lnTo>
                <a:lnTo>
                  <a:pt x="1691971" y="28609"/>
                </a:lnTo>
                <a:lnTo>
                  <a:pt x="1645871" y="19977"/>
                </a:lnTo>
                <a:lnTo>
                  <a:pt x="1599256" y="12855"/>
                </a:lnTo>
                <a:lnTo>
                  <a:pt x="1552153" y="7270"/>
                </a:lnTo>
                <a:lnTo>
                  <a:pt x="1504587" y="3248"/>
                </a:lnTo>
                <a:lnTo>
                  <a:pt x="1456586" y="816"/>
                </a:lnTo>
                <a:lnTo>
                  <a:pt x="1408176" y="0"/>
                </a:lnTo>
                <a:close/>
              </a:path>
            </a:pathLst>
          </a:custGeom>
          <a:solidFill>
            <a:srgbClr val="F9E6E7"/>
          </a:solidFill>
        </p:spPr>
        <p:txBody>
          <a:bodyPr wrap="square" lIns="0" tIns="0" rIns="0" bIns="0" rtlCol="0"/>
          <a:lstStyle/>
          <a:p>
            <a:pPr algn="ctr"/>
            <a:endParaRPr sz="1500">
              <a:latin typeface="Corbel" panose="020B0503020204020204" pitchFamily="34" charset="0"/>
            </a:endParaRPr>
          </a:p>
        </p:txBody>
      </p:sp>
      <p:sp>
        <p:nvSpPr>
          <p:cNvPr id="8" name="object 8"/>
          <p:cNvSpPr txBox="1"/>
          <p:nvPr/>
        </p:nvSpPr>
        <p:spPr>
          <a:xfrm>
            <a:off x="7789885" y="2833477"/>
            <a:ext cx="2797175" cy="895203"/>
          </a:xfrm>
          <a:prstGeom prst="rect">
            <a:avLst/>
          </a:prstGeom>
        </p:spPr>
        <p:txBody>
          <a:bodyPr vert="horz" wrap="square" lIns="0" tIns="10054" rIns="0" bIns="0" rtlCol="0">
            <a:spAutoFit/>
          </a:bodyPr>
          <a:lstStyle/>
          <a:p>
            <a:pPr marL="9525" marR="4233" indent="-4763" algn="ctr">
              <a:spcBef>
                <a:spcPts val="79"/>
              </a:spcBef>
            </a:pPr>
            <a:r>
              <a:rPr sz="1917" b="1" spc="-8" dirty="0">
                <a:solidFill>
                  <a:srgbClr val="D71E62"/>
                </a:solidFill>
                <a:latin typeface="Corbel" panose="020B0503020204020204" pitchFamily="34" charset="0"/>
                <a:cs typeface="Montserrat-SemiBold"/>
              </a:rPr>
              <a:t>Maternal,</a:t>
            </a:r>
            <a:r>
              <a:rPr sz="1917" b="1" spc="-75" dirty="0">
                <a:solidFill>
                  <a:srgbClr val="D71E62"/>
                </a:solidFill>
                <a:latin typeface="Corbel" panose="020B0503020204020204" pitchFamily="34" charset="0"/>
                <a:cs typeface="Montserrat-SemiBold"/>
              </a:rPr>
              <a:t> </a:t>
            </a:r>
            <a:r>
              <a:rPr sz="1917" b="1" spc="-8" dirty="0">
                <a:solidFill>
                  <a:srgbClr val="D71E62"/>
                </a:solidFill>
                <a:latin typeface="Corbel" panose="020B0503020204020204" pitchFamily="34" charset="0"/>
                <a:cs typeface="Montserrat-SemiBold"/>
              </a:rPr>
              <a:t>newborn, </a:t>
            </a:r>
            <a:br>
              <a:rPr lang="en-US" sz="1917" b="1" spc="-8" dirty="0">
                <a:solidFill>
                  <a:srgbClr val="D71E62"/>
                </a:solidFill>
                <a:latin typeface="Corbel" panose="020B0503020204020204" pitchFamily="34" charset="0"/>
                <a:cs typeface="Montserrat-SemiBold"/>
              </a:rPr>
            </a:br>
            <a:r>
              <a:rPr sz="1917" b="1" dirty="0">
                <a:solidFill>
                  <a:srgbClr val="D71E62"/>
                </a:solidFill>
                <a:latin typeface="Corbel" panose="020B0503020204020204" pitchFamily="34" charset="0"/>
                <a:cs typeface="Montserrat-SemiBold"/>
              </a:rPr>
              <a:t>child</a:t>
            </a:r>
            <a:r>
              <a:rPr sz="1917" b="1" spc="-54" dirty="0">
                <a:solidFill>
                  <a:srgbClr val="D71E62"/>
                </a:solidFill>
                <a:latin typeface="Corbel" panose="020B0503020204020204" pitchFamily="34" charset="0"/>
                <a:cs typeface="Montserrat-SemiBold"/>
              </a:rPr>
              <a:t> </a:t>
            </a:r>
            <a:r>
              <a:rPr sz="1917" b="1" dirty="0">
                <a:solidFill>
                  <a:srgbClr val="D71E62"/>
                </a:solidFill>
                <a:latin typeface="Corbel" panose="020B0503020204020204" pitchFamily="34" charset="0"/>
                <a:cs typeface="Montserrat-SemiBold"/>
              </a:rPr>
              <a:t>health</a:t>
            </a:r>
            <a:r>
              <a:rPr sz="1917" b="1" spc="-54" dirty="0">
                <a:solidFill>
                  <a:srgbClr val="D71E62"/>
                </a:solidFill>
                <a:latin typeface="Corbel" panose="020B0503020204020204" pitchFamily="34" charset="0"/>
                <a:cs typeface="Montserrat-SemiBold"/>
              </a:rPr>
              <a:t> </a:t>
            </a:r>
            <a:r>
              <a:rPr sz="1917" b="1" spc="-8" dirty="0">
                <a:solidFill>
                  <a:srgbClr val="D71E62"/>
                </a:solidFill>
                <a:latin typeface="Corbel" panose="020B0503020204020204" pitchFamily="34" charset="0"/>
                <a:cs typeface="Montserrat-SemiBold"/>
              </a:rPr>
              <a:t>programs</a:t>
            </a:r>
            <a:r>
              <a:rPr lang="en-US" sz="1917" b="1" spc="-8" dirty="0">
                <a:solidFill>
                  <a:srgbClr val="D71E62"/>
                </a:solidFill>
                <a:latin typeface="Corbel" panose="020B0503020204020204" pitchFamily="34" charset="0"/>
                <a:cs typeface="Montserrat-SemiBold"/>
              </a:rPr>
              <a:t> / antenatal care (ANC)</a:t>
            </a:r>
            <a:endParaRPr sz="1917" dirty="0">
              <a:latin typeface="Corbel" panose="020B0503020204020204" pitchFamily="34" charset="0"/>
              <a:cs typeface="Montserrat-SemiBold"/>
            </a:endParaRPr>
          </a:p>
        </p:txBody>
      </p:sp>
      <p:grpSp>
        <p:nvGrpSpPr>
          <p:cNvPr id="15" name="object 15"/>
          <p:cNvGrpSpPr/>
          <p:nvPr/>
        </p:nvGrpSpPr>
        <p:grpSpPr>
          <a:xfrm>
            <a:off x="4842933" y="1950453"/>
            <a:ext cx="3067050" cy="186795"/>
            <a:chOff x="5811520" y="2644520"/>
            <a:chExt cx="3680460" cy="224154"/>
          </a:xfrm>
          <a:solidFill>
            <a:schemeClr val="accent3"/>
          </a:solidFill>
        </p:grpSpPr>
        <p:sp>
          <p:nvSpPr>
            <p:cNvPr id="16" name="object 16"/>
            <p:cNvSpPr/>
            <p:nvPr/>
          </p:nvSpPr>
          <p:spPr>
            <a:xfrm>
              <a:off x="5886923" y="2756407"/>
              <a:ext cx="3529329" cy="0"/>
            </a:xfrm>
            <a:custGeom>
              <a:avLst/>
              <a:gdLst/>
              <a:ahLst/>
              <a:cxnLst/>
              <a:rect l="l" t="t" r="r" b="b"/>
              <a:pathLst>
                <a:path w="3529329">
                  <a:moveTo>
                    <a:pt x="0" y="0"/>
                  </a:moveTo>
                  <a:lnTo>
                    <a:pt x="3529139" y="0"/>
                  </a:lnTo>
                </a:path>
              </a:pathLst>
            </a:custGeom>
            <a:grpFill/>
            <a:ln w="50800">
              <a:solidFill>
                <a:schemeClr val="accent3"/>
              </a:solidFill>
            </a:ln>
          </p:spPr>
          <p:txBody>
            <a:bodyPr wrap="square" lIns="0" tIns="0" rIns="0" bIns="0" rtlCol="0"/>
            <a:lstStyle/>
            <a:p>
              <a:pPr algn="ctr"/>
              <a:endParaRPr sz="1500">
                <a:solidFill>
                  <a:srgbClr val="7030A0"/>
                </a:solidFill>
                <a:latin typeface="Corbel" panose="020B0503020204020204" pitchFamily="34" charset="0"/>
              </a:endParaRPr>
            </a:p>
          </p:txBody>
        </p:sp>
        <p:sp>
          <p:nvSpPr>
            <p:cNvPr id="17" name="object 17"/>
            <p:cNvSpPr/>
            <p:nvPr/>
          </p:nvSpPr>
          <p:spPr>
            <a:xfrm>
              <a:off x="5811520" y="2644520"/>
              <a:ext cx="3680460" cy="224154"/>
            </a:xfrm>
            <a:custGeom>
              <a:avLst/>
              <a:gdLst/>
              <a:ahLst/>
              <a:cxnLst/>
              <a:rect l="l" t="t" r="r" b="b"/>
              <a:pathLst>
                <a:path w="3680459" h="224155">
                  <a:moveTo>
                    <a:pt x="120332" y="0"/>
                  </a:moveTo>
                  <a:lnTo>
                    <a:pt x="0" y="111887"/>
                  </a:lnTo>
                  <a:lnTo>
                    <a:pt x="120332" y="223761"/>
                  </a:lnTo>
                  <a:lnTo>
                    <a:pt x="120332" y="0"/>
                  </a:lnTo>
                  <a:close/>
                </a:path>
                <a:path w="3680459" h="224155">
                  <a:moveTo>
                    <a:pt x="3679952" y="111887"/>
                  </a:moveTo>
                  <a:lnTo>
                    <a:pt x="3559619" y="0"/>
                  </a:lnTo>
                  <a:lnTo>
                    <a:pt x="3559619" y="223761"/>
                  </a:lnTo>
                  <a:lnTo>
                    <a:pt x="3679952" y="111887"/>
                  </a:lnTo>
                  <a:close/>
                </a:path>
              </a:pathLst>
            </a:custGeom>
            <a:grpFill/>
            <a:ln>
              <a:solidFill>
                <a:schemeClr val="accent3"/>
              </a:solidFill>
            </a:ln>
          </p:spPr>
          <p:txBody>
            <a:bodyPr wrap="square" lIns="0" tIns="0" rIns="0" bIns="0" rtlCol="0"/>
            <a:lstStyle/>
            <a:p>
              <a:pPr algn="ctr"/>
              <a:endParaRPr sz="1500">
                <a:solidFill>
                  <a:srgbClr val="7030A0"/>
                </a:solidFill>
                <a:latin typeface="Corbel" panose="020B0503020204020204" pitchFamily="34" charset="0"/>
              </a:endParaRPr>
            </a:p>
          </p:txBody>
        </p:sp>
      </p:grpSp>
      <p:grpSp>
        <p:nvGrpSpPr>
          <p:cNvPr id="18" name="object 18"/>
          <p:cNvGrpSpPr/>
          <p:nvPr/>
        </p:nvGrpSpPr>
        <p:grpSpPr>
          <a:xfrm>
            <a:off x="5834802" y="3179282"/>
            <a:ext cx="994833" cy="1328208"/>
            <a:chOff x="7001762" y="4119115"/>
            <a:chExt cx="1193800" cy="1593850"/>
          </a:xfrm>
        </p:grpSpPr>
        <p:sp>
          <p:nvSpPr>
            <p:cNvPr id="19" name="object 19"/>
            <p:cNvSpPr/>
            <p:nvPr/>
          </p:nvSpPr>
          <p:spPr>
            <a:xfrm>
              <a:off x="7020812" y="4119115"/>
              <a:ext cx="1174750" cy="1574800"/>
            </a:xfrm>
            <a:custGeom>
              <a:avLst/>
              <a:gdLst/>
              <a:ahLst/>
              <a:cxnLst/>
              <a:rect l="l" t="t" r="r" b="b"/>
              <a:pathLst>
                <a:path w="1174750" h="1574800">
                  <a:moveTo>
                    <a:pt x="1050099" y="1232153"/>
                  </a:moveTo>
                  <a:lnTo>
                    <a:pt x="1050099" y="578827"/>
                  </a:lnTo>
                  <a:lnTo>
                    <a:pt x="1044401" y="550603"/>
                  </a:lnTo>
                  <a:lnTo>
                    <a:pt x="1028861" y="527553"/>
                  </a:lnTo>
                  <a:lnTo>
                    <a:pt x="1005811" y="512010"/>
                  </a:lnTo>
                  <a:lnTo>
                    <a:pt x="977582" y="506310"/>
                  </a:lnTo>
                  <a:lnTo>
                    <a:pt x="824636" y="506310"/>
                  </a:lnTo>
                </a:path>
                <a:path w="1174750" h="1574800">
                  <a:moveTo>
                    <a:pt x="599173" y="1232153"/>
                  </a:moveTo>
                  <a:lnTo>
                    <a:pt x="599173" y="578827"/>
                  </a:lnTo>
                  <a:lnTo>
                    <a:pt x="604871" y="550603"/>
                  </a:lnTo>
                  <a:lnTo>
                    <a:pt x="620410" y="527553"/>
                  </a:lnTo>
                  <a:lnTo>
                    <a:pt x="643460" y="512010"/>
                  </a:lnTo>
                  <a:lnTo>
                    <a:pt x="671690" y="506310"/>
                  </a:lnTo>
                  <a:lnTo>
                    <a:pt x="717829" y="506310"/>
                  </a:lnTo>
                  <a:lnTo>
                    <a:pt x="717829" y="338200"/>
                  </a:lnTo>
                  <a:lnTo>
                    <a:pt x="722648" y="314336"/>
                  </a:lnTo>
                  <a:lnTo>
                    <a:pt x="735790" y="294846"/>
                  </a:lnTo>
                  <a:lnTo>
                    <a:pt x="755280" y="281704"/>
                  </a:lnTo>
                  <a:lnTo>
                    <a:pt x="779145" y="276885"/>
                  </a:lnTo>
                  <a:lnTo>
                    <a:pt x="870127" y="276885"/>
                  </a:lnTo>
                  <a:lnTo>
                    <a:pt x="893990" y="281704"/>
                  </a:lnTo>
                  <a:lnTo>
                    <a:pt x="913476" y="294846"/>
                  </a:lnTo>
                  <a:lnTo>
                    <a:pt x="926613" y="314336"/>
                  </a:lnTo>
                  <a:lnTo>
                    <a:pt x="931430" y="338200"/>
                  </a:lnTo>
                  <a:lnTo>
                    <a:pt x="931430" y="506310"/>
                  </a:lnTo>
                </a:path>
                <a:path w="1174750" h="1574800">
                  <a:moveTo>
                    <a:pt x="824636" y="276885"/>
                  </a:moveTo>
                  <a:lnTo>
                    <a:pt x="824636" y="0"/>
                  </a:lnTo>
                </a:path>
                <a:path w="1174750" h="1574800">
                  <a:moveTo>
                    <a:pt x="474573" y="1325600"/>
                  </a:moveTo>
                  <a:lnTo>
                    <a:pt x="1174699" y="1325600"/>
                  </a:lnTo>
                </a:path>
                <a:path w="1174750" h="1574800">
                  <a:moveTo>
                    <a:pt x="1050099" y="767626"/>
                  </a:moveTo>
                  <a:lnTo>
                    <a:pt x="909675" y="767626"/>
                  </a:lnTo>
                </a:path>
                <a:path w="1174750" h="1574800">
                  <a:moveTo>
                    <a:pt x="1050099" y="915949"/>
                  </a:moveTo>
                  <a:lnTo>
                    <a:pt x="909675" y="915949"/>
                  </a:lnTo>
                </a:path>
                <a:path w="1174750" h="1574800">
                  <a:moveTo>
                    <a:pt x="1050099" y="1064285"/>
                  </a:moveTo>
                  <a:lnTo>
                    <a:pt x="909675" y="1064285"/>
                  </a:lnTo>
                </a:path>
                <a:path w="1174750" h="1574800">
                  <a:moveTo>
                    <a:pt x="728713" y="1325600"/>
                  </a:moveTo>
                  <a:lnTo>
                    <a:pt x="728713" y="1574304"/>
                  </a:lnTo>
                </a:path>
                <a:path w="1174750" h="1574800">
                  <a:moveTo>
                    <a:pt x="920559" y="1325600"/>
                  </a:moveTo>
                  <a:lnTo>
                    <a:pt x="920559" y="1574304"/>
                  </a:lnTo>
                </a:path>
                <a:path w="1174750" h="1574800">
                  <a:moveTo>
                    <a:pt x="641362" y="1574304"/>
                  </a:moveTo>
                  <a:lnTo>
                    <a:pt x="1007910" y="1574304"/>
                  </a:lnTo>
                </a:path>
                <a:path w="1174750" h="1574800">
                  <a:moveTo>
                    <a:pt x="281863" y="1574304"/>
                  </a:moveTo>
                  <a:lnTo>
                    <a:pt x="69037" y="1574304"/>
                  </a:lnTo>
                  <a:lnTo>
                    <a:pt x="42165" y="1568879"/>
                  </a:lnTo>
                  <a:lnTo>
                    <a:pt x="20221" y="1554083"/>
                  </a:lnTo>
                  <a:lnTo>
                    <a:pt x="5425" y="1532138"/>
                  </a:lnTo>
                  <a:lnTo>
                    <a:pt x="0" y="1505267"/>
                  </a:lnTo>
                  <a:lnTo>
                    <a:pt x="0" y="961897"/>
                  </a:lnTo>
                  <a:lnTo>
                    <a:pt x="8281" y="920886"/>
                  </a:lnTo>
                  <a:lnTo>
                    <a:pt x="30864" y="887396"/>
                  </a:lnTo>
                  <a:lnTo>
                    <a:pt x="64358" y="864818"/>
                  </a:lnTo>
                  <a:lnTo>
                    <a:pt x="105371" y="856538"/>
                  </a:lnTo>
                  <a:lnTo>
                    <a:pt x="245529" y="856538"/>
                  </a:lnTo>
                  <a:lnTo>
                    <a:pt x="286542" y="864818"/>
                  </a:lnTo>
                  <a:lnTo>
                    <a:pt x="320036" y="887396"/>
                  </a:lnTo>
                  <a:lnTo>
                    <a:pt x="342619" y="920886"/>
                  </a:lnTo>
                  <a:lnTo>
                    <a:pt x="350901" y="961897"/>
                  </a:lnTo>
                  <a:lnTo>
                    <a:pt x="350901" y="1505267"/>
                  </a:lnTo>
                  <a:lnTo>
                    <a:pt x="345475" y="1532138"/>
                  </a:lnTo>
                  <a:lnTo>
                    <a:pt x="330679" y="1554083"/>
                  </a:lnTo>
                  <a:lnTo>
                    <a:pt x="308735" y="1568879"/>
                  </a:lnTo>
                  <a:lnTo>
                    <a:pt x="281863" y="1574304"/>
                  </a:lnTo>
                  <a:close/>
                </a:path>
                <a:path w="1174750" h="1574800">
                  <a:moveTo>
                    <a:pt x="87490" y="728344"/>
                  </a:moveTo>
                  <a:lnTo>
                    <a:pt x="87490" y="856538"/>
                  </a:lnTo>
                </a:path>
                <a:path w="1174750" h="1574800">
                  <a:moveTo>
                    <a:pt x="175450" y="728344"/>
                  </a:moveTo>
                  <a:lnTo>
                    <a:pt x="38798" y="728344"/>
                  </a:lnTo>
                  <a:lnTo>
                    <a:pt x="23697" y="725295"/>
                  </a:lnTo>
                  <a:lnTo>
                    <a:pt x="11364" y="716980"/>
                  </a:lnTo>
                  <a:lnTo>
                    <a:pt x="3049" y="704647"/>
                  </a:lnTo>
                  <a:lnTo>
                    <a:pt x="0" y="689546"/>
                  </a:lnTo>
                  <a:lnTo>
                    <a:pt x="0" y="634390"/>
                  </a:lnTo>
                  <a:lnTo>
                    <a:pt x="3049" y="619289"/>
                  </a:lnTo>
                  <a:lnTo>
                    <a:pt x="11364" y="606956"/>
                  </a:lnTo>
                  <a:lnTo>
                    <a:pt x="23697" y="598641"/>
                  </a:lnTo>
                  <a:lnTo>
                    <a:pt x="38798" y="595591"/>
                  </a:lnTo>
                  <a:lnTo>
                    <a:pt x="312102" y="595591"/>
                  </a:lnTo>
                  <a:lnTo>
                    <a:pt x="327203" y="598641"/>
                  </a:lnTo>
                  <a:lnTo>
                    <a:pt x="339536" y="606956"/>
                  </a:lnTo>
                  <a:lnTo>
                    <a:pt x="347851" y="619289"/>
                  </a:lnTo>
                  <a:lnTo>
                    <a:pt x="350901" y="634390"/>
                  </a:lnTo>
                  <a:lnTo>
                    <a:pt x="350901" y="689546"/>
                  </a:lnTo>
                  <a:lnTo>
                    <a:pt x="347851" y="704647"/>
                  </a:lnTo>
                  <a:lnTo>
                    <a:pt x="339536" y="716980"/>
                  </a:lnTo>
                  <a:lnTo>
                    <a:pt x="327203" y="725295"/>
                  </a:lnTo>
                  <a:lnTo>
                    <a:pt x="312102" y="728344"/>
                  </a:lnTo>
                  <a:lnTo>
                    <a:pt x="263410" y="728344"/>
                  </a:lnTo>
                  <a:lnTo>
                    <a:pt x="263410" y="856538"/>
                  </a:lnTo>
                </a:path>
              </a:pathLst>
            </a:custGeom>
            <a:ln w="38100">
              <a:solidFill>
                <a:srgbClr val="672672"/>
              </a:solidFill>
            </a:ln>
          </p:spPr>
          <p:txBody>
            <a:bodyPr wrap="square" lIns="0" tIns="0" rIns="0" bIns="0" rtlCol="0"/>
            <a:lstStyle/>
            <a:p>
              <a:pPr algn="ctr"/>
              <a:endParaRPr sz="1500" dirty="0">
                <a:latin typeface="Corbel" panose="020B0503020204020204" pitchFamily="34" charset="0"/>
              </a:endParaRPr>
            </a:p>
          </p:txBody>
        </p:sp>
        <p:sp>
          <p:nvSpPr>
            <p:cNvPr id="20" name="object 20"/>
            <p:cNvSpPr/>
            <p:nvPr/>
          </p:nvSpPr>
          <p:spPr>
            <a:xfrm>
              <a:off x="7097014" y="4701628"/>
              <a:ext cx="678180" cy="915669"/>
            </a:xfrm>
            <a:custGeom>
              <a:avLst/>
              <a:gdLst/>
              <a:ahLst/>
              <a:cxnLst/>
              <a:rect l="l" t="t" r="r" b="b"/>
              <a:pathLst>
                <a:path w="678179" h="915670">
                  <a:moveTo>
                    <a:pt x="198501" y="632904"/>
                  </a:moveTo>
                  <a:lnTo>
                    <a:pt x="0" y="632904"/>
                  </a:lnTo>
                  <a:lnTo>
                    <a:pt x="0" y="915593"/>
                  </a:lnTo>
                  <a:lnTo>
                    <a:pt x="198501" y="915593"/>
                  </a:lnTo>
                  <a:lnTo>
                    <a:pt x="198501" y="632904"/>
                  </a:lnTo>
                  <a:close/>
                </a:path>
                <a:path w="678179" h="915670">
                  <a:moveTo>
                    <a:pt x="677837" y="0"/>
                  </a:moveTo>
                  <a:lnTo>
                    <a:pt x="599160" y="0"/>
                  </a:lnTo>
                  <a:lnTo>
                    <a:pt x="599160" y="649643"/>
                  </a:lnTo>
                  <a:lnTo>
                    <a:pt x="677837" y="649643"/>
                  </a:lnTo>
                  <a:lnTo>
                    <a:pt x="677837" y="0"/>
                  </a:lnTo>
                  <a:close/>
                </a:path>
              </a:pathLst>
            </a:custGeom>
            <a:solidFill>
              <a:srgbClr val="A181A7"/>
            </a:solidFill>
          </p:spPr>
          <p:txBody>
            <a:bodyPr wrap="square" lIns="0" tIns="0" rIns="0" bIns="0" rtlCol="0"/>
            <a:lstStyle/>
            <a:p>
              <a:pPr algn="ctr"/>
              <a:endParaRPr sz="1500">
                <a:latin typeface="Corbel" panose="020B0503020204020204" pitchFamily="34" charset="0"/>
              </a:endParaRPr>
            </a:p>
          </p:txBody>
        </p:sp>
      </p:grpSp>
      <p:pic>
        <p:nvPicPr>
          <p:cNvPr id="21" name="object 21"/>
          <p:cNvPicPr/>
          <p:nvPr/>
        </p:nvPicPr>
        <p:blipFill>
          <a:blip r:embed="rId3"/>
          <a:srcRect/>
          <a:stretch/>
        </p:blipFill>
        <p:spPr>
          <a:xfrm>
            <a:off x="3046679" y="1233840"/>
            <a:ext cx="1017223" cy="1451661"/>
          </a:xfrm>
          <a:prstGeom prst="rect">
            <a:avLst/>
          </a:prstGeom>
        </p:spPr>
      </p:pic>
      <p:grpSp>
        <p:nvGrpSpPr>
          <p:cNvPr id="22" name="object 22"/>
          <p:cNvGrpSpPr/>
          <p:nvPr/>
        </p:nvGrpSpPr>
        <p:grpSpPr>
          <a:xfrm>
            <a:off x="6436688" y="2285838"/>
            <a:ext cx="1436688" cy="554567"/>
            <a:chOff x="7724025" y="3046982"/>
            <a:chExt cx="1724025" cy="665480"/>
          </a:xfrm>
        </p:grpSpPr>
        <p:sp>
          <p:nvSpPr>
            <p:cNvPr id="23" name="object 23"/>
            <p:cNvSpPr/>
            <p:nvPr/>
          </p:nvSpPr>
          <p:spPr>
            <a:xfrm>
              <a:off x="7835899" y="3072382"/>
              <a:ext cx="1586865" cy="565150"/>
            </a:xfrm>
            <a:custGeom>
              <a:avLst/>
              <a:gdLst/>
              <a:ahLst/>
              <a:cxnLst/>
              <a:rect l="l" t="t" r="r" b="b"/>
              <a:pathLst>
                <a:path w="1586865" h="565150">
                  <a:moveTo>
                    <a:pt x="1586483" y="0"/>
                  </a:moveTo>
                  <a:lnTo>
                    <a:pt x="152399" y="0"/>
                  </a:lnTo>
                  <a:lnTo>
                    <a:pt x="104231" y="7769"/>
                  </a:lnTo>
                  <a:lnTo>
                    <a:pt x="62396" y="29405"/>
                  </a:lnTo>
                  <a:lnTo>
                    <a:pt x="29405" y="62396"/>
                  </a:lnTo>
                  <a:lnTo>
                    <a:pt x="7769" y="104231"/>
                  </a:lnTo>
                  <a:lnTo>
                    <a:pt x="0" y="152400"/>
                  </a:lnTo>
                  <a:lnTo>
                    <a:pt x="0" y="564680"/>
                  </a:lnTo>
                </a:path>
              </a:pathLst>
            </a:custGeom>
            <a:ln w="50800">
              <a:solidFill>
                <a:srgbClr val="D71E62"/>
              </a:solidFill>
            </a:ln>
          </p:spPr>
          <p:txBody>
            <a:bodyPr wrap="square" lIns="0" tIns="0" rIns="0" bIns="0" rtlCol="0"/>
            <a:lstStyle/>
            <a:p>
              <a:pPr algn="ctr"/>
              <a:endParaRPr sz="1500">
                <a:latin typeface="Corbel" panose="020B0503020204020204" pitchFamily="34" charset="0"/>
              </a:endParaRPr>
            </a:p>
          </p:txBody>
        </p:sp>
        <p:sp>
          <p:nvSpPr>
            <p:cNvPr id="24" name="object 24"/>
            <p:cNvSpPr/>
            <p:nvPr/>
          </p:nvSpPr>
          <p:spPr>
            <a:xfrm>
              <a:off x="7724025" y="3592122"/>
              <a:ext cx="224154" cy="120650"/>
            </a:xfrm>
            <a:custGeom>
              <a:avLst/>
              <a:gdLst/>
              <a:ahLst/>
              <a:cxnLst/>
              <a:rect l="l" t="t" r="r" b="b"/>
              <a:pathLst>
                <a:path w="224154" h="120650">
                  <a:moveTo>
                    <a:pt x="223748" y="0"/>
                  </a:moveTo>
                  <a:lnTo>
                    <a:pt x="0" y="0"/>
                  </a:lnTo>
                  <a:lnTo>
                    <a:pt x="111874" y="120345"/>
                  </a:lnTo>
                  <a:lnTo>
                    <a:pt x="223748" y="0"/>
                  </a:lnTo>
                  <a:close/>
                </a:path>
              </a:pathLst>
            </a:custGeom>
            <a:solidFill>
              <a:srgbClr val="D71E62"/>
            </a:solidFill>
          </p:spPr>
          <p:txBody>
            <a:bodyPr wrap="square" lIns="0" tIns="0" rIns="0" bIns="0" rtlCol="0"/>
            <a:lstStyle/>
            <a:p>
              <a:pPr algn="ctr"/>
              <a:endParaRPr sz="1500">
                <a:latin typeface="Corbel" panose="020B0503020204020204" pitchFamily="34" charset="0"/>
              </a:endParaRPr>
            </a:p>
          </p:txBody>
        </p:sp>
      </p:grpSp>
      <p:grpSp>
        <p:nvGrpSpPr>
          <p:cNvPr id="25" name="object 25"/>
          <p:cNvGrpSpPr/>
          <p:nvPr/>
        </p:nvGrpSpPr>
        <p:grpSpPr>
          <a:xfrm>
            <a:off x="4904972" y="2285838"/>
            <a:ext cx="1436688" cy="554567"/>
            <a:chOff x="5885966" y="3046982"/>
            <a:chExt cx="1724025" cy="665480"/>
          </a:xfrm>
        </p:grpSpPr>
        <p:sp>
          <p:nvSpPr>
            <p:cNvPr id="26" name="object 26"/>
            <p:cNvSpPr/>
            <p:nvPr/>
          </p:nvSpPr>
          <p:spPr>
            <a:xfrm>
              <a:off x="5911366" y="3072382"/>
              <a:ext cx="1586865" cy="565150"/>
            </a:xfrm>
            <a:custGeom>
              <a:avLst/>
              <a:gdLst/>
              <a:ahLst/>
              <a:cxnLst/>
              <a:rect l="l" t="t" r="r" b="b"/>
              <a:pathLst>
                <a:path w="1586865" h="565150">
                  <a:moveTo>
                    <a:pt x="0" y="0"/>
                  </a:moveTo>
                  <a:lnTo>
                    <a:pt x="1434084" y="0"/>
                  </a:lnTo>
                  <a:lnTo>
                    <a:pt x="1482252" y="7769"/>
                  </a:lnTo>
                  <a:lnTo>
                    <a:pt x="1524087" y="29405"/>
                  </a:lnTo>
                  <a:lnTo>
                    <a:pt x="1557078" y="62396"/>
                  </a:lnTo>
                  <a:lnTo>
                    <a:pt x="1578714" y="104231"/>
                  </a:lnTo>
                  <a:lnTo>
                    <a:pt x="1586484" y="152400"/>
                  </a:lnTo>
                  <a:lnTo>
                    <a:pt x="1586484" y="564680"/>
                  </a:lnTo>
                </a:path>
              </a:pathLst>
            </a:custGeom>
            <a:ln w="50800">
              <a:solidFill>
                <a:srgbClr val="0093D5"/>
              </a:solidFill>
            </a:ln>
          </p:spPr>
          <p:txBody>
            <a:bodyPr wrap="square" lIns="0" tIns="0" rIns="0" bIns="0" rtlCol="0"/>
            <a:lstStyle/>
            <a:p>
              <a:pPr algn="ctr"/>
              <a:endParaRPr sz="1500">
                <a:latin typeface="Corbel" panose="020B0503020204020204" pitchFamily="34" charset="0"/>
              </a:endParaRPr>
            </a:p>
          </p:txBody>
        </p:sp>
        <p:sp>
          <p:nvSpPr>
            <p:cNvPr id="27" name="object 27"/>
            <p:cNvSpPr/>
            <p:nvPr/>
          </p:nvSpPr>
          <p:spPr>
            <a:xfrm>
              <a:off x="7385974" y="3592122"/>
              <a:ext cx="224154" cy="120650"/>
            </a:xfrm>
            <a:custGeom>
              <a:avLst/>
              <a:gdLst/>
              <a:ahLst/>
              <a:cxnLst/>
              <a:rect l="l" t="t" r="r" b="b"/>
              <a:pathLst>
                <a:path w="224154" h="120650">
                  <a:moveTo>
                    <a:pt x="223748" y="0"/>
                  </a:moveTo>
                  <a:lnTo>
                    <a:pt x="0" y="0"/>
                  </a:lnTo>
                  <a:lnTo>
                    <a:pt x="111874" y="120345"/>
                  </a:lnTo>
                  <a:lnTo>
                    <a:pt x="223748" y="0"/>
                  </a:lnTo>
                  <a:close/>
                </a:path>
              </a:pathLst>
            </a:custGeom>
            <a:solidFill>
              <a:srgbClr val="0093D5"/>
            </a:solidFill>
          </p:spPr>
          <p:txBody>
            <a:bodyPr wrap="square" lIns="0" tIns="0" rIns="0" bIns="0" rtlCol="0"/>
            <a:lstStyle/>
            <a:p>
              <a:pPr algn="ctr"/>
              <a:endParaRPr sz="1500">
                <a:latin typeface="Corbel" panose="020B0503020204020204" pitchFamily="34" charset="0"/>
              </a:endParaRPr>
            </a:p>
          </p:txBody>
        </p:sp>
      </p:grpSp>
      <p:pic>
        <p:nvPicPr>
          <p:cNvPr id="33" name="object 21">
            <a:extLst>
              <a:ext uri="{FF2B5EF4-FFF2-40B4-BE49-F238E27FC236}">
                <a16:creationId xmlns:a16="http://schemas.microsoft.com/office/drawing/2014/main" id="{D30ADF0C-2048-EE7B-FBC7-A8224BC11B9C}"/>
              </a:ext>
            </a:extLst>
          </p:cNvPr>
          <p:cNvPicPr/>
          <p:nvPr/>
        </p:nvPicPr>
        <p:blipFill>
          <a:blip r:embed="rId4"/>
          <a:srcRect/>
          <a:stretch/>
        </p:blipFill>
        <p:spPr>
          <a:xfrm>
            <a:off x="8839689" y="1233840"/>
            <a:ext cx="661516" cy="1451661"/>
          </a:xfrm>
          <a:prstGeom prst="rect">
            <a:avLst/>
          </a:prstGeom>
        </p:spPr>
      </p:pic>
      <p:sp>
        <p:nvSpPr>
          <p:cNvPr id="11" name="Footer Placeholder 57">
            <a:extLst>
              <a:ext uri="{FF2B5EF4-FFF2-40B4-BE49-F238E27FC236}">
                <a16:creationId xmlns:a16="http://schemas.microsoft.com/office/drawing/2014/main" id="{7C2D73A3-1B2B-EAFA-9982-97BD10B85F1B}"/>
              </a:ext>
            </a:extLst>
          </p:cNvPr>
          <p:cNvSpPr>
            <a:spLocks noGrp="1"/>
          </p:cNvSpPr>
          <p:nvPr>
            <p:ph type="ftr" sz="quarter" idx="3"/>
          </p:nvPr>
        </p:nvSpPr>
        <p:spPr>
          <a:xfrm>
            <a:off x="6866666" y="6548086"/>
            <a:ext cx="4873214" cy="173389"/>
          </a:xfrm>
        </p:spPr>
        <p:txBody>
          <a:bodyPr/>
          <a:lstStyle/>
          <a:p>
            <a:r>
              <a:rPr lang="en-US" dirty="0"/>
              <a:t>Original slide developed by the World Health Organization and PATH. Last updated: February 2024</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object 6"/>
          <p:cNvGraphicFramePr>
            <a:graphicFrameLocks noGrp="1"/>
          </p:cNvGraphicFramePr>
          <p:nvPr>
            <p:extLst>
              <p:ext uri="{D42A27DB-BD31-4B8C-83A1-F6EECF244321}">
                <p14:modId xmlns:p14="http://schemas.microsoft.com/office/powerpoint/2010/main" val="414134530"/>
              </p:ext>
            </p:extLst>
          </p:nvPr>
        </p:nvGraphicFramePr>
        <p:xfrm>
          <a:off x="1200468" y="1153583"/>
          <a:ext cx="10605557" cy="5048124"/>
        </p:xfrm>
        <a:graphic>
          <a:graphicData uri="http://schemas.openxmlformats.org/drawingml/2006/table">
            <a:tbl>
              <a:tblPr firstRow="1" bandRow="1">
                <a:tableStyleId>{2D5ABB26-0587-4C30-8999-92F81FD0307C}</a:tableStyleId>
              </a:tblPr>
              <a:tblGrid>
                <a:gridCol w="3456876">
                  <a:extLst>
                    <a:ext uri="{9D8B030D-6E8A-4147-A177-3AD203B41FA5}">
                      <a16:colId xmlns:a16="http://schemas.microsoft.com/office/drawing/2014/main" val="20000"/>
                    </a:ext>
                  </a:extLst>
                </a:gridCol>
                <a:gridCol w="3613319">
                  <a:extLst>
                    <a:ext uri="{9D8B030D-6E8A-4147-A177-3AD203B41FA5}">
                      <a16:colId xmlns:a16="http://schemas.microsoft.com/office/drawing/2014/main" val="20001"/>
                    </a:ext>
                  </a:extLst>
                </a:gridCol>
                <a:gridCol w="3535362">
                  <a:extLst>
                    <a:ext uri="{9D8B030D-6E8A-4147-A177-3AD203B41FA5}">
                      <a16:colId xmlns:a16="http://schemas.microsoft.com/office/drawing/2014/main" val="20002"/>
                    </a:ext>
                  </a:extLst>
                </a:gridCol>
              </a:tblGrid>
              <a:tr h="1157817">
                <a:tc>
                  <a:txBody>
                    <a:bodyPr/>
                    <a:lstStyle/>
                    <a:p>
                      <a:pPr>
                        <a:lnSpc>
                          <a:spcPct val="100000"/>
                        </a:lnSpc>
                      </a:pPr>
                      <a:endParaRPr sz="1200" dirty="0">
                        <a:latin typeface="Times New Roman"/>
                        <a:cs typeface="Times New Roman"/>
                      </a:endParaRPr>
                    </a:p>
                  </a:txBody>
                  <a:tcPr marL="0" marR="0" marT="0" marB="0">
                    <a:lnR w="6350">
                      <a:solidFill>
                        <a:srgbClr val="0093D5"/>
                      </a:solidFill>
                      <a:prstDash val="solid"/>
                    </a:lnR>
                    <a:lnB w="6350">
                      <a:solidFill>
                        <a:srgbClr val="0093D5"/>
                      </a:solidFill>
                      <a:prstDash val="solid"/>
                    </a:lnB>
                  </a:tcPr>
                </a:tc>
                <a:tc>
                  <a:txBody>
                    <a:bodyPr/>
                    <a:lstStyle/>
                    <a:p>
                      <a:pPr>
                        <a:lnSpc>
                          <a:spcPct val="100000"/>
                        </a:lnSpc>
                      </a:pPr>
                      <a:endParaRPr sz="1200" dirty="0">
                        <a:latin typeface="Times New Roman"/>
                        <a:cs typeface="Times New Roman"/>
                      </a:endParaRPr>
                    </a:p>
                  </a:txBody>
                  <a:tcPr marL="0" marR="0" marT="0" marB="0">
                    <a:lnL w="6350">
                      <a:solidFill>
                        <a:srgbClr val="0093D5"/>
                      </a:solidFill>
                      <a:prstDash val="solid"/>
                    </a:lnL>
                    <a:lnR w="6350">
                      <a:solidFill>
                        <a:srgbClr val="0093D5"/>
                      </a:solidFill>
                      <a:prstDash val="solid"/>
                    </a:lnR>
                    <a:lnB w="6350">
                      <a:solidFill>
                        <a:srgbClr val="0093D5"/>
                      </a:solidFill>
                      <a:prstDash val="solid"/>
                    </a:lnB>
                  </a:tcPr>
                </a:tc>
                <a:tc>
                  <a:txBody>
                    <a:bodyPr/>
                    <a:lstStyle/>
                    <a:p>
                      <a:pPr>
                        <a:lnSpc>
                          <a:spcPct val="100000"/>
                        </a:lnSpc>
                      </a:pPr>
                      <a:endParaRPr sz="1200" dirty="0">
                        <a:latin typeface="Times New Roman"/>
                        <a:cs typeface="Times New Roman"/>
                      </a:endParaRPr>
                    </a:p>
                  </a:txBody>
                  <a:tcPr marL="0" marR="0" marT="0" marB="0">
                    <a:lnL w="6350">
                      <a:solidFill>
                        <a:srgbClr val="0093D5"/>
                      </a:solidFill>
                      <a:prstDash val="solid"/>
                    </a:lnL>
                    <a:lnR w="6350">
                      <a:noFill/>
                      <a:prstDash val="solid"/>
                    </a:lnR>
                    <a:lnB w="6350">
                      <a:solidFill>
                        <a:srgbClr val="0093D5"/>
                      </a:solidFill>
                      <a:prstDash val="solid"/>
                    </a:lnB>
                  </a:tcPr>
                </a:tc>
                <a:extLst>
                  <a:ext uri="{0D108BD9-81ED-4DB2-BD59-A6C34878D82A}">
                    <a16:rowId xmlns:a16="http://schemas.microsoft.com/office/drawing/2014/main" val="10000"/>
                  </a:ext>
                </a:extLst>
              </a:tr>
              <a:tr h="710671">
                <a:tc>
                  <a:txBody>
                    <a:bodyPr/>
                    <a:lstStyle/>
                    <a:p>
                      <a:pPr>
                        <a:lnSpc>
                          <a:spcPct val="100000"/>
                        </a:lnSpc>
                        <a:spcBef>
                          <a:spcPts val="25"/>
                        </a:spcBef>
                      </a:pPr>
                      <a:endParaRPr sz="2000" dirty="0">
                        <a:latin typeface="Times New Roman"/>
                        <a:cs typeface="Times New Roman"/>
                      </a:endParaRPr>
                    </a:p>
                  </a:txBody>
                  <a:tcPr marL="0" marR="0" marT="2646" marB="0">
                    <a:lnR w="6350">
                      <a:solidFill>
                        <a:srgbClr val="0093D5"/>
                      </a:solidFill>
                      <a:prstDash val="solid"/>
                    </a:lnR>
                    <a:lnT w="6350">
                      <a:solidFill>
                        <a:srgbClr val="0093D5"/>
                      </a:solidFill>
                      <a:prstDash val="solid"/>
                    </a:lnT>
                    <a:lnB w="6350">
                      <a:solidFill>
                        <a:srgbClr val="0093D5"/>
                      </a:solidFill>
                      <a:prstDash val="solid"/>
                    </a:lnB>
                  </a:tcPr>
                </a:tc>
                <a:tc>
                  <a:txBody>
                    <a:bodyPr/>
                    <a:lstStyle/>
                    <a:p>
                      <a:pPr>
                        <a:lnSpc>
                          <a:spcPct val="100000"/>
                        </a:lnSpc>
                        <a:spcBef>
                          <a:spcPts val="25"/>
                        </a:spcBef>
                      </a:pPr>
                      <a:endParaRPr sz="2000" dirty="0">
                        <a:latin typeface="Times New Roman"/>
                        <a:cs typeface="Times New Roman"/>
                      </a:endParaRPr>
                    </a:p>
                    <a:p>
                      <a:pPr marL="3810" algn="ctr">
                        <a:lnSpc>
                          <a:spcPct val="100000"/>
                        </a:lnSpc>
                      </a:pPr>
                      <a:r>
                        <a:rPr sz="1000" b="1" dirty="0">
                          <a:solidFill>
                            <a:srgbClr val="FFFFFF"/>
                          </a:solidFill>
                          <a:latin typeface="Montserrat"/>
                          <a:cs typeface="Montserrat"/>
                        </a:rPr>
                        <a:t>MATERNAL</a:t>
                      </a:r>
                      <a:r>
                        <a:rPr sz="1000" b="1" spc="380" dirty="0">
                          <a:solidFill>
                            <a:srgbClr val="FFFFFF"/>
                          </a:solidFill>
                          <a:latin typeface="Montserrat"/>
                          <a:cs typeface="Montserrat"/>
                        </a:rPr>
                        <a:t> </a:t>
                      </a:r>
                      <a:r>
                        <a:rPr sz="1000" b="1" spc="-10" dirty="0">
                          <a:solidFill>
                            <a:srgbClr val="FFFFFF"/>
                          </a:solidFill>
                          <a:latin typeface="Montserrat"/>
                          <a:cs typeface="Montserrat"/>
                        </a:rPr>
                        <a:t>VACCINE</a:t>
                      </a:r>
                      <a:endParaRPr sz="1000" dirty="0">
                        <a:latin typeface="Montserrat"/>
                        <a:cs typeface="Montserrat"/>
                      </a:endParaRPr>
                    </a:p>
                  </a:txBody>
                  <a:tcPr marL="0" marR="0" marT="2646" marB="0">
                    <a:lnL w="6350">
                      <a:solidFill>
                        <a:srgbClr val="0093D5"/>
                      </a:solidFill>
                      <a:prstDash val="solid"/>
                    </a:lnL>
                    <a:lnR w="6350">
                      <a:solidFill>
                        <a:srgbClr val="0093D5"/>
                      </a:solidFill>
                      <a:prstDash val="solid"/>
                    </a:lnR>
                    <a:lnT w="6350">
                      <a:solidFill>
                        <a:srgbClr val="0093D5"/>
                      </a:solidFill>
                      <a:prstDash val="solid"/>
                    </a:lnT>
                    <a:lnB w="6350">
                      <a:solidFill>
                        <a:srgbClr val="0093D5"/>
                      </a:solidFill>
                      <a:prstDash val="solid"/>
                    </a:lnB>
                  </a:tcPr>
                </a:tc>
                <a:tc>
                  <a:txBody>
                    <a:bodyPr/>
                    <a:lstStyle/>
                    <a:p>
                      <a:pPr>
                        <a:lnSpc>
                          <a:spcPct val="100000"/>
                        </a:lnSpc>
                        <a:spcBef>
                          <a:spcPts val="25"/>
                        </a:spcBef>
                      </a:pPr>
                      <a:endParaRPr sz="2000" dirty="0">
                        <a:latin typeface="Times New Roman"/>
                        <a:cs typeface="Times New Roman"/>
                      </a:endParaRPr>
                    </a:p>
                    <a:p>
                      <a:pPr algn="ctr">
                        <a:lnSpc>
                          <a:spcPct val="100000"/>
                        </a:lnSpc>
                      </a:pPr>
                      <a:r>
                        <a:rPr sz="1000" b="1" dirty="0">
                          <a:solidFill>
                            <a:srgbClr val="FFFFFF"/>
                          </a:solidFill>
                          <a:latin typeface="Montserrat"/>
                          <a:cs typeface="Montserrat"/>
                        </a:rPr>
                        <a:t>COMMON</a:t>
                      </a:r>
                      <a:r>
                        <a:rPr sz="1000" b="1" spc="320" dirty="0">
                          <a:solidFill>
                            <a:srgbClr val="FFFFFF"/>
                          </a:solidFill>
                          <a:latin typeface="Montserrat"/>
                          <a:cs typeface="Montserrat"/>
                        </a:rPr>
                        <a:t> </a:t>
                      </a:r>
                      <a:r>
                        <a:rPr sz="1000" b="1" dirty="0">
                          <a:solidFill>
                            <a:srgbClr val="FFFFFF"/>
                          </a:solidFill>
                          <a:latin typeface="Montserrat"/>
                          <a:cs typeface="Montserrat"/>
                        </a:rPr>
                        <a:t>ACROSS</a:t>
                      </a:r>
                      <a:r>
                        <a:rPr sz="1000" b="1" spc="320" dirty="0">
                          <a:solidFill>
                            <a:srgbClr val="FFFFFF"/>
                          </a:solidFill>
                          <a:latin typeface="Montserrat"/>
                          <a:cs typeface="Montserrat"/>
                        </a:rPr>
                        <a:t> </a:t>
                      </a:r>
                      <a:r>
                        <a:rPr sz="1000" b="1" spc="-10" dirty="0">
                          <a:solidFill>
                            <a:srgbClr val="FFFFFF"/>
                          </a:solidFill>
                          <a:latin typeface="Montserrat"/>
                          <a:cs typeface="Montserrat"/>
                        </a:rPr>
                        <a:t>PRODUCTS</a:t>
                      </a:r>
                      <a:endParaRPr sz="1000" dirty="0">
                        <a:latin typeface="Montserrat"/>
                        <a:cs typeface="Montserrat"/>
                      </a:endParaRPr>
                    </a:p>
                  </a:txBody>
                  <a:tcPr marL="0" marR="0" marT="2646" marB="0">
                    <a:lnL w="6350">
                      <a:solidFill>
                        <a:srgbClr val="0093D5"/>
                      </a:solidFill>
                      <a:prstDash val="solid"/>
                    </a:lnL>
                    <a:lnR w="6350">
                      <a:noFill/>
                      <a:prstDash val="solid"/>
                    </a:lnR>
                    <a:lnT w="6350">
                      <a:solidFill>
                        <a:srgbClr val="0093D5"/>
                      </a:solidFill>
                      <a:prstDash val="solid"/>
                    </a:lnT>
                    <a:lnB w="6350">
                      <a:solidFill>
                        <a:srgbClr val="0093D5"/>
                      </a:solidFill>
                      <a:prstDash val="solid"/>
                    </a:lnB>
                  </a:tcPr>
                </a:tc>
                <a:extLst>
                  <a:ext uri="{0D108BD9-81ED-4DB2-BD59-A6C34878D82A}">
                    <a16:rowId xmlns:a16="http://schemas.microsoft.com/office/drawing/2014/main" val="10001"/>
                  </a:ext>
                </a:extLst>
              </a:tr>
              <a:tr h="2953279">
                <a:tc>
                  <a:txBody>
                    <a:bodyPr/>
                    <a:lstStyle/>
                    <a:p>
                      <a:pPr marL="170815" marR="567055">
                        <a:lnSpc>
                          <a:spcPct val="107200"/>
                        </a:lnSpc>
                        <a:spcBef>
                          <a:spcPts val="1335"/>
                        </a:spcBef>
                      </a:pPr>
                      <a:r>
                        <a:rPr lang="en-US" sz="1200" spc="-60" dirty="0">
                          <a:solidFill>
                            <a:srgbClr val="231F20"/>
                          </a:solidFill>
                          <a:latin typeface="Corbel" panose="020B0503020204020204" pitchFamily="34" charset="0"/>
                          <a:cs typeface="Montserrat"/>
                        </a:rPr>
                        <a:t>Existing</a:t>
                      </a:r>
                      <a:r>
                        <a:rPr lang="en-US" sz="1200" spc="-70" dirty="0">
                          <a:solidFill>
                            <a:srgbClr val="231F20"/>
                          </a:solidFill>
                          <a:latin typeface="Corbel" panose="020B0503020204020204" pitchFamily="34" charset="0"/>
                          <a:cs typeface="Montserrat"/>
                        </a:rPr>
                        <a:t> </a:t>
                      </a:r>
                      <a:r>
                        <a:rPr lang="en-US" sz="1200" spc="-65" dirty="0">
                          <a:solidFill>
                            <a:srgbClr val="231F20"/>
                          </a:solidFill>
                          <a:latin typeface="Corbel" panose="020B0503020204020204" pitchFamily="34" charset="0"/>
                          <a:cs typeface="Montserrat"/>
                        </a:rPr>
                        <a:t>tetanus,</a:t>
                      </a:r>
                      <a:r>
                        <a:rPr lang="en-US" sz="1200" spc="-70" dirty="0">
                          <a:solidFill>
                            <a:srgbClr val="231F20"/>
                          </a:solidFill>
                          <a:latin typeface="Corbel" panose="020B0503020204020204" pitchFamily="34" charset="0"/>
                          <a:cs typeface="Montserrat"/>
                        </a:rPr>
                        <a:t> </a:t>
                      </a:r>
                      <a:r>
                        <a:rPr lang="en-US" sz="1200" spc="-80" dirty="0">
                          <a:solidFill>
                            <a:srgbClr val="231F20"/>
                          </a:solidFill>
                          <a:latin typeface="Corbel" panose="020B0503020204020204" pitchFamily="34" charset="0"/>
                          <a:cs typeface="Montserrat"/>
                        </a:rPr>
                        <a:t>COVID-</a:t>
                      </a:r>
                      <a:r>
                        <a:rPr lang="en-US" sz="1200" spc="-45" dirty="0">
                          <a:solidFill>
                            <a:srgbClr val="231F20"/>
                          </a:solidFill>
                          <a:latin typeface="Corbel" panose="020B0503020204020204" pitchFamily="34" charset="0"/>
                          <a:cs typeface="Montserrat"/>
                        </a:rPr>
                        <a:t>19,</a:t>
                      </a:r>
                      <a:r>
                        <a:rPr lang="en-US" sz="1200" spc="-70" dirty="0">
                          <a:solidFill>
                            <a:srgbClr val="231F20"/>
                          </a:solidFill>
                          <a:latin typeface="Corbel" panose="020B0503020204020204" pitchFamily="34" charset="0"/>
                          <a:cs typeface="Montserrat"/>
                        </a:rPr>
                        <a:t> </a:t>
                      </a:r>
                      <a:r>
                        <a:rPr lang="en-US" sz="1200" spc="-45" dirty="0">
                          <a:solidFill>
                            <a:srgbClr val="231F20"/>
                          </a:solidFill>
                          <a:latin typeface="Corbel" panose="020B0503020204020204" pitchFamily="34" charset="0"/>
                          <a:cs typeface="Montserrat"/>
                        </a:rPr>
                        <a:t>and</a:t>
                      </a:r>
                      <a:r>
                        <a:rPr lang="en-US" sz="1200" spc="-70" dirty="0">
                          <a:solidFill>
                            <a:srgbClr val="231F20"/>
                          </a:solidFill>
                          <a:latin typeface="Corbel" panose="020B0503020204020204" pitchFamily="34" charset="0"/>
                          <a:cs typeface="Montserrat"/>
                        </a:rPr>
                        <a:t> </a:t>
                      </a:r>
                      <a:r>
                        <a:rPr lang="en-US" sz="1200" spc="-55" dirty="0">
                          <a:solidFill>
                            <a:srgbClr val="231F20"/>
                          </a:solidFill>
                          <a:latin typeface="Corbel" panose="020B0503020204020204" pitchFamily="34" charset="0"/>
                          <a:cs typeface="Montserrat"/>
                        </a:rPr>
                        <a:t>other</a:t>
                      </a:r>
                      <a:r>
                        <a:rPr lang="en-US" sz="1200" spc="-70" dirty="0">
                          <a:solidFill>
                            <a:srgbClr val="231F20"/>
                          </a:solidFill>
                          <a:latin typeface="Corbel" panose="020B0503020204020204" pitchFamily="34" charset="0"/>
                          <a:cs typeface="Montserrat"/>
                        </a:rPr>
                        <a:t> </a:t>
                      </a:r>
                      <a:r>
                        <a:rPr lang="en-US" sz="1200" spc="-60" dirty="0">
                          <a:solidFill>
                            <a:srgbClr val="231F20"/>
                          </a:solidFill>
                          <a:latin typeface="Corbel" panose="020B0503020204020204" pitchFamily="34" charset="0"/>
                          <a:cs typeface="Montserrat"/>
                        </a:rPr>
                        <a:t>maternal </a:t>
                      </a:r>
                      <a:r>
                        <a:rPr lang="en-US" sz="1200" spc="-55" dirty="0">
                          <a:solidFill>
                            <a:srgbClr val="231F20"/>
                          </a:solidFill>
                          <a:latin typeface="Corbel" panose="020B0503020204020204" pitchFamily="34" charset="0"/>
                          <a:cs typeface="Montserrat"/>
                        </a:rPr>
                        <a:t>immunization</a:t>
                      </a:r>
                      <a:r>
                        <a:rPr lang="en-US" sz="1200" spc="-95" dirty="0">
                          <a:solidFill>
                            <a:srgbClr val="231F20"/>
                          </a:solidFill>
                          <a:latin typeface="Corbel" panose="020B0503020204020204" pitchFamily="34" charset="0"/>
                          <a:cs typeface="Montserrat"/>
                        </a:rPr>
                        <a:t> </a:t>
                      </a:r>
                      <a:r>
                        <a:rPr lang="en-US" sz="1200" spc="-65" dirty="0">
                          <a:solidFill>
                            <a:srgbClr val="231F20"/>
                          </a:solidFill>
                          <a:latin typeface="Corbel" panose="020B0503020204020204" pitchFamily="34" charset="0"/>
                          <a:cs typeface="Montserrat"/>
                        </a:rPr>
                        <a:t>programs</a:t>
                      </a:r>
                      <a:r>
                        <a:rPr lang="en-US" sz="1200" spc="-90" dirty="0">
                          <a:solidFill>
                            <a:srgbClr val="231F20"/>
                          </a:solidFill>
                          <a:latin typeface="Corbel" panose="020B0503020204020204" pitchFamily="34" charset="0"/>
                          <a:cs typeface="Montserrat"/>
                        </a:rPr>
                        <a:t> </a:t>
                      </a:r>
                      <a:r>
                        <a:rPr lang="en-US" sz="1200" spc="-50" dirty="0">
                          <a:solidFill>
                            <a:srgbClr val="231F20"/>
                          </a:solidFill>
                          <a:latin typeface="Corbel" panose="020B0503020204020204" pitchFamily="34" charset="0"/>
                          <a:cs typeface="Montserrat"/>
                        </a:rPr>
                        <a:t>may</a:t>
                      </a:r>
                      <a:r>
                        <a:rPr lang="en-US" sz="1200" spc="-90" dirty="0">
                          <a:solidFill>
                            <a:srgbClr val="231F20"/>
                          </a:solidFill>
                          <a:latin typeface="Corbel" panose="020B0503020204020204" pitchFamily="34" charset="0"/>
                          <a:cs typeface="Montserrat"/>
                        </a:rPr>
                        <a:t> </a:t>
                      </a:r>
                      <a:r>
                        <a:rPr lang="en-US" sz="1200" spc="-30" dirty="0">
                          <a:solidFill>
                            <a:srgbClr val="231F20"/>
                          </a:solidFill>
                          <a:latin typeface="Corbel" panose="020B0503020204020204" pitchFamily="34" charset="0"/>
                          <a:cs typeface="Montserrat"/>
                        </a:rPr>
                        <a:t>be</a:t>
                      </a:r>
                      <a:r>
                        <a:rPr lang="en-US" sz="1200" spc="-90" dirty="0">
                          <a:solidFill>
                            <a:srgbClr val="231F20"/>
                          </a:solidFill>
                          <a:latin typeface="Corbel" panose="020B0503020204020204" pitchFamily="34" charset="0"/>
                          <a:cs typeface="Montserrat"/>
                        </a:rPr>
                        <a:t> </a:t>
                      </a:r>
                      <a:r>
                        <a:rPr lang="en-US" sz="1200" spc="-10" dirty="0">
                          <a:solidFill>
                            <a:srgbClr val="231F20"/>
                          </a:solidFill>
                          <a:latin typeface="Corbel" panose="020B0503020204020204" pitchFamily="34" charset="0"/>
                          <a:cs typeface="Montserrat"/>
                        </a:rPr>
                        <a:t>leveraged</a:t>
                      </a:r>
                      <a:endParaRPr lang="en-US" sz="1200" dirty="0">
                        <a:latin typeface="Corbel" panose="020B0503020204020204" pitchFamily="34" charset="0"/>
                        <a:cs typeface="Montserrat"/>
                      </a:endParaRPr>
                    </a:p>
                    <a:p>
                      <a:pPr marL="170815" marR="462280">
                        <a:lnSpc>
                          <a:spcPct val="107200"/>
                        </a:lnSpc>
                        <a:spcBef>
                          <a:spcPts val="1350"/>
                        </a:spcBef>
                      </a:pPr>
                      <a:r>
                        <a:rPr lang="en-US" sz="1200" spc="-60" dirty="0">
                          <a:solidFill>
                            <a:srgbClr val="231F20"/>
                          </a:solidFill>
                          <a:latin typeface="Corbel" panose="020B0503020204020204" pitchFamily="34" charset="0"/>
                          <a:cs typeface="Montserrat"/>
                        </a:rPr>
                        <a:t>Opportunity to </a:t>
                      </a:r>
                      <a:r>
                        <a:rPr lang="en-US" sz="1200" spc="-65" dirty="0">
                          <a:solidFill>
                            <a:srgbClr val="231F20"/>
                          </a:solidFill>
                          <a:latin typeface="Corbel" panose="020B0503020204020204" pitchFamily="34" charset="0"/>
                          <a:cs typeface="Montserrat"/>
                        </a:rPr>
                        <a:t>leverage</a:t>
                      </a:r>
                      <a:r>
                        <a:rPr lang="en-US" sz="1200" spc="-80" dirty="0">
                          <a:solidFill>
                            <a:srgbClr val="231F20"/>
                          </a:solidFill>
                          <a:latin typeface="Corbel" panose="020B0503020204020204" pitchFamily="34" charset="0"/>
                          <a:cs typeface="Montserrat"/>
                        </a:rPr>
                        <a:t> </a:t>
                      </a:r>
                      <a:r>
                        <a:rPr lang="en-US" sz="1200" spc="-65" dirty="0">
                          <a:solidFill>
                            <a:srgbClr val="231F20"/>
                          </a:solidFill>
                          <a:latin typeface="Corbel" panose="020B0503020204020204" pitchFamily="34" charset="0"/>
                          <a:cs typeface="Montserrat"/>
                        </a:rPr>
                        <a:t>resources</a:t>
                      </a:r>
                      <a:r>
                        <a:rPr lang="en-US" sz="1200" spc="-80" dirty="0">
                          <a:solidFill>
                            <a:srgbClr val="231F20"/>
                          </a:solidFill>
                          <a:latin typeface="Corbel" panose="020B0503020204020204" pitchFamily="34" charset="0"/>
                          <a:cs typeface="Montserrat"/>
                        </a:rPr>
                        <a:t> </a:t>
                      </a:r>
                      <a:r>
                        <a:rPr lang="en-US" sz="1200" spc="-50" dirty="0">
                          <a:solidFill>
                            <a:srgbClr val="231F20"/>
                          </a:solidFill>
                          <a:latin typeface="Corbel" panose="020B0503020204020204" pitchFamily="34" charset="0"/>
                          <a:cs typeface="Montserrat"/>
                        </a:rPr>
                        <a:t>to</a:t>
                      </a:r>
                      <a:r>
                        <a:rPr lang="en-US" sz="1200" spc="-80" dirty="0">
                          <a:solidFill>
                            <a:srgbClr val="231F20"/>
                          </a:solidFill>
                          <a:latin typeface="Corbel" panose="020B0503020204020204" pitchFamily="34" charset="0"/>
                          <a:cs typeface="Montserrat"/>
                        </a:rPr>
                        <a:t> </a:t>
                      </a:r>
                      <a:r>
                        <a:rPr lang="en-US" sz="1200" spc="-65" dirty="0">
                          <a:solidFill>
                            <a:srgbClr val="231F20"/>
                          </a:solidFill>
                          <a:latin typeface="Corbel" panose="020B0503020204020204" pitchFamily="34" charset="0"/>
                          <a:cs typeface="Montserrat"/>
                        </a:rPr>
                        <a:t>improve</a:t>
                      </a:r>
                      <a:r>
                        <a:rPr lang="en-US" sz="1200" spc="-80" dirty="0">
                          <a:solidFill>
                            <a:srgbClr val="231F20"/>
                          </a:solidFill>
                          <a:latin typeface="Corbel" panose="020B0503020204020204" pitchFamily="34" charset="0"/>
                          <a:cs typeface="Montserrat"/>
                        </a:rPr>
                        <a:t> </a:t>
                      </a:r>
                      <a:r>
                        <a:rPr lang="en-US" sz="1200" spc="-40" dirty="0">
                          <a:solidFill>
                            <a:srgbClr val="231F20"/>
                          </a:solidFill>
                          <a:latin typeface="Corbel" panose="020B0503020204020204" pitchFamily="34" charset="0"/>
                          <a:cs typeface="Montserrat"/>
                        </a:rPr>
                        <a:t>ANC</a:t>
                      </a:r>
                      <a:r>
                        <a:rPr lang="en-US" sz="1200" spc="-75" dirty="0">
                          <a:solidFill>
                            <a:srgbClr val="231F20"/>
                          </a:solidFill>
                          <a:latin typeface="Corbel" panose="020B0503020204020204" pitchFamily="34" charset="0"/>
                          <a:cs typeface="Montserrat"/>
                        </a:rPr>
                        <a:t> </a:t>
                      </a:r>
                      <a:r>
                        <a:rPr lang="en-US" sz="1200" spc="-25" dirty="0">
                          <a:solidFill>
                            <a:srgbClr val="231F20"/>
                          </a:solidFill>
                          <a:latin typeface="Corbel" panose="020B0503020204020204" pitchFamily="34" charset="0"/>
                          <a:cs typeface="Montserrat"/>
                        </a:rPr>
                        <a:t>and </a:t>
                      </a:r>
                      <a:r>
                        <a:rPr lang="en-US" sz="1200" spc="-60" dirty="0">
                          <a:solidFill>
                            <a:srgbClr val="231F20"/>
                          </a:solidFill>
                          <a:latin typeface="Corbel" panose="020B0503020204020204" pitchFamily="34" charset="0"/>
                          <a:cs typeface="Montserrat"/>
                        </a:rPr>
                        <a:t>vaccine</a:t>
                      </a:r>
                      <a:r>
                        <a:rPr lang="en-US" sz="1200" spc="-70" dirty="0">
                          <a:solidFill>
                            <a:srgbClr val="231F20"/>
                          </a:solidFill>
                          <a:latin typeface="Corbel" panose="020B0503020204020204" pitchFamily="34" charset="0"/>
                          <a:cs typeface="Montserrat"/>
                        </a:rPr>
                        <a:t> </a:t>
                      </a:r>
                      <a:r>
                        <a:rPr lang="en-US" sz="1200" spc="-55" dirty="0">
                          <a:solidFill>
                            <a:srgbClr val="231F20"/>
                          </a:solidFill>
                          <a:latin typeface="Corbel" panose="020B0503020204020204" pitchFamily="34" charset="0"/>
                          <a:cs typeface="Montserrat"/>
                        </a:rPr>
                        <a:t>service</a:t>
                      </a:r>
                      <a:r>
                        <a:rPr lang="en-US" sz="1200" spc="-60" dirty="0">
                          <a:solidFill>
                            <a:srgbClr val="231F20"/>
                          </a:solidFill>
                          <a:latin typeface="Corbel" panose="020B0503020204020204" pitchFamily="34" charset="0"/>
                          <a:cs typeface="Montserrat"/>
                        </a:rPr>
                        <a:t> </a:t>
                      </a:r>
                      <a:r>
                        <a:rPr lang="en-US" sz="1200" spc="-75" dirty="0">
                          <a:solidFill>
                            <a:srgbClr val="231F20"/>
                          </a:solidFill>
                          <a:latin typeface="Corbel" panose="020B0503020204020204" pitchFamily="34" charset="0"/>
                          <a:cs typeface="Montserrat"/>
                        </a:rPr>
                        <a:t>delivery</a:t>
                      </a:r>
                      <a:endParaRPr lang="en-US" sz="1200" dirty="0">
                        <a:latin typeface="Corbel" panose="020B0503020204020204" pitchFamily="34" charset="0"/>
                        <a:cs typeface="Montserrat"/>
                      </a:endParaRPr>
                    </a:p>
                    <a:p>
                      <a:pPr marL="170815" marR="224154">
                        <a:lnSpc>
                          <a:spcPct val="107200"/>
                        </a:lnSpc>
                        <a:spcBef>
                          <a:spcPts val="1345"/>
                        </a:spcBef>
                      </a:pPr>
                      <a:r>
                        <a:rPr lang="en-US" sz="1200" spc="-60" dirty="0">
                          <a:solidFill>
                            <a:srgbClr val="231F20"/>
                          </a:solidFill>
                          <a:latin typeface="Corbel" panose="020B0503020204020204" pitchFamily="34" charset="0"/>
                          <a:cs typeface="Montserrat"/>
                        </a:rPr>
                        <a:t>Offering</a:t>
                      </a:r>
                      <a:r>
                        <a:rPr lang="en-US" sz="1200" spc="-95" dirty="0">
                          <a:solidFill>
                            <a:srgbClr val="231F20"/>
                          </a:solidFill>
                          <a:latin typeface="Corbel" panose="020B0503020204020204" pitchFamily="34" charset="0"/>
                          <a:cs typeface="Montserrat"/>
                        </a:rPr>
                        <a:t> </a:t>
                      </a:r>
                      <a:r>
                        <a:rPr lang="en-US" sz="1200" spc="-40" dirty="0">
                          <a:solidFill>
                            <a:srgbClr val="231F20"/>
                          </a:solidFill>
                          <a:latin typeface="Corbel" panose="020B0503020204020204" pitchFamily="34" charset="0"/>
                          <a:cs typeface="Montserrat"/>
                        </a:rPr>
                        <a:t>RSV</a:t>
                      </a:r>
                      <a:r>
                        <a:rPr lang="en-US" sz="1200" spc="-85" dirty="0">
                          <a:solidFill>
                            <a:srgbClr val="231F20"/>
                          </a:solidFill>
                          <a:latin typeface="Corbel" panose="020B0503020204020204" pitchFamily="34" charset="0"/>
                          <a:cs typeface="Montserrat"/>
                        </a:rPr>
                        <a:t> </a:t>
                      </a:r>
                      <a:r>
                        <a:rPr lang="en-US" sz="1200" spc="-60" dirty="0">
                          <a:solidFill>
                            <a:srgbClr val="231F20"/>
                          </a:solidFill>
                          <a:latin typeface="Corbel" panose="020B0503020204020204" pitchFamily="34" charset="0"/>
                          <a:cs typeface="Montserrat"/>
                        </a:rPr>
                        <a:t>vaccine</a:t>
                      </a:r>
                      <a:r>
                        <a:rPr lang="en-US" sz="1200" spc="-85" dirty="0">
                          <a:solidFill>
                            <a:srgbClr val="231F20"/>
                          </a:solidFill>
                          <a:latin typeface="Corbel" panose="020B0503020204020204" pitchFamily="34" charset="0"/>
                          <a:cs typeface="Montserrat"/>
                        </a:rPr>
                        <a:t> </a:t>
                      </a:r>
                      <a:r>
                        <a:rPr lang="en-US" sz="1200" spc="-60" dirty="0">
                          <a:solidFill>
                            <a:srgbClr val="231F20"/>
                          </a:solidFill>
                          <a:latin typeface="Corbel" panose="020B0503020204020204" pitchFamily="34" charset="0"/>
                          <a:cs typeface="Montserrat"/>
                        </a:rPr>
                        <a:t>during</a:t>
                      </a:r>
                      <a:r>
                        <a:rPr lang="en-US" sz="1200" spc="-80" dirty="0">
                          <a:solidFill>
                            <a:srgbClr val="231F20"/>
                          </a:solidFill>
                          <a:latin typeface="Corbel" panose="020B0503020204020204" pitchFamily="34" charset="0"/>
                          <a:cs typeface="Montserrat"/>
                        </a:rPr>
                        <a:t> </a:t>
                      </a:r>
                      <a:r>
                        <a:rPr lang="en-US" sz="1200" spc="-40" dirty="0">
                          <a:solidFill>
                            <a:srgbClr val="231F20"/>
                          </a:solidFill>
                          <a:latin typeface="Corbel" panose="020B0503020204020204" pitchFamily="34" charset="0"/>
                          <a:cs typeface="Montserrat"/>
                        </a:rPr>
                        <a:t>ANC</a:t>
                      </a:r>
                      <a:r>
                        <a:rPr lang="en-US" sz="1200" spc="-85" dirty="0">
                          <a:solidFill>
                            <a:srgbClr val="231F20"/>
                          </a:solidFill>
                          <a:latin typeface="Corbel" panose="020B0503020204020204" pitchFamily="34" charset="0"/>
                          <a:cs typeface="Montserrat"/>
                        </a:rPr>
                        <a:t> </a:t>
                      </a:r>
                      <a:r>
                        <a:rPr lang="en-US" sz="1200" spc="-50" dirty="0">
                          <a:solidFill>
                            <a:srgbClr val="231F20"/>
                          </a:solidFill>
                          <a:latin typeface="Corbel" panose="020B0503020204020204" pitchFamily="34" charset="0"/>
                          <a:cs typeface="Montserrat"/>
                        </a:rPr>
                        <a:t>to</a:t>
                      </a:r>
                      <a:r>
                        <a:rPr lang="en-US" sz="1200" spc="-85" dirty="0">
                          <a:solidFill>
                            <a:srgbClr val="231F20"/>
                          </a:solidFill>
                          <a:latin typeface="Corbel" panose="020B0503020204020204" pitchFamily="34" charset="0"/>
                          <a:cs typeface="Montserrat"/>
                        </a:rPr>
                        <a:t> </a:t>
                      </a:r>
                      <a:r>
                        <a:rPr lang="en-US" sz="1200" spc="-65" dirty="0">
                          <a:solidFill>
                            <a:srgbClr val="231F20"/>
                          </a:solidFill>
                          <a:latin typeface="Corbel" panose="020B0503020204020204" pitchFamily="34" charset="0"/>
                          <a:cs typeface="Montserrat"/>
                        </a:rPr>
                        <a:t>protect</a:t>
                      </a:r>
                      <a:r>
                        <a:rPr lang="en-US" sz="1200" spc="-80" dirty="0">
                          <a:solidFill>
                            <a:srgbClr val="231F20"/>
                          </a:solidFill>
                          <a:latin typeface="Corbel" panose="020B0503020204020204" pitchFamily="34" charset="0"/>
                          <a:cs typeface="Montserrat"/>
                        </a:rPr>
                        <a:t> </a:t>
                      </a:r>
                      <a:r>
                        <a:rPr lang="en-US" sz="1200" spc="-55" dirty="0">
                          <a:solidFill>
                            <a:srgbClr val="231F20"/>
                          </a:solidFill>
                          <a:latin typeface="Corbel" panose="020B0503020204020204" pitchFamily="34" charset="0"/>
                          <a:cs typeface="Montserrat"/>
                        </a:rPr>
                        <a:t>infants </a:t>
                      </a:r>
                      <a:r>
                        <a:rPr lang="en-US" sz="1200" spc="-50" dirty="0">
                          <a:solidFill>
                            <a:srgbClr val="231F20"/>
                          </a:solidFill>
                          <a:latin typeface="Corbel" panose="020B0503020204020204" pitchFamily="34" charset="0"/>
                          <a:cs typeface="Montserrat"/>
                        </a:rPr>
                        <a:t>may</a:t>
                      </a:r>
                      <a:r>
                        <a:rPr lang="en-US" sz="1200" spc="-95" dirty="0">
                          <a:solidFill>
                            <a:srgbClr val="231F20"/>
                          </a:solidFill>
                          <a:latin typeface="Corbel" panose="020B0503020204020204" pitchFamily="34" charset="0"/>
                          <a:cs typeface="Montserrat"/>
                        </a:rPr>
                        <a:t> </a:t>
                      </a:r>
                      <a:r>
                        <a:rPr lang="en-US" sz="1200" spc="-45" dirty="0">
                          <a:solidFill>
                            <a:srgbClr val="231F20"/>
                          </a:solidFill>
                          <a:latin typeface="Corbel" panose="020B0503020204020204" pitchFamily="34" charset="0"/>
                          <a:cs typeface="Montserrat"/>
                        </a:rPr>
                        <a:t>also</a:t>
                      </a:r>
                      <a:r>
                        <a:rPr lang="en-US" sz="1200" spc="-90" dirty="0">
                          <a:solidFill>
                            <a:srgbClr val="231F20"/>
                          </a:solidFill>
                          <a:latin typeface="Corbel" panose="020B0503020204020204" pitchFamily="34" charset="0"/>
                          <a:cs typeface="Montserrat"/>
                        </a:rPr>
                        <a:t> </a:t>
                      </a:r>
                      <a:r>
                        <a:rPr lang="en-US" sz="1200" spc="-35" dirty="0">
                          <a:solidFill>
                            <a:srgbClr val="231F20"/>
                          </a:solidFill>
                          <a:latin typeface="Corbel" panose="020B0503020204020204" pitchFamily="34" charset="0"/>
                          <a:cs typeface="Montserrat"/>
                        </a:rPr>
                        <a:t>benefit</a:t>
                      </a:r>
                      <a:r>
                        <a:rPr lang="en-US" sz="1200" spc="-90" dirty="0">
                          <a:solidFill>
                            <a:srgbClr val="231F20"/>
                          </a:solidFill>
                          <a:latin typeface="Corbel" panose="020B0503020204020204" pitchFamily="34" charset="0"/>
                          <a:cs typeface="Montserrat"/>
                        </a:rPr>
                        <a:t> </a:t>
                      </a:r>
                      <a:r>
                        <a:rPr lang="en-US" sz="1200" spc="-40" dirty="0">
                          <a:solidFill>
                            <a:srgbClr val="231F20"/>
                          </a:solidFill>
                          <a:latin typeface="Corbel" panose="020B0503020204020204" pitchFamily="34" charset="0"/>
                          <a:cs typeface="Montserrat"/>
                        </a:rPr>
                        <a:t>ANC</a:t>
                      </a:r>
                      <a:r>
                        <a:rPr lang="en-US" sz="1200" spc="-90" dirty="0">
                          <a:solidFill>
                            <a:srgbClr val="231F20"/>
                          </a:solidFill>
                          <a:latin typeface="Corbel" panose="020B0503020204020204" pitchFamily="34" charset="0"/>
                          <a:cs typeface="Montserrat"/>
                        </a:rPr>
                        <a:t> </a:t>
                      </a:r>
                      <a:r>
                        <a:rPr lang="en-US" sz="1200" spc="-65" dirty="0">
                          <a:solidFill>
                            <a:srgbClr val="231F20"/>
                          </a:solidFill>
                          <a:latin typeface="Corbel" panose="020B0503020204020204" pitchFamily="34" charset="0"/>
                          <a:cs typeface="Montserrat"/>
                        </a:rPr>
                        <a:t>coverage,</a:t>
                      </a:r>
                      <a:r>
                        <a:rPr lang="en-US" sz="1200" spc="-90" dirty="0">
                          <a:solidFill>
                            <a:srgbClr val="231F20"/>
                          </a:solidFill>
                          <a:latin typeface="Corbel" panose="020B0503020204020204" pitchFamily="34" charset="0"/>
                          <a:cs typeface="Montserrat"/>
                        </a:rPr>
                        <a:t> </a:t>
                      </a:r>
                      <a:r>
                        <a:rPr lang="en-US" sz="1200" spc="-10" dirty="0">
                          <a:solidFill>
                            <a:srgbClr val="231F20"/>
                          </a:solidFill>
                          <a:latin typeface="Corbel" panose="020B0503020204020204" pitchFamily="34" charset="0"/>
                          <a:cs typeface="Montserrat"/>
                        </a:rPr>
                        <a:t>uptake, </a:t>
                      </a:r>
                      <a:r>
                        <a:rPr lang="en-US" sz="1200" spc="-75" dirty="0">
                          <a:solidFill>
                            <a:srgbClr val="231F20"/>
                          </a:solidFill>
                          <a:latin typeface="Corbel" panose="020B0503020204020204" pitchFamily="34" charset="0"/>
                          <a:cs typeface="Montserrat"/>
                        </a:rPr>
                        <a:t>and perceived</a:t>
                      </a:r>
                      <a:r>
                        <a:rPr lang="en-US" sz="1200" spc="-55" dirty="0">
                          <a:solidFill>
                            <a:srgbClr val="231F20"/>
                          </a:solidFill>
                          <a:latin typeface="Corbel" panose="020B0503020204020204" pitchFamily="34" charset="0"/>
                          <a:cs typeface="Montserrat"/>
                        </a:rPr>
                        <a:t> </a:t>
                      </a:r>
                      <a:r>
                        <a:rPr lang="en-US" sz="1200" spc="-60" dirty="0">
                          <a:solidFill>
                            <a:srgbClr val="231F20"/>
                          </a:solidFill>
                          <a:latin typeface="Corbel" panose="020B0503020204020204" pitchFamily="34" charset="0"/>
                          <a:cs typeface="Montserrat"/>
                        </a:rPr>
                        <a:t>quality </a:t>
                      </a:r>
                      <a:r>
                        <a:rPr lang="en-US" sz="1200" spc="-30" dirty="0">
                          <a:solidFill>
                            <a:srgbClr val="231F20"/>
                          </a:solidFill>
                          <a:latin typeface="Corbel" panose="020B0503020204020204" pitchFamily="34" charset="0"/>
                          <a:cs typeface="Montserrat"/>
                        </a:rPr>
                        <a:t>of</a:t>
                      </a:r>
                      <a:r>
                        <a:rPr lang="en-US" sz="1200" spc="-55" dirty="0">
                          <a:solidFill>
                            <a:srgbClr val="231F20"/>
                          </a:solidFill>
                          <a:latin typeface="Corbel" panose="020B0503020204020204" pitchFamily="34" charset="0"/>
                          <a:cs typeface="Montserrat"/>
                        </a:rPr>
                        <a:t> </a:t>
                      </a:r>
                      <a:r>
                        <a:rPr lang="en-US" sz="1200" spc="-30" dirty="0">
                          <a:solidFill>
                            <a:srgbClr val="231F20"/>
                          </a:solidFill>
                          <a:latin typeface="Corbel" panose="020B0503020204020204" pitchFamily="34" charset="0"/>
                          <a:cs typeface="Montserrat"/>
                        </a:rPr>
                        <a:t>care</a:t>
                      </a:r>
                      <a:endParaRPr lang="en-US" sz="1200" dirty="0">
                        <a:latin typeface="Corbel" panose="020B0503020204020204" pitchFamily="34" charset="0"/>
                        <a:cs typeface="Montserrat"/>
                      </a:endParaRPr>
                    </a:p>
                    <a:p>
                      <a:pPr marL="170815" marR="236854">
                        <a:lnSpc>
                          <a:spcPct val="107200"/>
                        </a:lnSpc>
                        <a:spcBef>
                          <a:spcPts val="1350"/>
                        </a:spcBef>
                      </a:pPr>
                      <a:r>
                        <a:rPr lang="en-US" sz="1200" spc="-70" dirty="0">
                          <a:solidFill>
                            <a:srgbClr val="231F20"/>
                          </a:solidFill>
                          <a:latin typeface="Corbel" panose="020B0503020204020204" pitchFamily="34" charset="0"/>
                          <a:cs typeface="Montserrat"/>
                        </a:rPr>
                        <a:t>Vaccine</a:t>
                      </a:r>
                      <a:r>
                        <a:rPr lang="en-US" sz="1200" spc="-100" dirty="0">
                          <a:solidFill>
                            <a:srgbClr val="231F20"/>
                          </a:solidFill>
                          <a:latin typeface="Corbel" panose="020B0503020204020204" pitchFamily="34" charset="0"/>
                          <a:cs typeface="Montserrat"/>
                        </a:rPr>
                        <a:t> </a:t>
                      </a:r>
                      <a:r>
                        <a:rPr lang="en-US" sz="1200" spc="-55" dirty="0">
                          <a:solidFill>
                            <a:srgbClr val="231F20"/>
                          </a:solidFill>
                          <a:latin typeface="Corbel" panose="020B0503020204020204" pitchFamily="34" charset="0"/>
                          <a:cs typeface="Montserrat"/>
                        </a:rPr>
                        <a:t>safety monitoring</a:t>
                      </a:r>
                      <a:r>
                        <a:rPr lang="en-US" sz="1200" spc="-95" dirty="0">
                          <a:solidFill>
                            <a:srgbClr val="231F20"/>
                          </a:solidFill>
                          <a:latin typeface="Corbel" panose="020B0503020204020204" pitchFamily="34" charset="0"/>
                          <a:cs typeface="Montserrat"/>
                        </a:rPr>
                        <a:t> systems </a:t>
                      </a:r>
                      <a:r>
                        <a:rPr lang="en-US" sz="1200" spc="-50" dirty="0">
                          <a:solidFill>
                            <a:srgbClr val="231F20"/>
                          </a:solidFill>
                          <a:latin typeface="Corbel" panose="020B0503020204020204" pitchFamily="34" charset="0"/>
                          <a:cs typeface="Montserrat"/>
                        </a:rPr>
                        <a:t>could</a:t>
                      </a:r>
                      <a:r>
                        <a:rPr lang="en-US" sz="1200" spc="-95" dirty="0">
                          <a:solidFill>
                            <a:srgbClr val="231F20"/>
                          </a:solidFill>
                          <a:latin typeface="Corbel" panose="020B0503020204020204" pitchFamily="34" charset="0"/>
                          <a:cs typeface="Montserrat"/>
                        </a:rPr>
                        <a:t> </a:t>
                      </a:r>
                      <a:r>
                        <a:rPr lang="en-US" sz="1200" spc="-45" dirty="0">
                          <a:solidFill>
                            <a:srgbClr val="231F20"/>
                          </a:solidFill>
                          <a:latin typeface="Corbel" panose="020B0503020204020204" pitchFamily="34" charset="0"/>
                          <a:cs typeface="Montserrat"/>
                        </a:rPr>
                        <a:t>also</a:t>
                      </a:r>
                      <a:r>
                        <a:rPr lang="en-US" sz="1200" spc="-95" dirty="0">
                          <a:solidFill>
                            <a:srgbClr val="231F20"/>
                          </a:solidFill>
                          <a:latin typeface="Corbel" panose="020B0503020204020204" pitchFamily="34" charset="0"/>
                          <a:cs typeface="Montserrat"/>
                        </a:rPr>
                        <a:t> </a:t>
                      </a:r>
                      <a:r>
                        <a:rPr lang="en-US" sz="1200" spc="-60" dirty="0">
                          <a:solidFill>
                            <a:srgbClr val="231F20"/>
                          </a:solidFill>
                          <a:latin typeface="Corbel" panose="020B0503020204020204" pitchFamily="34" charset="0"/>
                          <a:cs typeface="Montserrat"/>
                        </a:rPr>
                        <a:t>track </a:t>
                      </a:r>
                      <a:r>
                        <a:rPr lang="en-US" sz="1200" spc="-95" dirty="0">
                          <a:solidFill>
                            <a:srgbClr val="231F20"/>
                          </a:solidFill>
                          <a:latin typeface="Corbel" panose="020B0503020204020204" pitchFamily="34" charset="0"/>
                          <a:cs typeface="Montserrat"/>
                        </a:rPr>
                        <a:t> </a:t>
                      </a:r>
                      <a:r>
                        <a:rPr lang="en-US" sz="1200" spc="-50" dirty="0">
                          <a:solidFill>
                            <a:srgbClr val="231F20"/>
                          </a:solidFill>
                          <a:latin typeface="Corbel" panose="020B0503020204020204" pitchFamily="34" charset="0"/>
                          <a:cs typeface="Montserrat"/>
                        </a:rPr>
                        <a:t>pregnancy </a:t>
                      </a:r>
                      <a:r>
                        <a:rPr lang="en-US" sz="1200" spc="-45" dirty="0">
                          <a:solidFill>
                            <a:srgbClr val="231F20"/>
                          </a:solidFill>
                          <a:latin typeface="Corbel" panose="020B0503020204020204" pitchFamily="34" charset="0"/>
                          <a:cs typeface="Montserrat"/>
                        </a:rPr>
                        <a:t>and</a:t>
                      </a:r>
                      <a:r>
                        <a:rPr lang="en-US" sz="1200" spc="-55" dirty="0">
                          <a:solidFill>
                            <a:srgbClr val="231F20"/>
                          </a:solidFill>
                          <a:latin typeface="Corbel" panose="020B0503020204020204" pitchFamily="34" charset="0"/>
                          <a:cs typeface="Montserrat"/>
                        </a:rPr>
                        <a:t> other </a:t>
                      </a:r>
                      <a:r>
                        <a:rPr lang="en-US" sz="1200" spc="-75" dirty="0">
                          <a:solidFill>
                            <a:srgbClr val="231F20"/>
                          </a:solidFill>
                          <a:latin typeface="Corbel" panose="020B0503020204020204" pitchFamily="34" charset="0"/>
                          <a:cs typeface="Montserrat"/>
                        </a:rPr>
                        <a:t>maternal/child</a:t>
                      </a:r>
                      <a:r>
                        <a:rPr lang="en-US" sz="1200" spc="-55" dirty="0">
                          <a:solidFill>
                            <a:srgbClr val="231F20"/>
                          </a:solidFill>
                          <a:latin typeface="Corbel" panose="020B0503020204020204" pitchFamily="34" charset="0"/>
                          <a:cs typeface="Montserrat"/>
                        </a:rPr>
                        <a:t> </a:t>
                      </a:r>
                      <a:r>
                        <a:rPr lang="en-US" sz="1200" spc="-60" dirty="0">
                          <a:solidFill>
                            <a:srgbClr val="231F20"/>
                          </a:solidFill>
                          <a:latin typeface="Corbel" panose="020B0503020204020204" pitchFamily="34" charset="0"/>
                          <a:cs typeface="Montserrat"/>
                        </a:rPr>
                        <a:t>health</a:t>
                      </a:r>
                      <a:r>
                        <a:rPr lang="en-US" sz="1200" spc="-55" dirty="0">
                          <a:solidFill>
                            <a:srgbClr val="231F20"/>
                          </a:solidFill>
                          <a:latin typeface="Corbel" panose="020B0503020204020204" pitchFamily="34" charset="0"/>
                          <a:cs typeface="Montserrat"/>
                        </a:rPr>
                        <a:t> </a:t>
                      </a:r>
                      <a:r>
                        <a:rPr lang="en-US" sz="1200" spc="-10" dirty="0">
                          <a:solidFill>
                            <a:srgbClr val="231F20"/>
                          </a:solidFill>
                          <a:latin typeface="Corbel" panose="020B0503020204020204" pitchFamily="34" charset="0"/>
                          <a:cs typeface="Montserrat"/>
                        </a:rPr>
                        <a:t>outcomes</a:t>
                      </a:r>
                      <a:endParaRPr lang="en-US" sz="1200" dirty="0">
                        <a:latin typeface="Corbel" panose="020B0503020204020204" pitchFamily="34" charset="0"/>
                        <a:cs typeface="Montserrat"/>
                      </a:endParaRPr>
                    </a:p>
                    <a:p>
                      <a:pPr marL="170815" marR="340995" algn="l">
                        <a:lnSpc>
                          <a:spcPct val="107200"/>
                        </a:lnSpc>
                        <a:spcBef>
                          <a:spcPts val="1350"/>
                        </a:spcBef>
                      </a:pPr>
                      <a:r>
                        <a:rPr lang="en-US" sz="1200" spc="-60" dirty="0">
                          <a:solidFill>
                            <a:srgbClr val="231F20"/>
                          </a:solidFill>
                          <a:latin typeface="Corbel" panose="020B0503020204020204" pitchFamily="34" charset="0"/>
                          <a:cs typeface="Montserrat"/>
                        </a:rPr>
                        <a:t>RS</a:t>
                      </a:r>
                      <a:r>
                        <a:rPr lang="en-US" sz="1200" dirty="0">
                          <a:solidFill>
                            <a:srgbClr val="231F20"/>
                          </a:solidFill>
                          <a:latin typeface="Corbel" panose="020B0503020204020204" pitchFamily="34" charset="0"/>
                          <a:cs typeface="Montserrat"/>
                        </a:rPr>
                        <a:t>V</a:t>
                      </a:r>
                      <a:r>
                        <a:rPr lang="en-US" sz="1200" spc="-114" dirty="0">
                          <a:solidFill>
                            <a:srgbClr val="231F20"/>
                          </a:solidFill>
                          <a:latin typeface="Corbel" panose="020B0503020204020204" pitchFamily="34" charset="0"/>
                          <a:cs typeface="Montserrat"/>
                        </a:rPr>
                        <a:t> </a:t>
                      </a:r>
                      <a:r>
                        <a:rPr lang="en-US" sz="1200" spc="-80" dirty="0">
                          <a:solidFill>
                            <a:srgbClr val="231F20"/>
                          </a:solidFill>
                          <a:latin typeface="Corbel" panose="020B0503020204020204" pitchFamily="34" charset="0"/>
                          <a:cs typeface="Montserrat"/>
                        </a:rPr>
                        <a:t>v</a:t>
                      </a:r>
                      <a:r>
                        <a:rPr lang="en-US" sz="1200" spc="-55" dirty="0">
                          <a:solidFill>
                            <a:srgbClr val="231F20"/>
                          </a:solidFill>
                          <a:latin typeface="Corbel" panose="020B0503020204020204" pitchFamily="34" charset="0"/>
                          <a:cs typeface="Montserrat"/>
                        </a:rPr>
                        <a:t>a</a:t>
                      </a:r>
                      <a:r>
                        <a:rPr lang="en-US" sz="1200" spc="-70" dirty="0">
                          <a:solidFill>
                            <a:srgbClr val="231F20"/>
                          </a:solidFill>
                          <a:latin typeface="Corbel" panose="020B0503020204020204" pitchFamily="34" charset="0"/>
                          <a:cs typeface="Montserrat"/>
                        </a:rPr>
                        <a:t>c</a:t>
                      </a:r>
                      <a:r>
                        <a:rPr lang="en-US" sz="1200" spc="-60" dirty="0">
                          <a:solidFill>
                            <a:srgbClr val="231F20"/>
                          </a:solidFill>
                          <a:latin typeface="Corbel" panose="020B0503020204020204" pitchFamily="34" charset="0"/>
                          <a:cs typeface="Montserrat"/>
                        </a:rPr>
                        <a:t>ci</a:t>
                      </a:r>
                      <a:r>
                        <a:rPr lang="en-US" sz="1200" spc="-55" dirty="0">
                          <a:solidFill>
                            <a:srgbClr val="231F20"/>
                          </a:solidFill>
                          <a:latin typeface="Corbel" panose="020B0503020204020204" pitchFamily="34" charset="0"/>
                          <a:cs typeface="Montserrat"/>
                        </a:rPr>
                        <a:t>n</a:t>
                      </a:r>
                      <a:r>
                        <a:rPr lang="en-US" sz="1200" dirty="0">
                          <a:solidFill>
                            <a:srgbClr val="231F20"/>
                          </a:solidFill>
                          <a:latin typeface="Corbel" panose="020B0503020204020204" pitchFamily="34" charset="0"/>
                          <a:cs typeface="Montserrat"/>
                        </a:rPr>
                        <a:t>e</a:t>
                      </a:r>
                      <a:r>
                        <a:rPr lang="en-US" sz="1200" spc="-114" dirty="0">
                          <a:solidFill>
                            <a:srgbClr val="231F20"/>
                          </a:solidFill>
                          <a:latin typeface="Corbel" panose="020B0503020204020204" pitchFamily="34" charset="0"/>
                          <a:cs typeface="Montserrat"/>
                        </a:rPr>
                        <a:t> </a:t>
                      </a:r>
                      <a:r>
                        <a:rPr lang="en-US" sz="1200" spc="-80" dirty="0">
                          <a:solidFill>
                            <a:srgbClr val="231F20"/>
                          </a:solidFill>
                          <a:latin typeface="Corbel" panose="020B0503020204020204" pitchFamily="34" charset="0"/>
                          <a:cs typeface="Montserrat"/>
                        </a:rPr>
                        <a:t>is the </a:t>
                      </a:r>
                      <a:r>
                        <a:rPr lang="en-US" sz="1200" spc="-35" dirty="0">
                          <a:solidFill>
                            <a:srgbClr val="231F20"/>
                          </a:solidFill>
                          <a:latin typeface="Corbel" panose="020B0503020204020204" pitchFamily="34" charset="0"/>
                          <a:cs typeface="Montserrat"/>
                        </a:rPr>
                        <a:t>first-</a:t>
                      </a:r>
                      <a:r>
                        <a:rPr lang="en-US" sz="1200" spc="-75" dirty="0">
                          <a:solidFill>
                            <a:srgbClr val="231F20"/>
                          </a:solidFill>
                          <a:latin typeface="Corbel" panose="020B0503020204020204" pitchFamily="34" charset="0"/>
                          <a:cs typeface="Montserrat"/>
                        </a:rPr>
                        <a:t>e</a:t>
                      </a:r>
                      <a:r>
                        <a:rPr lang="en-US" sz="1200" spc="-80" dirty="0">
                          <a:solidFill>
                            <a:srgbClr val="231F20"/>
                          </a:solidFill>
                          <a:latin typeface="Corbel" panose="020B0503020204020204" pitchFamily="34" charset="0"/>
                          <a:cs typeface="Montserrat"/>
                        </a:rPr>
                        <a:t>v</a:t>
                      </a:r>
                      <a:r>
                        <a:rPr lang="en-US" sz="1200" spc="-60" dirty="0">
                          <a:solidFill>
                            <a:srgbClr val="231F20"/>
                          </a:solidFill>
                          <a:latin typeface="Corbel" panose="020B0503020204020204" pitchFamily="34" charset="0"/>
                          <a:cs typeface="Montserrat"/>
                        </a:rPr>
                        <a:t>e</a:t>
                      </a:r>
                      <a:r>
                        <a:rPr lang="en-US" sz="1200" dirty="0">
                          <a:solidFill>
                            <a:srgbClr val="231F20"/>
                          </a:solidFill>
                          <a:latin typeface="Corbel" panose="020B0503020204020204" pitchFamily="34" charset="0"/>
                          <a:cs typeface="Montserrat"/>
                        </a:rPr>
                        <a:t>r</a:t>
                      </a:r>
                      <a:r>
                        <a:rPr lang="en-US" sz="1200" spc="-114" dirty="0">
                          <a:solidFill>
                            <a:srgbClr val="231F20"/>
                          </a:solidFill>
                          <a:latin typeface="Corbel" panose="020B0503020204020204" pitchFamily="34" charset="0"/>
                          <a:cs typeface="Montserrat"/>
                        </a:rPr>
                        <a:t> </a:t>
                      </a:r>
                      <a:r>
                        <a:rPr lang="en-US" sz="1200" spc="-80" dirty="0">
                          <a:solidFill>
                            <a:srgbClr val="231F20"/>
                          </a:solidFill>
                          <a:latin typeface="Corbel" panose="020B0503020204020204" pitchFamily="34" charset="0"/>
                          <a:cs typeface="Montserrat"/>
                        </a:rPr>
                        <a:t>v</a:t>
                      </a:r>
                      <a:r>
                        <a:rPr lang="en-US" sz="1200" spc="-55" dirty="0">
                          <a:solidFill>
                            <a:srgbClr val="231F20"/>
                          </a:solidFill>
                          <a:latin typeface="Corbel" panose="020B0503020204020204" pitchFamily="34" charset="0"/>
                          <a:cs typeface="Montserrat"/>
                        </a:rPr>
                        <a:t>a</a:t>
                      </a:r>
                      <a:r>
                        <a:rPr lang="en-US" sz="1200" spc="-70" dirty="0">
                          <a:solidFill>
                            <a:srgbClr val="231F20"/>
                          </a:solidFill>
                          <a:latin typeface="Corbel" panose="020B0503020204020204" pitchFamily="34" charset="0"/>
                          <a:cs typeface="Montserrat"/>
                        </a:rPr>
                        <a:t>c</a:t>
                      </a:r>
                      <a:r>
                        <a:rPr lang="en-US" sz="1200" spc="-60" dirty="0">
                          <a:solidFill>
                            <a:srgbClr val="231F20"/>
                          </a:solidFill>
                          <a:latin typeface="Corbel" panose="020B0503020204020204" pitchFamily="34" charset="0"/>
                          <a:cs typeface="Montserrat"/>
                        </a:rPr>
                        <a:t>ci</a:t>
                      </a:r>
                      <a:r>
                        <a:rPr lang="en-US" sz="1200" spc="-55" dirty="0">
                          <a:solidFill>
                            <a:srgbClr val="231F20"/>
                          </a:solidFill>
                          <a:latin typeface="Corbel" panose="020B0503020204020204" pitchFamily="34" charset="0"/>
                          <a:cs typeface="Montserrat"/>
                        </a:rPr>
                        <a:t>n</a:t>
                      </a:r>
                      <a:r>
                        <a:rPr lang="en-US" sz="1200" dirty="0">
                          <a:solidFill>
                            <a:srgbClr val="231F20"/>
                          </a:solidFill>
                          <a:latin typeface="Corbel" panose="020B0503020204020204" pitchFamily="34" charset="0"/>
                          <a:cs typeface="Montserrat"/>
                        </a:rPr>
                        <a:t>e</a:t>
                      </a:r>
                      <a:r>
                        <a:rPr lang="en-US" sz="1200" spc="-114" dirty="0">
                          <a:solidFill>
                            <a:srgbClr val="231F20"/>
                          </a:solidFill>
                          <a:latin typeface="Corbel" panose="020B0503020204020204" pitchFamily="34" charset="0"/>
                          <a:cs typeface="Montserrat"/>
                        </a:rPr>
                        <a:t> </a:t>
                      </a:r>
                      <a:r>
                        <a:rPr lang="en-US" sz="1200" spc="-60" dirty="0">
                          <a:solidFill>
                            <a:srgbClr val="231F20"/>
                          </a:solidFill>
                          <a:latin typeface="Corbel" panose="020B0503020204020204" pitchFamily="34" charset="0"/>
                          <a:cs typeface="Montserrat"/>
                        </a:rPr>
                        <a:t>licensed with an indication </a:t>
                      </a:r>
                      <a:r>
                        <a:rPr lang="en-US" sz="1200" spc="-70" dirty="0">
                          <a:solidFill>
                            <a:srgbClr val="231F20"/>
                          </a:solidFill>
                          <a:latin typeface="Corbel" panose="020B0503020204020204" pitchFamily="34" charset="0"/>
                          <a:cs typeface="Montserrat"/>
                        </a:rPr>
                        <a:t>f</a:t>
                      </a:r>
                      <a:r>
                        <a:rPr lang="en-US" sz="1200" spc="-60" dirty="0">
                          <a:solidFill>
                            <a:srgbClr val="231F20"/>
                          </a:solidFill>
                          <a:latin typeface="Corbel" panose="020B0503020204020204" pitchFamily="34" charset="0"/>
                          <a:cs typeface="Montserrat"/>
                        </a:rPr>
                        <a:t>o</a:t>
                      </a:r>
                      <a:r>
                        <a:rPr lang="en-US" sz="1200" dirty="0">
                          <a:solidFill>
                            <a:srgbClr val="231F20"/>
                          </a:solidFill>
                          <a:latin typeface="Corbel" panose="020B0503020204020204" pitchFamily="34" charset="0"/>
                          <a:cs typeface="Montserrat"/>
                        </a:rPr>
                        <a:t>r</a:t>
                      </a:r>
                      <a:r>
                        <a:rPr lang="en-US" sz="1200" spc="-114" dirty="0">
                          <a:solidFill>
                            <a:srgbClr val="231F20"/>
                          </a:solidFill>
                          <a:latin typeface="Corbel" panose="020B0503020204020204" pitchFamily="34" charset="0"/>
                          <a:cs typeface="Montserrat"/>
                        </a:rPr>
                        <a:t> </a:t>
                      </a:r>
                      <a:r>
                        <a:rPr lang="en-US" sz="1200" spc="-60" dirty="0">
                          <a:solidFill>
                            <a:srgbClr val="231F20"/>
                          </a:solidFill>
                          <a:latin typeface="Corbel" panose="020B0503020204020204" pitchFamily="34" charset="0"/>
                          <a:cs typeface="Montserrat"/>
                        </a:rPr>
                        <a:t>us</a:t>
                      </a:r>
                      <a:r>
                        <a:rPr lang="en-US" sz="1200" dirty="0">
                          <a:solidFill>
                            <a:srgbClr val="231F20"/>
                          </a:solidFill>
                          <a:latin typeface="Corbel" panose="020B0503020204020204" pitchFamily="34" charset="0"/>
                          <a:cs typeface="Montserrat"/>
                        </a:rPr>
                        <a:t>e</a:t>
                      </a:r>
                      <a:r>
                        <a:rPr lang="en-US" sz="1200" spc="-114" dirty="0">
                          <a:solidFill>
                            <a:srgbClr val="231F20"/>
                          </a:solidFill>
                          <a:latin typeface="Corbel" panose="020B0503020204020204" pitchFamily="34" charset="0"/>
                          <a:cs typeface="Montserrat"/>
                        </a:rPr>
                        <a:t> </a:t>
                      </a:r>
                      <a:r>
                        <a:rPr lang="en-US" sz="1200" spc="-60" dirty="0">
                          <a:solidFill>
                            <a:srgbClr val="231F20"/>
                          </a:solidFill>
                          <a:latin typeface="Corbel" panose="020B0503020204020204" pitchFamily="34" charset="0"/>
                          <a:cs typeface="Montserrat"/>
                        </a:rPr>
                        <a:t>i</a:t>
                      </a:r>
                      <a:r>
                        <a:rPr lang="en-US" sz="1200" dirty="0">
                          <a:solidFill>
                            <a:srgbClr val="231F20"/>
                          </a:solidFill>
                          <a:latin typeface="Corbel" panose="020B0503020204020204" pitchFamily="34" charset="0"/>
                          <a:cs typeface="Montserrat"/>
                        </a:rPr>
                        <a:t>n</a:t>
                      </a:r>
                      <a:r>
                        <a:rPr lang="en-US" sz="1200" spc="-114" dirty="0">
                          <a:solidFill>
                            <a:srgbClr val="231F20"/>
                          </a:solidFill>
                          <a:latin typeface="Corbel" panose="020B0503020204020204" pitchFamily="34" charset="0"/>
                          <a:cs typeface="Montserrat"/>
                        </a:rPr>
                        <a:t> </a:t>
                      </a:r>
                      <a:r>
                        <a:rPr lang="en-US" sz="1200" spc="-60" dirty="0">
                          <a:solidFill>
                            <a:srgbClr val="231F20"/>
                          </a:solidFill>
                          <a:latin typeface="Corbel" panose="020B0503020204020204" pitchFamily="34" charset="0"/>
                          <a:cs typeface="Montserrat"/>
                        </a:rPr>
                        <a:t>p</a:t>
                      </a:r>
                      <a:r>
                        <a:rPr lang="en-US" sz="1200" spc="-75" dirty="0">
                          <a:solidFill>
                            <a:srgbClr val="231F20"/>
                          </a:solidFill>
                          <a:latin typeface="Corbel" panose="020B0503020204020204" pitchFamily="34" charset="0"/>
                          <a:cs typeface="Montserrat"/>
                        </a:rPr>
                        <a:t>r</a:t>
                      </a:r>
                      <a:r>
                        <a:rPr lang="en-US" sz="1200" spc="-60" dirty="0">
                          <a:solidFill>
                            <a:srgbClr val="231F20"/>
                          </a:solidFill>
                          <a:latin typeface="Corbel" panose="020B0503020204020204" pitchFamily="34" charset="0"/>
                          <a:cs typeface="Montserrat"/>
                        </a:rPr>
                        <a:t>egna</a:t>
                      </a:r>
                      <a:r>
                        <a:rPr lang="en-US" sz="1200" spc="-55" dirty="0">
                          <a:solidFill>
                            <a:srgbClr val="231F20"/>
                          </a:solidFill>
                          <a:latin typeface="Corbel" panose="020B0503020204020204" pitchFamily="34" charset="0"/>
                          <a:cs typeface="Montserrat"/>
                        </a:rPr>
                        <a:t>n</a:t>
                      </a:r>
                      <a:r>
                        <a:rPr lang="en-US" sz="1200" spc="-70" dirty="0">
                          <a:solidFill>
                            <a:srgbClr val="231F20"/>
                          </a:solidFill>
                          <a:latin typeface="Corbel" panose="020B0503020204020204" pitchFamily="34" charset="0"/>
                          <a:cs typeface="Montserrat"/>
                        </a:rPr>
                        <a:t>c</a:t>
                      </a:r>
                      <a:r>
                        <a:rPr lang="en-US" sz="1200" dirty="0">
                          <a:solidFill>
                            <a:srgbClr val="231F20"/>
                          </a:solidFill>
                          <a:latin typeface="Corbel" panose="020B0503020204020204" pitchFamily="34" charset="0"/>
                          <a:cs typeface="Montserrat"/>
                        </a:rPr>
                        <a:t>y</a:t>
                      </a:r>
                      <a:r>
                        <a:rPr lang="en-US" sz="1200" spc="-114" dirty="0">
                          <a:solidFill>
                            <a:srgbClr val="231F20"/>
                          </a:solidFill>
                          <a:latin typeface="Corbel" panose="020B0503020204020204" pitchFamily="34" charset="0"/>
                          <a:cs typeface="Montserrat"/>
                        </a:rPr>
                        <a:t> </a:t>
                      </a:r>
                      <a:r>
                        <a:rPr lang="en-US" sz="1200" spc="-85" dirty="0">
                          <a:solidFill>
                            <a:srgbClr val="231F20"/>
                          </a:solidFill>
                          <a:latin typeface="Corbel" panose="020B0503020204020204" pitchFamily="34" charset="0"/>
                          <a:cs typeface="Montserrat"/>
                        </a:rPr>
                        <a:t>t</a:t>
                      </a:r>
                      <a:r>
                        <a:rPr lang="en-US" sz="1200" dirty="0">
                          <a:solidFill>
                            <a:srgbClr val="231F20"/>
                          </a:solidFill>
                          <a:latin typeface="Corbel" panose="020B0503020204020204" pitchFamily="34" charset="0"/>
                          <a:cs typeface="Montserrat"/>
                        </a:rPr>
                        <a:t>o</a:t>
                      </a:r>
                      <a:r>
                        <a:rPr lang="en-US" sz="1200" spc="-114" dirty="0">
                          <a:solidFill>
                            <a:srgbClr val="231F20"/>
                          </a:solidFill>
                          <a:latin typeface="Corbel" panose="020B0503020204020204" pitchFamily="34" charset="0"/>
                          <a:cs typeface="Montserrat"/>
                        </a:rPr>
                        <a:t> </a:t>
                      </a:r>
                      <a:r>
                        <a:rPr lang="en-US" sz="1200" spc="-60" dirty="0">
                          <a:solidFill>
                            <a:srgbClr val="231F20"/>
                          </a:solidFill>
                          <a:latin typeface="Corbel" panose="020B0503020204020204" pitchFamily="34" charset="0"/>
                          <a:cs typeface="Montserrat"/>
                        </a:rPr>
                        <a:t>p</a:t>
                      </a:r>
                      <a:r>
                        <a:rPr lang="en-US" sz="1200" spc="-75" dirty="0">
                          <a:solidFill>
                            <a:srgbClr val="231F20"/>
                          </a:solidFill>
                          <a:latin typeface="Corbel" panose="020B0503020204020204" pitchFamily="34" charset="0"/>
                          <a:cs typeface="Montserrat"/>
                        </a:rPr>
                        <a:t>r</a:t>
                      </a:r>
                      <a:r>
                        <a:rPr lang="en-US" sz="1200" spc="-60" dirty="0">
                          <a:solidFill>
                            <a:srgbClr val="231F20"/>
                          </a:solidFill>
                          <a:latin typeface="Corbel" panose="020B0503020204020204" pitchFamily="34" charset="0"/>
                          <a:cs typeface="Montserrat"/>
                        </a:rPr>
                        <a:t>o</a:t>
                      </a:r>
                      <a:r>
                        <a:rPr lang="en-US" sz="1200" spc="-85" dirty="0">
                          <a:solidFill>
                            <a:srgbClr val="231F20"/>
                          </a:solidFill>
                          <a:latin typeface="Corbel" panose="020B0503020204020204" pitchFamily="34" charset="0"/>
                          <a:cs typeface="Montserrat"/>
                        </a:rPr>
                        <a:t>t</a:t>
                      </a:r>
                      <a:r>
                        <a:rPr lang="en-US" sz="1200" spc="-60" dirty="0">
                          <a:solidFill>
                            <a:srgbClr val="231F20"/>
                          </a:solidFill>
                          <a:latin typeface="Corbel" panose="020B0503020204020204" pitchFamily="34" charset="0"/>
                          <a:cs typeface="Montserrat"/>
                        </a:rPr>
                        <a:t>e</a:t>
                      </a:r>
                      <a:r>
                        <a:rPr lang="en-US" sz="1200" spc="-50" dirty="0">
                          <a:solidFill>
                            <a:srgbClr val="231F20"/>
                          </a:solidFill>
                          <a:latin typeface="Corbel" panose="020B0503020204020204" pitchFamily="34" charset="0"/>
                          <a:cs typeface="Montserrat"/>
                        </a:rPr>
                        <a:t>c</a:t>
                      </a:r>
                      <a:r>
                        <a:rPr lang="en-US" sz="1200" dirty="0">
                          <a:solidFill>
                            <a:srgbClr val="231F20"/>
                          </a:solidFill>
                          <a:latin typeface="Corbel" panose="020B0503020204020204" pitchFamily="34" charset="0"/>
                          <a:cs typeface="Montserrat"/>
                        </a:rPr>
                        <a:t>t</a:t>
                      </a:r>
                      <a:r>
                        <a:rPr lang="en-US" sz="1200" spc="-114" dirty="0">
                          <a:solidFill>
                            <a:srgbClr val="231F20"/>
                          </a:solidFill>
                          <a:latin typeface="Corbel" panose="020B0503020204020204" pitchFamily="34" charset="0"/>
                          <a:cs typeface="Montserrat"/>
                        </a:rPr>
                        <a:t> </a:t>
                      </a:r>
                      <a:r>
                        <a:rPr lang="en-US" sz="1200" spc="-60" dirty="0">
                          <a:solidFill>
                            <a:srgbClr val="231F20"/>
                          </a:solidFill>
                          <a:latin typeface="Corbel" panose="020B0503020204020204" pitchFamily="34" charset="0"/>
                          <a:cs typeface="Montserrat"/>
                        </a:rPr>
                        <a:t>in</a:t>
                      </a:r>
                      <a:r>
                        <a:rPr lang="en-US" sz="1200" spc="-70" dirty="0">
                          <a:solidFill>
                            <a:srgbClr val="231F20"/>
                          </a:solidFill>
                          <a:latin typeface="Corbel" panose="020B0503020204020204" pitchFamily="34" charset="0"/>
                          <a:cs typeface="Montserrat"/>
                        </a:rPr>
                        <a:t>f</a:t>
                      </a:r>
                      <a:r>
                        <a:rPr lang="en-US" sz="1200" spc="-60" dirty="0">
                          <a:solidFill>
                            <a:srgbClr val="231F20"/>
                          </a:solidFill>
                          <a:latin typeface="Corbel" panose="020B0503020204020204" pitchFamily="34" charset="0"/>
                          <a:cs typeface="Montserrat"/>
                        </a:rPr>
                        <a:t>ants—paving the way for</a:t>
                      </a:r>
                      <a:r>
                        <a:rPr lang="en-US" sz="1200" spc="-114" dirty="0">
                          <a:solidFill>
                            <a:srgbClr val="231F20"/>
                          </a:solidFill>
                          <a:latin typeface="Corbel" panose="020B0503020204020204" pitchFamily="34" charset="0"/>
                          <a:cs typeface="Montserrat"/>
                        </a:rPr>
                        <a:t> </a:t>
                      </a:r>
                      <a:r>
                        <a:rPr lang="en-US" sz="1200" spc="-60" dirty="0">
                          <a:solidFill>
                            <a:srgbClr val="231F20"/>
                          </a:solidFill>
                          <a:latin typeface="Corbel" panose="020B0503020204020204" pitchFamily="34" charset="0"/>
                          <a:cs typeface="Montserrat"/>
                        </a:rPr>
                        <a:t>ot</a:t>
                      </a:r>
                      <a:r>
                        <a:rPr lang="en-US" sz="1200" spc="-55" dirty="0">
                          <a:solidFill>
                            <a:srgbClr val="231F20"/>
                          </a:solidFill>
                          <a:latin typeface="Corbel" panose="020B0503020204020204" pitchFamily="34" charset="0"/>
                          <a:cs typeface="Montserrat"/>
                        </a:rPr>
                        <a:t>h</a:t>
                      </a:r>
                      <a:r>
                        <a:rPr lang="en-US" sz="1200" spc="-60" dirty="0">
                          <a:solidFill>
                            <a:srgbClr val="231F20"/>
                          </a:solidFill>
                          <a:latin typeface="Corbel" panose="020B0503020204020204" pitchFamily="34" charset="0"/>
                          <a:cs typeface="Montserrat"/>
                        </a:rPr>
                        <a:t>e</a:t>
                      </a:r>
                      <a:r>
                        <a:rPr lang="en-US" sz="1200" dirty="0">
                          <a:solidFill>
                            <a:srgbClr val="231F20"/>
                          </a:solidFill>
                          <a:latin typeface="Corbel" panose="020B0503020204020204" pitchFamily="34" charset="0"/>
                          <a:cs typeface="Montserrat"/>
                        </a:rPr>
                        <a:t>r</a:t>
                      </a:r>
                      <a:r>
                        <a:rPr lang="en-US" sz="1200" spc="-114" dirty="0">
                          <a:solidFill>
                            <a:srgbClr val="231F20"/>
                          </a:solidFill>
                          <a:latin typeface="Corbel" panose="020B0503020204020204" pitchFamily="34" charset="0"/>
                          <a:cs typeface="Montserrat"/>
                        </a:rPr>
                        <a:t> </a:t>
                      </a:r>
                      <a:r>
                        <a:rPr lang="en-US" sz="1200" spc="-60" dirty="0">
                          <a:solidFill>
                            <a:srgbClr val="231F20"/>
                          </a:solidFill>
                          <a:latin typeface="Corbel" panose="020B0503020204020204" pitchFamily="34" charset="0"/>
                          <a:cs typeface="Montserrat"/>
                        </a:rPr>
                        <a:t>ma</a:t>
                      </a:r>
                      <a:r>
                        <a:rPr lang="en-US" sz="1200" spc="-85" dirty="0">
                          <a:solidFill>
                            <a:srgbClr val="231F20"/>
                          </a:solidFill>
                          <a:latin typeface="Corbel" panose="020B0503020204020204" pitchFamily="34" charset="0"/>
                          <a:cs typeface="Montserrat"/>
                        </a:rPr>
                        <a:t>t</a:t>
                      </a:r>
                      <a:r>
                        <a:rPr lang="en-US" sz="1200" spc="-60" dirty="0">
                          <a:solidFill>
                            <a:srgbClr val="231F20"/>
                          </a:solidFill>
                          <a:latin typeface="Corbel" panose="020B0503020204020204" pitchFamily="34" charset="0"/>
                          <a:cs typeface="Montserrat"/>
                        </a:rPr>
                        <a:t>e</a:t>
                      </a:r>
                      <a:r>
                        <a:rPr lang="en-US" sz="1200" spc="-70" dirty="0">
                          <a:solidFill>
                            <a:srgbClr val="231F20"/>
                          </a:solidFill>
                          <a:latin typeface="Corbel" panose="020B0503020204020204" pitchFamily="34" charset="0"/>
                          <a:cs typeface="Montserrat"/>
                        </a:rPr>
                        <a:t>r</a:t>
                      </a:r>
                      <a:r>
                        <a:rPr lang="en-US" sz="1200" spc="-60" dirty="0">
                          <a:solidFill>
                            <a:srgbClr val="231F20"/>
                          </a:solidFill>
                          <a:latin typeface="Corbel" panose="020B0503020204020204" pitchFamily="34" charset="0"/>
                          <a:cs typeface="Montserrat"/>
                        </a:rPr>
                        <a:t>na</a:t>
                      </a:r>
                      <a:r>
                        <a:rPr lang="en-US" sz="1200" dirty="0">
                          <a:solidFill>
                            <a:srgbClr val="231F20"/>
                          </a:solidFill>
                          <a:latin typeface="Corbel" panose="020B0503020204020204" pitchFamily="34" charset="0"/>
                          <a:cs typeface="Montserrat"/>
                        </a:rPr>
                        <a:t>l</a:t>
                      </a:r>
                      <a:r>
                        <a:rPr lang="en-US" sz="1200" spc="-114" dirty="0">
                          <a:solidFill>
                            <a:srgbClr val="231F20"/>
                          </a:solidFill>
                          <a:latin typeface="Corbel" panose="020B0503020204020204" pitchFamily="34" charset="0"/>
                          <a:cs typeface="Montserrat"/>
                        </a:rPr>
                        <a:t> </a:t>
                      </a:r>
                      <a:r>
                        <a:rPr lang="en-US" sz="1200" spc="-80" dirty="0">
                          <a:solidFill>
                            <a:srgbClr val="231F20"/>
                          </a:solidFill>
                          <a:latin typeface="Corbel" panose="020B0503020204020204" pitchFamily="34" charset="0"/>
                          <a:cs typeface="Montserrat"/>
                        </a:rPr>
                        <a:t>v</a:t>
                      </a:r>
                      <a:r>
                        <a:rPr lang="en-US" sz="1200" spc="-55" dirty="0">
                          <a:solidFill>
                            <a:srgbClr val="231F20"/>
                          </a:solidFill>
                          <a:latin typeface="Corbel" panose="020B0503020204020204" pitchFamily="34" charset="0"/>
                          <a:cs typeface="Montserrat"/>
                        </a:rPr>
                        <a:t>a</a:t>
                      </a:r>
                      <a:r>
                        <a:rPr lang="en-US" sz="1200" spc="-70" dirty="0">
                          <a:solidFill>
                            <a:srgbClr val="231F20"/>
                          </a:solidFill>
                          <a:latin typeface="Corbel" panose="020B0503020204020204" pitchFamily="34" charset="0"/>
                          <a:cs typeface="Montserrat"/>
                        </a:rPr>
                        <a:t>c</a:t>
                      </a:r>
                      <a:r>
                        <a:rPr lang="en-US" sz="1200" spc="-60" dirty="0">
                          <a:solidFill>
                            <a:srgbClr val="231F20"/>
                          </a:solidFill>
                          <a:latin typeface="Corbel" panose="020B0503020204020204" pitchFamily="34" charset="0"/>
                          <a:cs typeface="Montserrat"/>
                        </a:rPr>
                        <a:t>ci</a:t>
                      </a:r>
                      <a:r>
                        <a:rPr lang="en-US" sz="1200" spc="-55" dirty="0">
                          <a:solidFill>
                            <a:srgbClr val="231F20"/>
                          </a:solidFill>
                          <a:latin typeface="Corbel" panose="020B0503020204020204" pitchFamily="34" charset="0"/>
                          <a:cs typeface="Montserrat"/>
                        </a:rPr>
                        <a:t>n</a:t>
                      </a:r>
                      <a:r>
                        <a:rPr lang="en-US" sz="1200" spc="-60" dirty="0">
                          <a:solidFill>
                            <a:srgbClr val="231F20"/>
                          </a:solidFill>
                          <a:latin typeface="Corbel" panose="020B0503020204020204" pitchFamily="34" charset="0"/>
                          <a:cs typeface="Montserrat"/>
                        </a:rPr>
                        <a:t>es</a:t>
                      </a:r>
                      <a:endParaRPr lang="en-US" sz="1200" dirty="0">
                        <a:latin typeface="Corbel" panose="020B0503020204020204" pitchFamily="34" charset="0"/>
                        <a:cs typeface="Montserrat"/>
                      </a:endParaRPr>
                    </a:p>
                  </a:txBody>
                  <a:tcPr marL="0" marR="0" marT="141288" marB="0">
                    <a:lnR w="6350">
                      <a:solidFill>
                        <a:srgbClr val="0093D5"/>
                      </a:solidFill>
                      <a:prstDash val="solid"/>
                    </a:lnR>
                    <a:lnT w="6350">
                      <a:solidFill>
                        <a:srgbClr val="0093D5"/>
                      </a:solidFill>
                      <a:prstDash val="solid"/>
                    </a:lnT>
                  </a:tcPr>
                </a:tc>
                <a:tc>
                  <a:txBody>
                    <a:bodyPr/>
                    <a:lstStyle/>
                    <a:p>
                      <a:pPr marL="171450" marR="438784">
                        <a:lnSpc>
                          <a:spcPct val="107200"/>
                        </a:lnSpc>
                        <a:spcBef>
                          <a:spcPts val="1335"/>
                        </a:spcBef>
                      </a:pPr>
                      <a:r>
                        <a:rPr lang="en-US" sz="1200" spc="-60" dirty="0">
                          <a:solidFill>
                            <a:srgbClr val="231F20"/>
                          </a:solidFill>
                          <a:latin typeface="Corbel" panose="020B0503020204020204" pitchFamily="34" charset="0"/>
                          <a:cs typeface="Montserrat"/>
                        </a:rPr>
                        <a:t>Delivered similarly </a:t>
                      </a:r>
                      <a:r>
                        <a:rPr lang="en-US" sz="1200" spc="-50" dirty="0">
                          <a:solidFill>
                            <a:srgbClr val="231F20"/>
                          </a:solidFill>
                          <a:latin typeface="Corbel" panose="020B0503020204020204" pitchFamily="34" charset="0"/>
                          <a:cs typeface="Montserrat"/>
                        </a:rPr>
                        <a:t>to</a:t>
                      </a:r>
                      <a:r>
                        <a:rPr lang="en-US" sz="1200" spc="-70" dirty="0">
                          <a:solidFill>
                            <a:srgbClr val="231F20"/>
                          </a:solidFill>
                          <a:latin typeface="Corbel" panose="020B0503020204020204" pitchFamily="34" charset="0"/>
                          <a:cs typeface="Montserrat"/>
                        </a:rPr>
                        <a:t> </a:t>
                      </a:r>
                      <a:r>
                        <a:rPr lang="en-US" sz="1200" spc="-55" dirty="0">
                          <a:solidFill>
                            <a:srgbClr val="231F20"/>
                          </a:solidFill>
                          <a:latin typeface="Corbel" panose="020B0503020204020204" pitchFamily="34" charset="0"/>
                          <a:cs typeface="Montserrat"/>
                        </a:rPr>
                        <a:t>BCG,</a:t>
                      </a:r>
                      <a:r>
                        <a:rPr lang="en-US" sz="1200" spc="-75" dirty="0">
                          <a:solidFill>
                            <a:srgbClr val="231F20"/>
                          </a:solidFill>
                          <a:latin typeface="Corbel" panose="020B0503020204020204" pitchFamily="34" charset="0"/>
                          <a:cs typeface="Montserrat"/>
                        </a:rPr>
                        <a:t> </a:t>
                      </a:r>
                      <a:r>
                        <a:rPr lang="en-US" sz="1200" spc="-60" dirty="0">
                          <a:solidFill>
                            <a:srgbClr val="231F20"/>
                          </a:solidFill>
                          <a:latin typeface="Corbel" panose="020B0503020204020204" pitchFamily="34" charset="0"/>
                          <a:cs typeface="Montserrat"/>
                        </a:rPr>
                        <a:t>hepatitis</a:t>
                      </a:r>
                      <a:r>
                        <a:rPr lang="en-US" sz="1200" spc="-75" dirty="0">
                          <a:solidFill>
                            <a:srgbClr val="231F20"/>
                          </a:solidFill>
                          <a:latin typeface="Corbel" panose="020B0503020204020204" pitchFamily="34" charset="0"/>
                          <a:cs typeface="Montserrat"/>
                        </a:rPr>
                        <a:t> </a:t>
                      </a:r>
                      <a:r>
                        <a:rPr lang="en-US" sz="1200" spc="-35" dirty="0">
                          <a:solidFill>
                            <a:srgbClr val="231F20"/>
                          </a:solidFill>
                          <a:latin typeface="Corbel" panose="020B0503020204020204" pitchFamily="34" charset="0"/>
                          <a:cs typeface="Montserrat"/>
                        </a:rPr>
                        <a:t>B,</a:t>
                      </a:r>
                      <a:r>
                        <a:rPr lang="en-US" sz="1200" spc="-70" dirty="0">
                          <a:solidFill>
                            <a:srgbClr val="231F20"/>
                          </a:solidFill>
                          <a:latin typeface="Corbel" panose="020B0503020204020204" pitchFamily="34" charset="0"/>
                          <a:cs typeface="Montserrat"/>
                        </a:rPr>
                        <a:t> </a:t>
                      </a:r>
                      <a:r>
                        <a:rPr lang="en-US" sz="1200" spc="-30" dirty="0">
                          <a:solidFill>
                            <a:srgbClr val="231F20"/>
                          </a:solidFill>
                          <a:latin typeface="Corbel" panose="020B0503020204020204" pitchFamily="34" charset="0"/>
                          <a:cs typeface="Montserrat"/>
                        </a:rPr>
                        <a:t>OPV </a:t>
                      </a:r>
                      <a:r>
                        <a:rPr lang="en-US" sz="1200" spc="-50" dirty="0">
                          <a:solidFill>
                            <a:srgbClr val="231F20"/>
                          </a:solidFill>
                          <a:latin typeface="Corbel" panose="020B0503020204020204" pitchFamily="34" charset="0"/>
                          <a:cs typeface="Montserrat"/>
                        </a:rPr>
                        <a:t>birth</a:t>
                      </a:r>
                      <a:r>
                        <a:rPr lang="en-US" sz="1200" spc="-110" dirty="0">
                          <a:solidFill>
                            <a:srgbClr val="231F20"/>
                          </a:solidFill>
                          <a:latin typeface="Corbel" panose="020B0503020204020204" pitchFamily="34" charset="0"/>
                          <a:cs typeface="Montserrat"/>
                        </a:rPr>
                        <a:t> </a:t>
                      </a:r>
                      <a:r>
                        <a:rPr lang="en-US" sz="1200" spc="-45" dirty="0">
                          <a:solidFill>
                            <a:srgbClr val="231F20"/>
                          </a:solidFill>
                          <a:latin typeface="Corbel" panose="020B0503020204020204" pitchFamily="34" charset="0"/>
                          <a:cs typeface="Montserrat"/>
                        </a:rPr>
                        <a:t>dose</a:t>
                      </a:r>
                      <a:r>
                        <a:rPr lang="en-US" sz="1200" spc="-95" dirty="0">
                          <a:solidFill>
                            <a:srgbClr val="231F20"/>
                          </a:solidFill>
                          <a:latin typeface="Corbel" panose="020B0503020204020204" pitchFamily="34" charset="0"/>
                          <a:cs typeface="Montserrat"/>
                        </a:rPr>
                        <a:t> </a:t>
                      </a:r>
                      <a:r>
                        <a:rPr lang="en-US" sz="1200" spc="-10" dirty="0">
                          <a:solidFill>
                            <a:srgbClr val="231F20"/>
                          </a:solidFill>
                          <a:latin typeface="Corbel" panose="020B0503020204020204" pitchFamily="34" charset="0"/>
                          <a:cs typeface="Montserrat"/>
                        </a:rPr>
                        <a:t>vaccines</a:t>
                      </a:r>
                    </a:p>
                    <a:p>
                      <a:pPr marL="171450" marR="438784">
                        <a:lnSpc>
                          <a:spcPct val="107200"/>
                        </a:lnSpc>
                        <a:spcBef>
                          <a:spcPts val="1335"/>
                        </a:spcBef>
                      </a:pPr>
                      <a:r>
                        <a:rPr lang="en-US" sz="1200" spc="-10" dirty="0">
                          <a:solidFill>
                            <a:srgbClr val="231F20"/>
                          </a:solidFill>
                          <a:latin typeface="Corbel" panose="020B0503020204020204" pitchFamily="34" charset="0"/>
                          <a:cs typeface="Montserrat"/>
                        </a:rPr>
                        <a:t>Intramuscular injection, like many vaccines</a:t>
                      </a:r>
                      <a:endParaRPr lang="en-US" sz="1200" dirty="0">
                        <a:latin typeface="Corbel" panose="020B0503020204020204" pitchFamily="34" charset="0"/>
                        <a:cs typeface="Montserrat"/>
                      </a:endParaRPr>
                    </a:p>
                    <a:p>
                      <a:pPr marL="171450" marR="357505">
                        <a:lnSpc>
                          <a:spcPct val="107200"/>
                        </a:lnSpc>
                        <a:spcBef>
                          <a:spcPts val="1345"/>
                        </a:spcBef>
                      </a:pPr>
                      <a:r>
                        <a:rPr lang="en-US" sz="1200" spc="-50" dirty="0">
                          <a:solidFill>
                            <a:srgbClr val="231F20"/>
                          </a:solidFill>
                          <a:latin typeface="Corbel" panose="020B0503020204020204" pitchFamily="34" charset="0"/>
                          <a:cs typeface="Montserrat"/>
                        </a:rPr>
                        <a:t>Robust</a:t>
                      </a:r>
                      <a:r>
                        <a:rPr lang="en-US" sz="1200" spc="-85" dirty="0">
                          <a:solidFill>
                            <a:srgbClr val="231F20"/>
                          </a:solidFill>
                          <a:latin typeface="Corbel" panose="020B0503020204020204" pitchFamily="34" charset="0"/>
                          <a:cs typeface="Montserrat"/>
                        </a:rPr>
                        <a:t> </a:t>
                      </a:r>
                      <a:r>
                        <a:rPr lang="en-US" sz="1200" spc="-55" dirty="0">
                          <a:solidFill>
                            <a:srgbClr val="231F20"/>
                          </a:solidFill>
                          <a:latin typeface="Corbel" panose="020B0503020204020204" pitchFamily="34" charset="0"/>
                          <a:cs typeface="Montserrat"/>
                        </a:rPr>
                        <a:t>immunization</a:t>
                      </a:r>
                      <a:r>
                        <a:rPr lang="en-US" sz="1200" spc="-85" dirty="0">
                          <a:solidFill>
                            <a:srgbClr val="231F20"/>
                          </a:solidFill>
                          <a:latin typeface="Corbel" panose="020B0503020204020204" pitchFamily="34" charset="0"/>
                          <a:cs typeface="Montserrat"/>
                        </a:rPr>
                        <a:t> </a:t>
                      </a:r>
                      <a:r>
                        <a:rPr lang="en-US" sz="1200" spc="-55" dirty="0">
                          <a:solidFill>
                            <a:srgbClr val="231F20"/>
                          </a:solidFill>
                          <a:latin typeface="Corbel" panose="020B0503020204020204" pitchFamily="34" charset="0"/>
                          <a:cs typeface="Montserrat"/>
                        </a:rPr>
                        <a:t>infrastructure</a:t>
                      </a:r>
                      <a:r>
                        <a:rPr lang="en-US" sz="1200" spc="-85" dirty="0">
                          <a:solidFill>
                            <a:srgbClr val="231F20"/>
                          </a:solidFill>
                          <a:latin typeface="Corbel" panose="020B0503020204020204" pitchFamily="34" charset="0"/>
                          <a:cs typeface="Montserrat"/>
                        </a:rPr>
                        <a:t> </a:t>
                      </a:r>
                      <a:r>
                        <a:rPr lang="en-US" sz="1200" spc="-25" dirty="0">
                          <a:solidFill>
                            <a:srgbClr val="231F20"/>
                          </a:solidFill>
                          <a:latin typeface="Corbel" panose="020B0503020204020204" pitchFamily="34" charset="0"/>
                          <a:cs typeface="Montserrat"/>
                        </a:rPr>
                        <a:t>and </a:t>
                      </a:r>
                      <a:r>
                        <a:rPr lang="en-US" sz="1200" spc="-65" dirty="0">
                          <a:solidFill>
                            <a:srgbClr val="231F20"/>
                          </a:solidFill>
                          <a:latin typeface="Corbel" panose="020B0503020204020204" pitchFamily="34" charset="0"/>
                          <a:cs typeface="Montserrat"/>
                        </a:rPr>
                        <a:t>systems</a:t>
                      </a:r>
                      <a:r>
                        <a:rPr lang="en-US" sz="1200" spc="-90" dirty="0">
                          <a:solidFill>
                            <a:srgbClr val="231F20"/>
                          </a:solidFill>
                          <a:latin typeface="Corbel" panose="020B0503020204020204" pitchFamily="34" charset="0"/>
                          <a:cs typeface="Montserrat"/>
                        </a:rPr>
                        <a:t> </a:t>
                      </a:r>
                      <a:r>
                        <a:rPr lang="en-US" sz="1200" spc="-30" dirty="0">
                          <a:solidFill>
                            <a:srgbClr val="231F20"/>
                          </a:solidFill>
                          <a:latin typeface="Corbel" panose="020B0503020204020204" pitchFamily="34" charset="0"/>
                          <a:cs typeface="Montserrat"/>
                        </a:rPr>
                        <a:t>in</a:t>
                      </a:r>
                      <a:r>
                        <a:rPr lang="en-US" sz="1200" spc="-85" dirty="0">
                          <a:solidFill>
                            <a:srgbClr val="231F20"/>
                          </a:solidFill>
                          <a:latin typeface="Corbel" panose="020B0503020204020204" pitchFamily="34" charset="0"/>
                          <a:cs typeface="Montserrat"/>
                        </a:rPr>
                        <a:t> </a:t>
                      </a:r>
                      <a:r>
                        <a:rPr lang="en-US" sz="1200" spc="-10" dirty="0">
                          <a:solidFill>
                            <a:srgbClr val="231F20"/>
                          </a:solidFill>
                          <a:latin typeface="Corbel" panose="020B0503020204020204" pitchFamily="34" charset="0"/>
                          <a:cs typeface="Montserrat"/>
                        </a:rPr>
                        <a:t>place</a:t>
                      </a:r>
                      <a:endParaRPr lang="en-US" sz="1200" dirty="0">
                        <a:latin typeface="Corbel" panose="020B0503020204020204" pitchFamily="34" charset="0"/>
                        <a:cs typeface="Montserrat"/>
                      </a:endParaRPr>
                    </a:p>
                    <a:p>
                      <a:pPr marL="171450" marR="311150">
                        <a:lnSpc>
                          <a:spcPct val="107200"/>
                        </a:lnSpc>
                        <a:spcBef>
                          <a:spcPts val="1350"/>
                        </a:spcBef>
                      </a:pPr>
                      <a:r>
                        <a:rPr lang="en-US" sz="1200" spc="-60" dirty="0">
                          <a:solidFill>
                            <a:srgbClr val="231F20"/>
                          </a:solidFill>
                          <a:latin typeface="Corbel" panose="020B0503020204020204" pitchFamily="34" charset="0"/>
                          <a:cs typeface="Montserrat"/>
                        </a:rPr>
                        <a:t>Skilled</a:t>
                      </a:r>
                      <a:r>
                        <a:rPr lang="en-US" sz="1200" spc="-70" dirty="0">
                          <a:solidFill>
                            <a:srgbClr val="231F20"/>
                          </a:solidFill>
                          <a:latin typeface="Corbel" panose="020B0503020204020204" pitchFamily="34" charset="0"/>
                          <a:cs typeface="Montserrat"/>
                        </a:rPr>
                        <a:t> workforce</a:t>
                      </a:r>
                      <a:r>
                        <a:rPr lang="en-US" sz="1200" spc="-65" dirty="0">
                          <a:solidFill>
                            <a:srgbClr val="231F20"/>
                          </a:solidFill>
                          <a:latin typeface="Corbel" panose="020B0503020204020204" pitchFamily="34" charset="0"/>
                          <a:cs typeface="Montserrat"/>
                        </a:rPr>
                        <a:t> </a:t>
                      </a:r>
                      <a:r>
                        <a:rPr lang="en-US" sz="1200" spc="-60" dirty="0">
                          <a:solidFill>
                            <a:srgbClr val="231F20"/>
                          </a:solidFill>
                          <a:latin typeface="Corbel" panose="020B0503020204020204" pitchFamily="34" charset="0"/>
                          <a:cs typeface="Montserrat"/>
                        </a:rPr>
                        <a:t>familiar</a:t>
                      </a:r>
                      <a:r>
                        <a:rPr lang="en-US" sz="1200" spc="-70" dirty="0">
                          <a:solidFill>
                            <a:srgbClr val="231F20"/>
                          </a:solidFill>
                          <a:latin typeface="Corbel" panose="020B0503020204020204" pitchFamily="34" charset="0"/>
                          <a:cs typeface="Montserrat"/>
                        </a:rPr>
                        <a:t> </a:t>
                      </a:r>
                      <a:r>
                        <a:rPr lang="en-US" sz="1200" spc="-45" dirty="0">
                          <a:solidFill>
                            <a:srgbClr val="231F20"/>
                          </a:solidFill>
                          <a:latin typeface="Corbel" panose="020B0503020204020204" pitchFamily="34" charset="0"/>
                          <a:cs typeface="Montserrat"/>
                        </a:rPr>
                        <a:t>with</a:t>
                      </a:r>
                      <a:r>
                        <a:rPr lang="en-US" sz="1200" spc="-65" dirty="0">
                          <a:solidFill>
                            <a:srgbClr val="231F20"/>
                          </a:solidFill>
                          <a:latin typeface="Corbel" panose="020B0503020204020204" pitchFamily="34" charset="0"/>
                          <a:cs typeface="Montserrat"/>
                        </a:rPr>
                        <a:t> </a:t>
                      </a:r>
                      <a:r>
                        <a:rPr lang="en-US" sz="1200" spc="-60" dirty="0">
                          <a:solidFill>
                            <a:srgbClr val="231F20"/>
                          </a:solidFill>
                          <a:latin typeface="Corbel" panose="020B0503020204020204" pitchFamily="34" charset="0"/>
                          <a:cs typeface="Montserrat"/>
                        </a:rPr>
                        <a:t>nuances</a:t>
                      </a:r>
                      <a:r>
                        <a:rPr lang="en-US" sz="1200" spc="-65" dirty="0">
                          <a:solidFill>
                            <a:srgbClr val="231F20"/>
                          </a:solidFill>
                          <a:latin typeface="Corbel" panose="020B0503020204020204" pitchFamily="34" charset="0"/>
                          <a:cs typeface="Montserrat"/>
                        </a:rPr>
                        <a:t> </a:t>
                      </a:r>
                      <a:r>
                        <a:rPr lang="en-US" sz="1200" spc="-25" dirty="0">
                          <a:solidFill>
                            <a:srgbClr val="231F20"/>
                          </a:solidFill>
                          <a:latin typeface="Corbel" panose="020B0503020204020204" pitchFamily="34" charset="0"/>
                          <a:cs typeface="Montserrat"/>
                        </a:rPr>
                        <a:t>of </a:t>
                      </a:r>
                      <a:r>
                        <a:rPr lang="en-US" sz="1200" spc="-10" dirty="0">
                          <a:solidFill>
                            <a:srgbClr val="231F20"/>
                          </a:solidFill>
                          <a:latin typeface="Corbel" panose="020B0503020204020204" pitchFamily="34" charset="0"/>
                          <a:cs typeface="Montserrat"/>
                        </a:rPr>
                        <a:t>immunization</a:t>
                      </a:r>
                      <a:endParaRPr lang="en-US" sz="1200" dirty="0">
                        <a:latin typeface="Corbel" panose="020B0503020204020204" pitchFamily="34" charset="0"/>
                        <a:cs typeface="Montserrat"/>
                      </a:endParaRPr>
                    </a:p>
                    <a:p>
                      <a:pPr marL="170815" marR="567055">
                        <a:lnSpc>
                          <a:spcPct val="107200"/>
                        </a:lnSpc>
                        <a:spcBef>
                          <a:spcPts val="1335"/>
                        </a:spcBef>
                      </a:pPr>
                      <a:endParaRPr sz="1200" dirty="0">
                        <a:latin typeface="Corbel" panose="020B0503020204020204" pitchFamily="34" charset="0"/>
                        <a:cs typeface="Montserrat"/>
                      </a:endParaRPr>
                    </a:p>
                  </a:txBody>
                  <a:tcPr marL="0" marR="0" marT="141288" marB="0">
                    <a:lnL w="6350">
                      <a:solidFill>
                        <a:srgbClr val="0093D5"/>
                      </a:solidFill>
                      <a:prstDash val="solid"/>
                    </a:lnL>
                    <a:lnR w="6350">
                      <a:solidFill>
                        <a:srgbClr val="0093D5"/>
                      </a:solidFill>
                      <a:prstDash val="solid"/>
                    </a:lnR>
                    <a:lnT w="6350">
                      <a:solidFill>
                        <a:srgbClr val="0093D5"/>
                      </a:solidFill>
                      <a:prstDash val="solid"/>
                    </a:lnT>
                  </a:tcPr>
                </a:tc>
                <a:tc>
                  <a:txBody>
                    <a:bodyPr/>
                    <a:lstStyle/>
                    <a:p>
                      <a:pPr marL="170815" marR="280035" algn="l" defTabSz="914400" rtl="0" eaLnBrk="1" latinLnBrk="0" hangingPunct="1">
                        <a:lnSpc>
                          <a:spcPct val="100000"/>
                        </a:lnSpc>
                        <a:spcBef>
                          <a:spcPts val="1200"/>
                        </a:spcBef>
                      </a:pPr>
                      <a:br>
                        <a:rPr lang="en-US" sz="1200" kern="1200" spc="-65" dirty="0">
                          <a:solidFill>
                            <a:srgbClr val="231F20"/>
                          </a:solidFill>
                          <a:latin typeface="Corbel" panose="020B0503020204020204" pitchFamily="34" charset="0"/>
                          <a:ea typeface="+mn-ea"/>
                          <a:cs typeface="Montserrat"/>
                        </a:rPr>
                      </a:br>
                      <a:r>
                        <a:rPr lang="en-US" sz="1200" kern="1200" spc="-65" dirty="0">
                          <a:solidFill>
                            <a:srgbClr val="231F20"/>
                          </a:solidFill>
                          <a:latin typeface="Corbel" panose="020B0503020204020204" pitchFamily="34" charset="0"/>
                          <a:ea typeface="+mn-ea"/>
                          <a:cs typeface="Montserrat"/>
                        </a:rPr>
                        <a:t>Both products will protect babies during the most critical first six months of life</a:t>
                      </a:r>
                    </a:p>
                    <a:p>
                      <a:pPr marL="170815" marR="573405">
                        <a:lnSpc>
                          <a:spcPts val="3150"/>
                        </a:lnSpc>
                        <a:spcBef>
                          <a:spcPts val="340"/>
                        </a:spcBef>
                      </a:pPr>
                      <a:r>
                        <a:rPr sz="1200" spc="-70" dirty="0">
                          <a:solidFill>
                            <a:srgbClr val="231F20"/>
                          </a:solidFill>
                          <a:latin typeface="Corbel" panose="020B0503020204020204" pitchFamily="34" charset="0"/>
                          <a:cs typeface="Montserrat"/>
                        </a:rPr>
                        <a:t>Provide</a:t>
                      </a:r>
                      <a:r>
                        <a:rPr sz="1200" spc="-65" dirty="0">
                          <a:solidFill>
                            <a:srgbClr val="231F20"/>
                          </a:solidFill>
                          <a:latin typeface="Corbel" panose="020B0503020204020204" pitchFamily="34" charset="0"/>
                          <a:cs typeface="Montserrat"/>
                        </a:rPr>
                        <a:t> </a:t>
                      </a:r>
                      <a:r>
                        <a:rPr sz="1200" spc="-55" dirty="0">
                          <a:solidFill>
                            <a:srgbClr val="231F20"/>
                          </a:solidFill>
                          <a:latin typeface="Corbel" panose="020B0503020204020204" pitchFamily="34" charset="0"/>
                          <a:cs typeface="Montserrat"/>
                        </a:rPr>
                        <a:t>passive</a:t>
                      </a:r>
                      <a:r>
                        <a:rPr sz="1200" spc="-60" dirty="0">
                          <a:solidFill>
                            <a:srgbClr val="231F20"/>
                          </a:solidFill>
                          <a:latin typeface="Corbel" panose="020B0503020204020204" pitchFamily="34" charset="0"/>
                          <a:cs typeface="Montserrat"/>
                        </a:rPr>
                        <a:t> </a:t>
                      </a:r>
                      <a:r>
                        <a:rPr sz="1200" spc="-65" dirty="0">
                          <a:solidFill>
                            <a:srgbClr val="231F20"/>
                          </a:solidFill>
                          <a:latin typeface="Corbel" panose="020B0503020204020204" pitchFamily="34" charset="0"/>
                          <a:cs typeface="Montserrat"/>
                        </a:rPr>
                        <a:t>protection </a:t>
                      </a:r>
                      <a:r>
                        <a:rPr sz="1200" spc="-60" dirty="0">
                          <a:solidFill>
                            <a:srgbClr val="231F20"/>
                          </a:solidFill>
                          <a:latin typeface="Corbel" panose="020B0503020204020204" pitchFamily="34" charset="0"/>
                          <a:cs typeface="Montserrat"/>
                        </a:rPr>
                        <a:t>against </a:t>
                      </a:r>
                      <a:r>
                        <a:rPr sz="1200" spc="-25" dirty="0">
                          <a:solidFill>
                            <a:srgbClr val="231F20"/>
                          </a:solidFill>
                          <a:latin typeface="Corbel" panose="020B0503020204020204" pitchFamily="34" charset="0"/>
                          <a:cs typeface="Montserrat"/>
                        </a:rPr>
                        <a:t>RSV </a:t>
                      </a:r>
                      <a:endParaRPr lang="en-US" sz="1200" spc="-60" dirty="0">
                        <a:solidFill>
                          <a:srgbClr val="231F20"/>
                        </a:solidFill>
                        <a:latin typeface="Corbel" panose="020B0503020204020204" pitchFamily="34" charset="0"/>
                        <a:cs typeface="Montserrat"/>
                      </a:endParaRPr>
                    </a:p>
                    <a:p>
                      <a:pPr marL="170815" marR="573405">
                        <a:lnSpc>
                          <a:spcPts val="3150"/>
                        </a:lnSpc>
                        <a:spcBef>
                          <a:spcPts val="340"/>
                        </a:spcBef>
                      </a:pPr>
                      <a:r>
                        <a:rPr lang="en-US" sz="1200" spc="-55" dirty="0">
                          <a:solidFill>
                            <a:srgbClr val="231F20"/>
                          </a:solidFill>
                          <a:latin typeface="Corbel" panose="020B0503020204020204" pitchFamily="34" charset="0"/>
                          <a:cs typeface="Montserrat"/>
                        </a:rPr>
                        <a:t>Only one dose needed, which simplifies </a:t>
                      </a:r>
                      <a:r>
                        <a:rPr sz="1200" spc="-45" dirty="0">
                          <a:solidFill>
                            <a:srgbClr val="231F20"/>
                          </a:solidFill>
                          <a:latin typeface="Corbel" panose="020B0503020204020204" pitchFamily="34" charset="0"/>
                          <a:cs typeface="Montserrat"/>
                        </a:rPr>
                        <a:t>delivery</a:t>
                      </a:r>
                      <a:endParaRPr sz="1200" dirty="0">
                        <a:latin typeface="Corbel" panose="020B0503020204020204" pitchFamily="34" charset="0"/>
                        <a:cs typeface="Montserrat"/>
                      </a:endParaRPr>
                    </a:p>
                    <a:p>
                      <a:pPr marL="170815" marR="280035">
                        <a:lnSpc>
                          <a:spcPct val="107200"/>
                        </a:lnSpc>
                        <a:spcBef>
                          <a:spcPts val="994"/>
                        </a:spcBef>
                      </a:pPr>
                      <a:r>
                        <a:rPr sz="1200" spc="-65" dirty="0">
                          <a:solidFill>
                            <a:srgbClr val="231F20"/>
                          </a:solidFill>
                          <a:latin typeface="Corbel" panose="020B0503020204020204" pitchFamily="34" charset="0"/>
                          <a:cs typeface="Montserrat"/>
                        </a:rPr>
                        <a:t>Potential</a:t>
                      </a:r>
                      <a:r>
                        <a:rPr sz="1200" spc="-75" dirty="0">
                          <a:solidFill>
                            <a:srgbClr val="231F20"/>
                          </a:solidFill>
                          <a:latin typeface="Corbel" panose="020B0503020204020204" pitchFamily="34" charset="0"/>
                          <a:cs typeface="Montserrat"/>
                        </a:rPr>
                        <a:t> </a:t>
                      </a:r>
                      <a:r>
                        <a:rPr sz="1200" spc="-50" dirty="0">
                          <a:solidFill>
                            <a:srgbClr val="231F20"/>
                          </a:solidFill>
                          <a:latin typeface="Corbel" panose="020B0503020204020204" pitchFamily="34" charset="0"/>
                          <a:cs typeface="Montserrat"/>
                        </a:rPr>
                        <a:t>to</a:t>
                      </a:r>
                      <a:r>
                        <a:rPr sz="1200" spc="-75" dirty="0">
                          <a:solidFill>
                            <a:srgbClr val="231F20"/>
                          </a:solidFill>
                          <a:latin typeface="Corbel" panose="020B0503020204020204" pitchFamily="34" charset="0"/>
                          <a:cs typeface="Montserrat"/>
                        </a:rPr>
                        <a:t> </a:t>
                      </a:r>
                      <a:r>
                        <a:rPr sz="1200" spc="-30" dirty="0">
                          <a:solidFill>
                            <a:srgbClr val="231F20"/>
                          </a:solidFill>
                          <a:latin typeface="Corbel" panose="020B0503020204020204" pitchFamily="34" charset="0"/>
                          <a:cs typeface="Montserrat"/>
                        </a:rPr>
                        <a:t>be</a:t>
                      </a:r>
                      <a:r>
                        <a:rPr sz="1200" spc="-75" dirty="0">
                          <a:solidFill>
                            <a:srgbClr val="231F20"/>
                          </a:solidFill>
                          <a:latin typeface="Corbel" panose="020B0503020204020204" pitchFamily="34" charset="0"/>
                          <a:cs typeface="Montserrat"/>
                        </a:rPr>
                        <a:t> </a:t>
                      </a:r>
                      <a:r>
                        <a:rPr sz="1200" spc="-70" dirty="0">
                          <a:solidFill>
                            <a:srgbClr val="231F20"/>
                          </a:solidFill>
                          <a:latin typeface="Corbel" panose="020B0503020204020204" pitchFamily="34" charset="0"/>
                          <a:cs typeface="Montserrat"/>
                        </a:rPr>
                        <a:t>cost-</a:t>
                      </a:r>
                      <a:r>
                        <a:rPr sz="1200" spc="-65" dirty="0">
                          <a:solidFill>
                            <a:srgbClr val="231F20"/>
                          </a:solidFill>
                          <a:latin typeface="Corbel" panose="020B0503020204020204" pitchFamily="34" charset="0"/>
                          <a:cs typeface="Montserrat"/>
                        </a:rPr>
                        <a:t>effective</a:t>
                      </a:r>
                      <a:r>
                        <a:rPr sz="1200" spc="-75" dirty="0">
                          <a:solidFill>
                            <a:srgbClr val="231F20"/>
                          </a:solidFill>
                          <a:latin typeface="Corbel" panose="020B0503020204020204" pitchFamily="34" charset="0"/>
                          <a:cs typeface="Montserrat"/>
                        </a:rPr>
                        <a:t> </a:t>
                      </a:r>
                      <a:r>
                        <a:rPr sz="1200" spc="-30" dirty="0">
                          <a:solidFill>
                            <a:srgbClr val="231F20"/>
                          </a:solidFill>
                          <a:latin typeface="Corbel" panose="020B0503020204020204" pitchFamily="34" charset="0"/>
                          <a:cs typeface="Montserrat"/>
                        </a:rPr>
                        <a:t>in</a:t>
                      </a:r>
                      <a:r>
                        <a:rPr sz="1200" spc="-75" dirty="0">
                          <a:solidFill>
                            <a:srgbClr val="231F20"/>
                          </a:solidFill>
                          <a:latin typeface="Corbel" panose="020B0503020204020204" pitchFamily="34" charset="0"/>
                          <a:cs typeface="Montserrat"/>
                        </a:rPr>
                        <a:t> </a:t>
                      </a:r>
                      <a:r>
                        <a:rPr lang="en-US" sz="1200" spc="-60" dirty="0">
                          <a:solidFill>
                            <a:srgbClr val="231F20"/>
                          </a:solidFill>
                          <a:latin typeface="Corbel" panose="020B0503020204020204" pitchFamily="34" charset="0"/>
                          <a:cs typeface="Montserrat"/>
                        </a:rPr>
                        <a:t>low- and middle-income economies</a:t>
                      </a:r>
                      <a:r>
                        <a:rPr sz="1200" spc="-70" dirty="0">
                          <a:solidFill>
                            <a:srgbClr val="231F20"/>
                          </a:solidFill>
                          <a:latin typeface="Corbel" panose="020B0503020204020204" pitchFamily="34" charset="0"/>
                          <a:cs typeface="Montserrat"/>
                        </a:rPr>
                        <a:t> </a:t>
                      </a:r>
                      <a:r>
                        <a:rPr sz="1200" spc="-60" dirty="0">
                          <a:solidFill>
                            <a:srgbClr val="231F20"/>
                          </a:solidFill>
                          <a:latin typeface="Corbel" panose="020B0503020204020204" pitchFamily="34" charset="0"/>
                          <a:cs typeface="Montserrat"/>
                        </a:rPr>
                        <a:t>(context </a:t>
                      </a:r>
                      <a:r>
                        <a:rPr sz="1200" spc="-10" dirty="0">
                          <a:solidFill>
                            <a:srgbClr val="231F20"/>
                          </a:solidFill>
                          <a:latin typeface="Corbel" panose="020B0503020204020204" pitchFamily="34" charset="0"/>
                          <a:cs typeface="Montserrat"/>
                        </a:rPr>
                        <a:t>dependent)</a:t>
                      </a:r>
                      <a:endParaRPr sz="1200" dirty="0">
                        <a:latin typeface="Corbel" panose="020B0503020204020204" pitchFamily="34" charset="0"/>
                        <a:cs typeface="Montserrat"/>
                      </a:endParaRPr>
                    </a:p>
                  </a:txBody>
                  <a:tcPr marL="0" marR="0" marT="35983" marB="0">
                    <a:lnL w="6350">
                      <a:solidFill>
                        <a:srgbClr val="0093D5"/>
                      </a:solidFill>
                      <a:prstDash val="solid"/>
                    </a:lnL>
                    <a:lnR w="6350">
                      <a:noFill/>
                      <a:prstDash val="solid"/>
                    </a:lnR>
                    <a:lnT w="6350">
                      <a:solidFill>
                        <a:srgbClr val="0093D5"/>
                      </a:solidFill>
                      <a:prstDash val="solid"/>
                    </a:lnT>
                  </a:tcPr>
                </a:tc>
                <a:extLst>
                  <a:ext uri="{0D108BD9-81ED-4DB2-BD59-A6C34878D82A}">
                    <a16:rowId xmlns:a16="http://schemas.microsoft.com/office/drawing/2014/main" val="10002"/>
                  </a:ext>
                </a:extLst>
              </a:tr>
            </a:tbl>
          </a:graphicData>
        </a:graphic>
      </p:graphicFrame>
      <p:sp>
        <p:nvSpPr>
          <p:cNvPr id="4" name="object 4"/>
          <p:cNvSpPr/>
          <p:nvPr/>
        </p:nvSpPr>
        <p:spPr>
          <a:xfrm>
            <a:off x="1622033" y="2515023"/>
            <a:ext cx="2164292" cy="304800"/>
          </a:xfrm>
          <a:custGeom>
            <a:avLst/>
            <a:gdLst/>
            <a:ahLst/>
            <a:cxnLst/>
            <a:rect l="l" t="t" r="r" b="b"/>
            <a:pathLst>
              <a:path w="2597150" h="365760">
                <a:moveTo>
                  <a:pt x="2596895" y="0"/>
                </a:moveTo>
                <a:lnTo>
                  <a:pt x="0" y="0"/>
                </a:lnTo>
                <a:lnTo>
                  <a:pt x="0" y="365760"/>
                </a:lnTo>
                <a:lnTo>
                  <a:pt x="2596895" y="365760"/>
                </a:lnTo>
                <a:lnTo>
                  <a:pt x="2596895" y="0"/>
                </a:lnTo>
                <a:close/>
              </a:path>
            </a:pathLst>
          </a:custGeom>
          <a:solidFill>
            <a:srgbClr val="D71E62"/>
          </a:solidFill>
        </p:spPr>
        <p:txBody>
          <a:bodyPr wrap="square" lIns="0" tIns="0" rIns="0" bIns="0" rtlCol="0" anchor="ctr" anchorCtr="0"/>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45" normalizeH="0" baseline="0" noProof="0" dirty="0">
                <a:ln>
                  <a:noFill/>
                </a:ln>
                <a:solidFill>
                  <a:srgbClr val="FFFFFF"/>
                </a:solidFill>
                <a:effectLst/>
                <a:uLnTx/>
                <a:uFillTx/>
                <a:latin typeface="Corbel" panose="020B0503020204020204" pitchFamily="34" charset="0"/>
                <a:ea typeface="+mn-ea"/>
                <a:cs typeface="Montserrat"/>
              </a:rPr>
              <a:t>MATERNAL VACCINE</a:t>
            </a:r>
            <a:endParaRPr kumimoji="0" lang="en-US" sz="1200" b="0" i="0" u="none" strike="noStrike" kern="1200" cap="none" spc="0" normalizeH="0" baseline="0" noProof="0" dirty="0">
              <a:ln>
                <a:noFill/>
              </a:ln>
              <a:solidFill>
                <a:srgbClr val="000000"/>
              </a:solidFill>
              <a:effectLst/>
              <a:uLnTx/>
              <a:uFillTx/>
              <a:latin typeface="Corbel" panose="020B0503020204020204" pitchFamily="34" charset="0"/>
              <a:ea typeface="+mn-ea"/>
              <a:cs typeface="Montserrat"/>
            </a:endParaRPr>
          </a:p>
        </p:txBody>
      </p:sp>
      <p:sp>
        <p:nvSpPr>
          <p:cNvPr id="5" name="object 5"/>
          <p:cNvSpPr/>
          <p:nvPr/>
        </p:nvSpPr>
        <p:spPr>
          <a:xfrm>
            <a:off x="8682111" y="2515023"/>
            <a:ext cx="2717800" cy="304800"/>
          </a:xfrm>
          <a:custGeom>
            <a:avLst/>
            <a:gdLst/>
            <a:ahLst/>
            <a:cxnLst/>
            <a:rect l="l" t="t" r="r" b="b"/>
            <a:pathLst>
              <a:path w="3261359" h="365760">
                <a:moveTo>
                  <a:pt x="3260890" y="0"/>
                </a:moveTo>
                <a:lnTo>
                  <a:pt x="0" y="0"/>
                </a:lnTo>
                <a:lnTo>
                  <a:pt x="0" y="365760"/>
                </a:lnTo>
                <a:lnTo>
                  <a:pt x="3260890" y="365760"/>
                </a:lnTo>
                <a:lnTo>
                  <a:pt x="3260890" y="0"/>
                </a:lnTo>
                <a:close/>
              </a:path>
            </a:pathLst>
          </a:custGeom>
          <a:solidFill>
            <a:srgbClr val="672672"/>
          </a:solidFill>
        </p:spPr>
        <p:txBody>
          <a:bodyPr wrap="square" lIns="0" tIns="0" rIns="0" bIns="0" rtlCol="0" anchor="ctr" anchorCtr="0"/>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45" normalizeH="0" baseline="0" noProof="0" dirty="0">
                <a:ln>
                  <a:noFill/>
                </a:ln>
                <a:solidFill>
                  <a:srgbClr val="FFFFFF"/>
                </a:solidFill>
                <a:effectLst/>
                <a:uLnTx/>
                <a:uFillTx/>
                <a:latin typeface="Corbel" panose="020B0503020204020204" pitchFamily="34" charset="0"/>
                <a:ea typeface="+mn-ea"/>
                <a:cs typeface="Montserrat"/>
              </a:rPr>
              <a:t>COMMON ACROSS PRODUCTS</a:t>
            </a:r>
            <a:endParaRPr kumimoji="0" lang="en-US" sz="1200" b="0" i="0" u="none" strike="noStrike" kern="1200" cap="none" spc="0" normalizeH="0" baseline="0" noProof="0" dirty="0">
              <a:ln>
                <a:noFill/>
              </a:ln>
              <a:solidFill>
                <a:srgbClr val="000000"/>
              </a:solidFill>
              <a:effectLst/>
              <a:uLnTx/>
              <a:uFillTx/>
              <a:latin typeface="Corbel" panose="020B0503020204020204" pitchFamily="34" charset="0"/>
              <a:ea typeface="+mn-ea"/>
              <a:cs typeface="Montserrat"/>
            </a:endParaRPr>
          </a:p>
        </p:txBody>
      </p:sp>
      <p:sp>
        <p:nvSpPr>
          <p:cNvPr id="2" name="object 2"/>
          <p:cNvSpPr txBox="1">
            <a:spLocks noGrp="1"/>
          </p:cNvSpPr>
          <p:nvPr>
            <p:ph type="title"/>
          </p:nvPr>
        </p:nvSpPr>
        <p:spPr>
          <a:xfrm>
            <a:off x="1224280" y="365125"/>
            <a:ext cx="10515600" cy="380018"/>
          </a:xfrm>
          <a:prstGeom prst="rect">
            <a:avLst/>
          </a:prstGeom>
        </p:spPr>
        <p:txBody>
          <a:bodyPr vert="horz" wrap="square" lIns="0" tIns="10583" rIns="0" bIns="0" rtlCol="0" anchor="t" anchorCtr="0">
            <a:spAutoFit/>
          </a:bodyPr>
          <a:lstStyle/>
          <a:p>
            <a:pPr marL="10583">
              <a:lnSpc>
                <a:spcPct val="100000"/>
              </a:lnSpc>
              <a:spcBef>
                <a:spcPts val="83"/>
              </a:spcBef>
            </a:pPr>
            <a:r>
              <a:rPr dirty="0"/>
              <a:t>Programmatic</a:t>
            </a:r>
            <a:r>
              <a:rPr spc="-75" dirty="0"/>
              <a:t> </a:t>
            </a:r>
            <a:r>
              <a:rPr dirty="0"/>
              <a:t>considerations:</a:t>
            </a:r>
            <a:r>
              <a:rPr spc="-75" dirty="0"/>
              <a:t> </a:t>
            </a:r>
            <a:r>
              <a:rPr dirty="0"/>
              <a:t>likely</a:t>
            </a:r>
            <a:endParaRPr spc="-8" dirty="0">
              <a:cs typeface="Montserrat-ExtraBold"/>
            </a:endParaRPr>
          </a:p>
        </p:txBody>
      </p:sp>
      <p:pic>
        <p:nvPicPr>
          <p:cNvPr id="43" name="object 21">
            <a:extLst>
              <a:ext uri="{FF2B5EF4-FFF2-40B4-BE49-F238E27FC236}">
                <a16:creationId xmlns:a16="http://schemas.microsoft.com/office/drawing/2014/main" id="{86F5439A-E86E-536A-9E75-5C3BEADA9269}"/>
              </a:ext>
            </a:extLst>
          </p:cNvPr>
          <p:cNvPicPr/>
          <p:nvPr/>
        </p:nvPicPr>
        <p:blipFill>
          <a:blip r:embed="rId3"/>
          <a:srcRect/>
          <a:stretch/>
        </p:blipFill>
        <p:spPr>
          <a:xfrm>
            <a:off x="2523341" y="1314331"/>
            <a:ext cx="395957" cy="868906"/>
          </a:xfrm>
          <a:prstGeom prst="rect">
            <a:avLst/>
          </a:prstGeom>
        </p:spPr>
      </p:pic>
      <p:pic>
        <p:nvPicPr>
          <p:cNvPr id="45" name="object 21">
            <a:extLst>
              <a:ext uri="{FF2B5EF4-FFF2-40B4-BE49-F238E27FC236}">
                <a16:creationId xmlns:a16="http://schemas.microsoft.com/office/drawing/2014/main" id="{16CA1B38-58CE-7684-06E8-B014A4F14839}"/>
              </a:ext>
            </a:extLst>
          </p:cNvPr>
          <p:cNvPicPr>
            <a:picLocks noChangeAspect="1"/>
          </p:cNvPicPr>
          <p:nvPr/>
        </p:nvPicPr>
        <p:blipFill>
          <a:blip r:embed="rId4"/>
          <a:srcRect/>
          <a:stretch/>
        </p:blipFill>
        <p:spPr>
          <a:xfrm>
            <a:off x="9634160" y="1314557"/>
            <a:ext cx="813702" cy="868680"/>
          </a:xfrm>
          <a:prstGeom prst="rect">
            <a:avLst/>
          </a:prstGeom>
        </p:spPr>
      </p:pic>
      <p:pic>
        <p:nvPicPr>
          <p:cNvPr id="46" name="object 21">
            <a:extLst>
              <a:ext uri="{FF2B5EF4-FFF2-40B4-BE49-F238E27FC236}">
                <a16:creationId xmlns:a16="http://schemas.microsoft.com/office/drawing/2014/main" id="{E48425C7-91B5-9FF7-BC00-DC6EE9AC952D}"/>
              </a:ext>
            </a:extLst>
          </p:cNvPr>
          <p:cNvPicPr/>
          <p:nvPr/>
        </p:nvPicPr>
        <p:blipFill>
          <a:blip r:embed="rId5"/>
          <a:srcRect/>
          <a:stretch/>
        </p:blipFill>
        <p:spPr>
          <a:xfrm>
            <a:off x="6284101" y="1439176"/>
            <a:ext cx="395957" cy="771074"/>
          </a:xfrm>
          <a:prstGeom prst="rect">
            <a:avLst/>
          </a:prstGeom>
        </p:spPr>
      </p:pic>
      <p:sp>
        <p:nvSpPr>
          <p:cNvPr id="47" name="object 3">
            <a:extLst>
              <a:ext uri="{FF2B5EF4-FFF2-40B4-BE49-F238E27FC236}">
                <a16:creationId xmlns:a16="http://schemas.microsoft.com/office/drawing/2014/main" id="{A60CE947-289B-07EC-C646-DE397CC9A180}"/>
              </a:ext>
            </a:extLst>
          </p:cNvPr>
          <p:cNvSpPr/>
          <p:nvPr/>
        </p:nvSpPr>
        <p:spPr>
          <a:xfrm>
            <a:off x="6031751" y="315667"/>
            <a:ext cx="1876571" cy="478934"/>
          </a:xfrm>
          <a:custGeom>
            <a:avLst/>
            <a:gdLst/>
            <a:ahLst/>
            <a:cxnLst/>
            <a:rect l="l" t="t" r="r" b="b"/>
            <a:pathLst>
              <a:path w="2857500" h="365760">
                <a:moveTo>
                  <a:pt x="2857119" y="0"/>
                </a:moveTo>
                <a:lnTo>
                  <a:pt x="0" y="0"/>
                </a:lnTo>
                <a:lnTo>
                  <a:pt x="0" y="365760"/>
                </a:lnTo>
                <a:lnTo>
                  <a:pt x="2857119" y="365760"/>
                </a:lnTo>
                <a:lnTo>
                  <a:pt x="2857119" y="0"/>
                </a:lnTo>
                <a:close/>
              </a:path>
            </a:pathLst>
          </a:custGeom>
          <a:solidFill>
            <a:schemeClr val="accent4"/>
          </a:solidFill>
        </p:spPr>
        <p:txBody>
          <a:bodyPr wrap="square" lIns="0" tIns="0" rIns="0" bIns="0" rtlCol="0" anchor="ctr" anchorCtr="0"/>
          <a:lstStyle/>
          <a:p>
            <a:pPr algn="ctr"/>
            <a:r>
              <a:rPr lang="en-US" sz="2400" b="1" spc="45" dirty="0">
                <a:solidFill>
                  <a:srgbClr val="FFFFFF"/>
                </a:solidFill>
                <a:latin typeface="Corbel" panose="020B0503020204020204" pitchFamily="34" charset="0"/>
                <a:cs typeface="Montserrat"/>
              </a:rPr>
              <a:t>advantages</a:t>
            </a:r>
            <a:endParaRPr lang="en-US" sz="2400" dirty="0">
              <a:latin typeface="Corbel" panose="020B0503020204020204" pitchFamily="34" charset="0"/>
              <a:cs typeface="Montserrat"/>
            </a:endParaRPr>
          </a:p>
        </p:txBody>
      </p:sp>
      <p:sp>
        <p:nvSpPr>
          <p:cNvPr id="8" name="object 3"/>
          <p:cNvSpPr/>
          <p:nvPr/>
        </p:nvSpPr>
        <p:spPr>
          <a:xfrm>
            <a:off x="5316792" y="2515023"/>
            <a:ext cx="2381250" cy="304800"/>
          </a:xfrm>
          <a:custGeom>
            <a:avLst/>
            <a:gdLst/>
            <a:ahLst/>
            <a:cxnLst/>
            <a:rect l="l" t="t" r="r" b="b"/>
            <a:pathLst>
              <a:path w="2857500" h="365760">
                <a:moveTo>
                  <a:pt x="2857119" y="0"/>
                </a:moveTo>
                <a:lnTo>
                  <a:pt x="0" y="0"/>
                </a:lnTo>
                <a:lnTo>
                  <a:pt x="0" y="365760"/>
                </a:lnTo>
                <a:lnTo>
                  <a:pt x="2857119" y="365760"/>
                </a:lnTo>
                <a:lnTo>
                  <a:pt x="2857119" y="0"/>
                </a:lnTo>
                <a:close/>
              </a:path>
            </a:pathLst>
          </a:custGeom>
          <a:solidFill>
            <a:srgbClr val="0093D5"/>
          </a:solidFill>
        </p:spPr>
        <p:txBody>
          <a:bodyPr wrap="square" lIns="0" tIns="0" rIns="0" bIns="0" rtlCol="0" anchor="ctr" anchorCtr="0"/>
          <a:lstStyle/>
          <a:p>
            <a:pPr algn="ctr"/>
            <a:r>
              <a:rPr lang="en-US" sz="1200" b="1" spc="45" dirty="0">
                <a:solidFill>
                  <a:srgbClr val="FFFFFF"/>
                </a:solidFill>
                <a:latin typeface="Corbel" panose="020B0503020204020204" pitchFamily="34" charset="0"/>
                <a:cs typeface="Montserrat"/>
              </a:rPr>
              <a:t>LONG-ACTING</a:t>
            </a:r>
            <a:r>
              <a:rPr lang="en-US" sz="1200" b="1" spc="229" dirty="0">
                <a:solidFill>
                  <a:srgbClr val="FFFFFF"/>
                </a:solidFill>
                <a:latin typeface="Corbel" panose="020B0503020204020204" pitchFamily="34" charset="0"/>
                <a:cs typeface="Montserrat"/>
              </a:rPr>
              <a:t> </a:t>
            </a:r>
            <a:r>
              <a:rPr lang="en-US" sz="1200" b="1" spc="25" dirty="0">
                <a:solidFill>
                  <a:srgbClr val="FFFFFF"/>
                </a:solidFill>
                <a:latin typeface="Corbel" panose="020B0503020204020204" pitchFamily="34" charset="0"/>
                <a:cs typeface="Montserrat"/>
              </a:rPr>
              <a:t>MAB</a:t>
            </a:r>
            <a:endParaRPr lang="en-US" sz="1200" dirty="0">
              <a:latin typeface="Corbel" panose="020B0503020204020204" pitchFamily="34" charset="0"/>
              <a:cs typeface="Montserrat"/>
            </a:endParaRPr>
          </a:p>
        </p:txBody>
      </p:sp>
      <p:sp>
        <p:nvSpPr>
          <p:cNvPr id="3" name="Footer Placeholder 57">
            <a:extLst>
              <a:ext uri="{FF2B5EF4-FFF2-40B4-BE49-F238E27FC236}">
                <a16:creationId xmlns:a16="http://schemas.microsoft.com/office/drawing/2014/main" id="{4FC3578F-C432-279D-2BC7-428AC73A7886}"/>
              </a:ext>
            </a:extLst>
          </p:cNvPr>
          <p:cNvSpPr>
            <a:spLocks noGrp="1"/>
          </p:cNvSpPr>
          <p:nvPr>
            <p:ph type="ftr" sz="quarter" idx="3"/>
          </p:nvPr>
        </p:nvSpPr>
        <p:spPr>
          <a:xfrm>
            <a:off x="6866666" y="6548086"/>
            <a:ext cx="4873214" cy="173389"/>
          </a:xfrm>
        </p:spPr>
        <p:txBody>
          <a:bodyPr/>
          <a:lstStyle/>
          <a:p>
            <a:r>
              <a:rPr lang="en-US" dirty="0"/>
              <a:t>Original slide developed by the World Health Organization and PATH. Last updated: February 2024</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224280" y="365125"/>
            <a:ext cx="10515600" cy="380018"/>
          </a:xfrm>
          <a:prstGeom prst="rect">
            <a:avLst/>
          </a:prstGeom>
        </p:spPr>
        <p:txBody>
          <a:bodyPr vert="horz" wrap="square" lIns="0" tIns="10583" rIns="0" bIns="0" rtlCol="0" anchor="t" anchorCtr="0">
            <a:spAutoFit/>
          </a:bodyPr>
          <a:lstStyle/>
          <a:p>
            <a:pPr marL="10583">
              <a:lnSpc>
                <a:spcPct val="100000"/>
              </a:lnSpc>
              <a:spcBef>
                <a:spcPts val="83"/>
              </a:spcBef>
            </a:pPr>
            <a:r>
              <a:rPr dirty="0"/>
              <a:t>Programmatic</a:t>
            </a:r>
            <a:r>
              <a:rPr spc="-79" dirty="0"/>
              <a:t> </a:t>
            </a:r>
            <a:r>
              <a:rPr dirty="0"/>
              <a:t>considerations:</a:t>
            </a:r>
            <a:r>
              <a:rPr spc="-71" dirty="0"/>
              <a:t> </a:t>
            </a:r>
            <a:r>
              <a:rPr dirty="0"/>
              <a:t>potential</a:t>
            </a:r>
            <a:endParaRPr spc="-8" dirty="0">
              <a:latin typeface="Montserrat-ExtraBold"/>
              <a:cs typeface="Montserrat-ExtraBold"/>
            </a:endParaRPr>
          </a:p>
        </p:txBody>
      </p:sp>
      <p:graphicFrame>
        <p:nvGraphicFramePr>
          <p:cNvPr id="41" name="object 6">
            <a:extLst>
              <a:ext uri="{FF2B5EF4-FFF2-40B4-BE49-F238E27FC236}">
                <a16:creationId xmlns:a16="http://schemas.microsoft.com/office/drawing/2014/main" id="{3FF72204-7DAB-B91D-0264-9279F41A4905}"/>
              </a:ext>
            </a:extLst>
          </p:cNvPr>
          <p:cNvGraphicFramePr>
            <a:graphicFrameLocks noGrp="1"/>
          </p:cNvGraphicFramePr>
          <p:nvPr>
            <p:extLst>
              <p:ext uri="{D42A27DB-BD31-4B8C-83A1-F6EECF244321}">
                <p14:modId xmlns:p14="http://schemas.microsoft.com/office/powerpoint/2010/main" val="2383545283"/>
              </p:ext>
            </p:extLst>
          </p:nvPr>
        </p:nvGraphicFramePr>
        <p:xfrm>
          <a:off x="1200468" y="1153583"/>
          <a:ext cx="10605557" cy="4821767"/>
        </p:xfrm>
        <a:graphic>
          <a:graphicData uri="http://schemas.openxmlformats.org/drawingml/2006/table">
            <a:tbl>
              <a:tblPr firstRow="1" bandRow="1">
                <a:tableStyleId>{2D5ABB26-0587-4C30-8999-92F81FD0307C}</a:tableStyleId>
              </a:tblPr>
              <a:tblGrid>
                <a:gridCol w="3371532">
                  <a:extLst>
                    <a:ext uri="{9D8B030D-6E8A-4147-A177-3AD203B41FA5}">
                      <a16:colId xmlns:a16="http://schemas.microsoft.com/office/drawing/2014/main" val="20000"/>
                    </a:ext>
                  </a:extLst>
                </a:gridCol>
                <a:gridCol w="3698663">
                  <a:extLst>
                    <a:ext uri="{9D8B030D-6E8A-4147-A177-3AD203B41FA5}">
                      <a16:colId xmlns:a16="http://schemas.microsoft.com/office/drawing/2014/main" val="20001"/>
                    </a:ext>
                  </a:extLst>
                </a:gridCol>
                <a:gridCol w="3535362">
                  <a:extLst>
                    <a:ext uri="{9D8B030D-6E8A-4147-A177-3AD203B41FA5}">
                      <a16:colId xmlns:a16="http://schemas.microsoft.com/office/drawing/2014/main" val="20002"/>
                    </a:ext>
                  </a:extLst>
                </a:gridCol>
              </a:tblGrid>
              <a:tr h="1157817">
                <a:tc>
                  <a:txBody>
                    <a:bodyPr/>
                    <a:lstStyle/>
                    <a:p>
                      <a:pPr>
                        <a:lnSpc>
                          <a:spcPct val="100000"/>
                        </a:lnSpc>
                      </a:pPr>
                      <a:endParaRPr sz="1200" dirty="0">
                        <a:latin typeface="Times New Roman"/>
                        <a:cs typeface="Times New Roman"/>
                      </a:endParaRPr>
                    </a:p>
                  </a:txBody>
                  <a:tcPr marL="0" marR="0" marT="0" marB="0">
                    <a:lnR w="6350">
                      <a:solidFill>
                        <a:srgbClr val="0093D5"/>
                      </a:solidFill>
                      <a:prstDash val="solid"/>
                    </a:lnR>
                    <a:lnB w="6350">
                      <a:solidFill>
                        <a:srgbClr val="0093D5"/>
                      </a:solidFill>
                      <a:prstDash val="solid"/>
                    </a:lnB>
                  </a:tcPr>
                </a:tc>
                <a:tc>
                  <a:txBody>
                    <a:bodyPr/>
                    <a:lstStyle/>
                    <a:p>
                      <a:pPr>
                        <a:lnSpc>
                          <a:spcPct val="100000"/>
                        </a:lnSpc>
                      </a:pPr>
                      <a:endParaRPr sz="1200">
                        <a:latin typeface="Times New Roman"/>
                        <a:cs typeface="Times New Roman"/>
                      </a:endParaRPr>
                    </a:p>
                  </a:txBody>
                  <a:tcPr marL="0" marR="0" marT="0" marB="0">
                    <a:lnL w="6350">
                      <a:solidFill>
                        <a:srgbClr val="0093D5"/>
                      </a:solidFill>
                      <a:prstDash val="solid"/>
                    </a:lnL>
                    <a:lnR w="6350">
                      <a:solidFill>
                        <a:srgbClr val="0093D5"/>
                      </a:solidFill>
                      <a:prstDash val="solid"/>
                    </a:lnR>
                    <a:lnB w="6350">
                      <a:solidFill>
                        <a:srgbClr val="0093D5"/>
                      </a:solidFill>
                      <a:prstDash val="solid"/>
                    </a:lnB>
                  </a:tcPr>
                </a:tc>
                <a:tc>
                  <a:txBody>
                    <a:bodyPr/>
                    <a:lstStyle/>
                    <a:p>
                      <a:pPr>
                        <a:lnSpc>
                          <a:spcPct val="100000"/>
                        </a:lnSpc>
                      </a:pPr>
                      <a:endParaRPr sz="1200" dirty="0">
                        <a:latin typeface="Times New Roman"/>
                        <a:cs typeface="Times New Roman"/>
                      </a:endParaRPr>
                    </a:p>
                  </a:txBody>
                  <a:tcPr marL="0" marR="0" marT="0" marB="0">
                    <a:lnL w="6350">
                      <a:solidFill>
                        <a:srgbClr val="0093D5"/>
                      </a:solidFill>
                      <a:prstDash val="solid"/>
                    </a:lnL>
                    <a:lnR w="6350">
                      <a:noFill/>
                      <a:prstDash val="solid"/>
                    </a:lnR>
                    <a:lnB w="6350">
                      <a:solidFill>
                        <a:srgbClr val="0093D5"/>
                      </a:solidFill>
                      <a:prstDash val="solid"/>
                    </a:lnB>
                  </a:tcPr>
                </a:tc>
                <a:extLst>
                  <a:ext uri="{0D108BD9-81ED-4DB2-BD59-A6C34878D82A}">
                    <a16:rowId xmlns:a16="http://schemas.microsoft.com/office/drawing/2014/main" val="10000"/>
                  </a:ext>
                </a:extLst>
              </a:tr>
              <a:tr h="710671">
                <a:tc>
                  <a:txBody>
                    <a:bodyPr/>
                    <a:lstStyle/>
                    <a:p>
                      <a:pPr>
                        <a:lnSpc>
                          <a:spcPct val="100000"/>
                        </a:lnSpc>
                        <a:spcBef>
                          <a:spcPts val="25"/>
                        </a:spcBef>
                      </a:pPr>
                      <a:endParaRPr sz="2000" dirty="0">
                        <a:latin typeface="Times New Roman"/>
                        <a:cs typeface="Times New Roman"/>
                      </a:endParaRPr>
                    </a:p>
                  </a:txBody>
                  <a:tcPr marL="0" marR="0" marT="2646" marB="0">
                    <a:lnR w="6350">
                      <a:solidFill>
                        <a:srgbClr val="0093D5"/>
                      </a:solidFill>
                      <a:prstDash val="solid"/>
                    </a:lnR>
                    <a:lnT w="6350">
                      <a:solidFill>
                        <a:srgbClr val="0093D5"/>
                      </a:solidFill>
                      <a:prstDash val="solid"/>
                    </a:lnT>
                    <a:lnB w="6350">
                      <a:solidFill>
                        <a:srgbClr val="0093D5"/>
                      </a:solidFill>
                      <a:prstDash val="solid"/>
                    </a:lnB>
                  </a:tcPr>
                </a:tc>
                <a:tc>
                  <a:txBody>
                    <a:bodyPr/>
                    <a:lstStyle/>
                    <a:p>
                      <a:pPr>
                        <a:lnSpc>
                          <a:spcPct val="100000"/>
                        </a:lnSpc>
                        <a:spcBef>
                          <a:spcPts val="25"/>
                        </a:spcBef>
                      </a:pPr>
                      <a:endParaRPr sz="2000" dirty="0">
                        <a:latin typeface="Times New Roman"/>
                        <a:cs typeface="Times New Roman"/>
                      </a:endParaRPr>
                    </a:p>
                    <a:p>
                      <a:pPr marL="3810" algn="ctr">
                        <a:lnSpc>
                          <a:spcPct val="100000"/>
                        </a:lnSpc>
                      </a:pPr>
                      <a:r>
                        <a:rPr sz="1000" b="1" dirty="0">
                          <a:solidFill>
                            <a:srgbClr val="FFFFFF"/>
                          </a:solidFill>
                          <a:latin typeface="Montserrat"/>
                          <a:cs typeface="Montserrat"/>
                        </a:rPr>
                        <a:t>MATERNAL</a:t>
                      </a:r>
                      <a:r>
                        <a:rPr sz="1000" b="1" spc="380" dirty="0">
                          <a:solidFill>
                            <a:srgbClr val="FFFFFF"/>
                          </a:solidFill>
                          <a:latin typeface="Montserrat"/>
                          <a:cs typeface="Montserrat"/>
                        </a:rPr>
                        <a:t> </a:t>
                      </a:r>
                      <a:r>
                        <a:rPr sz="1000" b="1" spc="-10" dirty="0">
                          <a:solidFill>
                            <a:srgbClr val="FFFFFF"/>
                          </a:solidFill>
                          <a:latin typeface="Montserrat"/>
                          <a:cs typeface="Montserrat"/>
                        </a:rPr>
                        <a:t>VACCINE</a:t>
                      </a:r>
                      <a:endParaRPr sz="1000" dirty="0">
                        <a:latin typeface="Montserrat"/>
                        <a:cs typeface="Montserrat"/>
                      </a:endParaRPr>
                    </a:p>
                  </a:txBody>
                  <a:tcPr marL="0" marR="0" marT="2646" marB="0">
                    <a:lnL w="6350">
                      <a:solidFill>
                        <a:srgbClr val="0093D5"/>
                      </a:solidFill>
                      <a:prstDash val="solid"/>
                    </a:lnL>
                    <a:lnR w="6350">
                      <a:solidFill>
                        <a:srgbClr val="0093D5"/>
                      </a:solidFill>
                      <a:prstDash val="solid"/>
                    </a:lnR>
                    <a:lnT w="6350">
                      <a:solidFill>
                        <a:srgbClr val="0093D5"/>
                      </a:solidFill>
                      <a:prstDash val="solid"/>
                    </a:lnT>
                    <a:lnB w="6350">
                      <a:solidFill>
                        <a:srgbClr val="0093D5"/>
                      </a:solidFill>
                      <a:prstDash val="solid"/>
                    </a:lnB>
                  </a:tcPr>
                </a:tc>
                <a:tc>
                  <a:txBody>
                    <a:bodyPr/>
                    <a:lstStyle/>
                    <a:p>
                      <a:pPr>
                        <a:lnSpc>
                          <a:spcPct val="100000"/>
                        </a:lnSpc>
                        <a:spcBef>
                          <a:spcPts val="25"/>
                        </a:spcBef>
                      </a:pPr>
                      <a:endParaRPr sz="2000">
                        <a:latin typeface="Times New Roman"/>
                        <a:cs typeface="Times New Roman"/>
                      </a:endParaRPr>
                    </a:p>
                    <a:p>
                      <a:pPr algn="ctr">
                        <a:lnSpc>
                          <a:spcPct val="100000"/>
                        </a:lnSpc>
                      </a:pPr>
                      <a:r>
                        <a:rPr sz="1000" b="1" dirty="0">
                          <a:solidFill>
                            <a:srgbClr val="FFFFFF"/>
                          </a:solidFill>
                          <a:latin typeface="Montserrat"/>
                          <a:cs typeface="Montserrat"/>
                        </a:rPr>
                        <a:t>COMMON</a:t>
                      </a:r>
                      <a:r>
                        <a:rPr sz="1000" b="1" spc="320" dirty="0">
                          <a:solidFill>
                            <a:srgbClr val="FFFFFF"/>
                          </a:solidFill>
                          <a:latin typeface="Montserrat"/>
                          <a:cs typeface="Montserrat"/>
                        </a:rPr>
                        <a:t> </a:t>
                      </a:r>
                      <a:r>
                        <a:rPr sz="1000" b="1" dirty="0">
                          <a:solidFill>
                            <a:srgbClr val="FFFFFF"/>
                          </a:solidFill>
                          <a:latin typeface="Montserrat"/>
                          <a:cs typeface="Montserrat"/>
                        </a:rPr>
                        <a:t>ACROSS</a:t>
                      </a:r>
                      <a:r>
                        <a:rPr sz="1000" b="1" spc="320" dirty="0">
                          <a:solidFill>
                            <a:srgbClr val="FFFFFF"/>
                          </a:solidFill>
                          <a:latin typeface="Montserrat"/>
                          <a:cs typeface="Montserrat"/>
                        </a:rPr>
                        <a:t> </a:t>
                      </a:r>
                      <a:r>
                        <a:rPr sz="1000" b="1" spc="-10" dirty="0">
                          <a:solidFill>
                            <a:srgbClr val="FFFFFF"/>
                          </a:solidFill>
                          <a:latin typeface="Montserrat"/>
                          <a:cs typeface="Montserrat"/>
                        </a:rPr>
                        <a:t>PRODUCTS</a:t>
                      </a:r>
                      <a:endParaRPr sz="1000">
                        <a:latin typeface="Montserrat"/>
                        <a:cs typeface="Montserrat"/>
                      </a:endParaRPr>
                    </a:p>
                  </a:txBody>
                  <a:tcPr marL="0" marR="0" marT="2646" marB="0">
                    <a:lnL w="6350">
                      <a:solidFill>
                        <a:srgbClr val="0093D5"/>
                      </a:solidFill>
                      <a:prstDash val="solid"/>
                    </a:lnL>
                    <a:lnR w="6350">
                      <a:noFill/>
                      <a:prstDash val="solid"/>
                    </a:lnR>
                    <a:lnT w="6350">
                      <a:solidFill>
                        <a:srgbClr val="0093D5"/>
                      </a:solidFill>
                      <a:prstDash val="solid"/>
                    </a:lnT>
                    <a:lnB w="6350">
                      <a:solidFill>
                        <a:srgbClr val="0093D5"/>
                      </a:solidFill>
                      <a:prstDash val="solid"/>
                    </a:lnB>
                  </a:tcPr>
                </a:tc>
                <a:extLst>
                  <a:ext uri="{0D108BD9-81ED-4DB2-BD59-A6C34878D82A}">
                    <a16:rowId xmlns:a16="http://schemas.microsoft.com/office/drawing/2014/main" val="10001"/>
                  </a:ext>
                </a:extLst>
              </a:tr>
              <a:tr h="2953279">
                <a:tc>
                  <a:txBody>
                    <a:bodyPr/>
                    <a:lstStyle/>
                    <a:p>
                      <a:pPr marL="170815" marR="567055">
                        <a:lnSpc>
                          <a:spcPct val="107200"/>
                        </a:lnSpc>
                        <a:spcBef>
                          <a:spcPts val="1335"/>
                        </a:spcBef>
                      </a:pPr>
                      <a:r>
                        <a:rPr lang="en-US" sz="1200" spc="-60" dirty="0">
                          <a:solidFill>
                            <a:srgbClr val="231F20"/>
                          </a:solidFill>
                          <a:latin typeface="Corbel" panose="020B0503020204020204" pitchFamily="34" charset="0"/>
                          <a:cs typeface="Montserrat"/>
                        </a:rPr>
                        <a:t>ANC/EPI coordination and readiness needs may be uncharted in some countries (e.g., safety monitoring, logistics, training)</a:t>
                      </a:r>
                    </a:p>
                    <a:p>
                      <a:pPr marL="170815" marR="567055">
                        <a:lnSpc>
                          <a:spcPct val="107200"/>
                        </a:lnSpc>
                        <a:spcBef>
                          <a:spcPts val="1335"/>
                        </a:spcBef>
                      </a:pPr>
                      <a:r>
                        <a:rPr lang="en-US" sz="1200" spc="-60" dirty="0">
                          <a:solidFill>
                            <a:srgbClr val="231F20"/>
                          </a:solidFill>
                          <a:latin typeface="Corbel" panose="020B0503020204020204" pitchFamily="34" charset="0"/>
                          <a:cs typeface="Montserrat"/>
                        </a:rPr>
                        <a:t>Reaching pregnant patients in specific gestational age windows  (late 2</a:t>
                      </a:r>
                      <a:r>
                        <a:rPr lang="en-US" sz="1200" spc="-60" baseline="30000" dirty="0">
                          <a:solidFill>
                            <a:srgbClr val="231F20"/>
                          </a:solidFill>
                          <a:latin typeface="Corbel" panose="020B0503020204020204" pitchFamily="34" charset="0"/>
                          <a:cs typeface="Montserrat"/>
                        </a:rPr>
                        <a:t>nd</a:t>
                      </a:r>
                      <a:r>
                        <a:rPr lang="en-US" sz="1200" spc="-60" dirty="0">
                          <a:solidFill>
                            <a:srgbClr val="231F20"/>
                          </a:solidFill>
                          <a:latin typeface="Corbel" panose="020B0503020204020204" pitchFamily="34" charset="0"/>
                          <a:cs typeface="Montserrat"/>
                        </a:rPr>
                        <a:t> or 3</a:t>
                      </a:r>
                      <a:r>
                        <a:rPr lang="en-US" sz="1200" spc="-60" baseline="30000" dirty="0">
                          <a:solidFill>
                            <a:srgbClr val="231F20"/>
                          </a:solidFill>
                          <a:latin typeface="Corbel" panose="020B0503020204020204" pitchFamily="34" charset="0"/>
                          <a:cs typeface="Montserrat"/>
                        </a:rPr>
                        <a:t>rd</a:t>
                      </a:r>
                      <a:r>
                        <a:rPr lang="en-US" sz="1200" spc="-60" dirty="0">
                          <a:solidFill>
                            <a:srgbClr val="231F20"/>
                          </a:solidFill>
                          <a:latin typeface="Corbel" panose="020B0503020204020204" pitchFamily="34" charset="0"/>
                          <a:cs typeface="Montserrat"/>
                        </a:rPr>
                        <a:t> trimester) and approaches to protect preterm infants that miss the window</a:t>
                      </a:r>
                    </a:p>
                    <a:p>
                      <a:pPr marL="170815" marR="567055">
                        <a:lnSpc>
                          <a:spcPct val="107200"/>
                        </a:lnSpc>
                        <a:spcBef>
                          <a:spcPts val="1335"/>
                        </a:spcBef>
                      </a:pPr>
                      <a:r>
                        <a:rPr lang="en-US" sz="1200" spc="-60" dirty="0">
                          <a:solidFill>
                            <a:srgbClr val="231F20"/>
                          </a:solidFill>
                          <a:latin typeface="Corbel" panose="020B0503020204020204" pitchFamily="34" charset="0"/>
                          <a:cs typeface="Montserrat"/>
                        </a:rPr>
                        <a:t>Expanding pregnancy registry surveillance/linking mother-infant records</a:t>
                      </a:r>
                      <a:endParaRPr lang="en-US" sz="1200" dirty="0">
                        <a:latin typeface="Corbel" panose="020B0503020204020204" pitchFamily="34" charset="0"/>
                        <a:cs typeface="Montserrat"/>
                      </a:endParaRPr>
                    </a:p>
                    <a:p>
                      <a:pPr marL="171450" marR="438784">
                        <a:lnSpc>
                          <a:spcPct val="107200"/>
                        </a:lnSpc>
                        <a:spcBef>
                          <a:spcPts val="1335"/>
                        </a:spcBef>
                      </a:pPr>
                      <a:endParaRPr sz="1200" dirty="0">
                        <a:latin typeface="Corbel" panose="020B0503020204020204" pitchFamily="34" charset="0"/>
                        <a:cs typeface="Montserrat"/>
                      </a:endParaRPr>
                    </a:p>
                  </a:txBody>
                  <a:tcPr marL="0" marR="0" marT="141288" marB="0">
                    <a:lnR w="6350">
                      <a:solidFill>
                        <a:srgbClr val="0093D5"/>
                      </a:solidFill>
                      <a:prstDash val="solid"/>
                    </a:lnR>
                    <a:lnT w="6350">
                      <a:solidFill>
                        <a:srgbClr val="0093D5"/>
                      </a:solidFill>
                      <a:prstDash val="solid"/>
                    </a:lnT>
                  </a:tcPr>
                </a:tc>
                <a:tc>
                  <a:txBody>
                    <a:bodyPr/>
                    <a:lstStyle/>
                    <a:p>
                      <a:pPr marL="171450" marR="438784">
                        <a:lnSpc>
                          <a:spcPct val="107200"/>
                        </a:lnSpc>
                        <a:spcBef>
                          <a:spcPts val="1335"/>
                        </a:spcBef>
                      </a:pPr>
                      <a:r>
                        <a:rPr lang="en-US" sz="1200" spc="-60" dirty="0">
                          <a:solidFill>
                            <a:srgbClr val="231F20"/>
                          </a:solidFill>
                          <a:latin typeface="Corbel" panose="020B0503020204020204" pitchFamily="34" charset="0"/>
                          <a:cs typeface="Montserrat"/>
                        </a:rPr>
                        <a:t>Identifying and reaching infants born outside formal healthcare settings</a:t>
                      </a:r>
                    </a:p>
                    <a:p>
                      <a:pPr marL="171450" marR="438784">
                        <a:lnSpc>
                          <a:spcPct val="107200"/>
                        </a:lnSpc>
                        <a:spcBef>
                          <a:spcPts val="1335"/>
                        </a:spcBef>
                      </a:pPr>
                      <a:r>
                        <a:rPr lang="en-US" sz="1200" spc="-60" dirty="0" err="1">
                          <a:solidFill>
                            <a:srgbClr val="231F20"/>
                          </a:solidFill>
                          <a:latin typeface="Corbel" panose="020B0503020204020204" pitchFamily="34" charset="0"/>
                          <a:cs typeface="Montserrat"/>
                        </a:rPr>
                        <a:t>mAbs</a:t>
                      </a:r>
                      <a:r>
                        <a:rPr lang="en-US" sz="1200" spc="-60" dirty="0">
                          <a:solidFill>
                            <a:srgbClr val="231F20"/>
                          </a:solidFill>
                          <a:latin typeface="Corbel" panose="020B0503020204020204" pitchFamily="34" charset="0"/>
                          <a:cs typeface="Montserrat"/>
                        </a:rPr>
                        <a:t> may be new policy and regulatory territory for some countries</a:t>
                      </a:r>
                    </a:p>
                    <a:p>
                      <a:pPr marL="171450" marR="438784">
                        <a:lnSpc>
                          <a:spcPct val="107200"/>
                        </a:lnSpc>
                        <a:spcBef>
                          <a:spcPts val="1335"/>
                        </a:spcBef>
                      </a:pPr>
                      <a:r>
                        <a:rPr lang="en-US" sz="1200" spc="-60" dirty="0">
                          <a:solidFill>
                            <a:srgbClr val="231F20"/>
                          </a:solidFill>
                          <a:latin typeface="Corbel" panose="020B0503020204020204" pitchFamily="34" charset="0"/>
                          <a:cs typeface="Montserrat"/>
                        </a:rPr>
                        <a:t>Cost and supply barriers to access</a:t>
                      </a:r>
                    </a:p>
                    <a:p>
                      <a:pPr marL="171450" marR="438784">
                        <a:lnSpc>
                          <a:spcPct val="107200"/>
                        </a:lnSpc>
                        <a:spcBef>
                          <a:spcPts val="1335"/>
                        </a:spcBef>
                      </a:pPr>
                      <a:r>
                        <a:rPr lang="en-US" sz="1200" spc="-60" dirty="0">
                          <a:solidFill>
                            <a:srgbClr val="231F20"/>
                          </a:solidFill>
                          <a:latin typeface="Corbel" panose="020B0503020204020204" pitchFamily="34" charset="0"/>
                          <a:cs typeface="Montserrat"/>
                        </a:rPr>
                        <a:t>Although designed to require only one dose, two doses may be needed based on weight</a:t>
                      </a:r>
                      <a:endParaRPr lang="en-US" sz="1200" dirty="0">
                        <a:latin typeface="Corbel" panose="020B0503020204020204" pitchFamily="34" charset="0"/>
                        <a:cs typeface="Montserrat"/>
                      </a:endParaRPr>
                    </a:p>
                    <a:p>
                      <a:pPr marL="170815" marR="567055">
                        <a:lnSpc>
                          <a:spcPct val="107200"/>
                        </a:lnSpc>
                        <a:spcBef>
                          <a:spcPts val="1335"/>
                        </a:spcBef>
                      </a:pPr>
                      <a:endParaRPr sz="1200" dirty="0">
                        <a:latin typeface="Corbel" panose="020B0503020204020204" pitchFamily="34" charset="0"/>
                        <a:cs typeface="Montserrat"/>
                      </a:endParaRPr>
                    </a:p>
                  </a:txBody>
                  <a:tcPr marL="0" marR="0" marT="141288" marB="0">
                    <a:lnL w="6350">
                      <a:solidFill>
                        <a:srgbClr val="0093D5"/>
                      </a:solidFill>
                      <a:prstDash val="solid"/>
                    </a:lnL>
                    <a:lnR w="6350">
                      <a:solidFill>
                        <a:srgbClr val="0093D5"/>
                      </a:solidFill>
                      <a:prstDash val="solid"/>
                    </a:lnR>
                    <a:lnT w="6350">
                      <a:solidFill>
                        <a:srgbClr val="0093D5"/>
                      </a:solidFill>
                      <a:prstDash val="solid"/>
                    </a:lnT>
                  </a:tcPr>
                </a:tc>
                <a:tc>
                  <a:txBody>
                    <a:bodyPr/>
                    <a:lstStyle/>
                    <a:p>
                      <a:pPr marL="170815" marR="208915" lvl="0" indent="0" algn="l" defTabSz="914400" rtl="0" eaLnBrk="1" fontAlgn="auto" latinLnBrk="0" hangingPunct="1">
                        <a:lnSpc>
                          <a:spcPct val="200000"/>
                        </a:lnSpc>
                        <a:spcBef>
                          <a:spcPts val="1350"/>
                        </a:spcBef>
                        <a:spcAft>
                          <a:spcPts val="0"/>
                        </a:spcAft>
                        <a:buClrTx/>
                        <a:buSzTx/>
                        <a:buFontTx/>
                        <a:buNone/>
                        <a:tabLst/>
                        <a:defRPr/>
                      </a:pPr>
                      <a:r>
                        <a:rPr lang="en-US" sz="1200" spc="-60" dirty="0">
                          <a:solidFill>
                            <a:srgbClr val="231F20"/>
                          </a:solidFill>
                          <a:latin typeface="Corbel" panose="020B0503020204020204" pitchFamily="34" charset="0"/>
                          <a:cs typeface="Montserrat"/>
                        </a:rPr>
                        <a:t>Seasonal dosing could be logistically challenging</a:t>
                      </a:r>
                    </a:p>
                    <a:p>
                      <a:pPr marL="170815" marR="208915">
                        <a:lnSpc>
                          <a:spcPct val="107200"/>
                        </a:lnSpc>
                        <a:spcBef>
                          <a:spcPts val="1350"/>
                        </a:spcBef>
                      </a:pPr>
                      <a:r>
                        <a:rPr lang="en-US" sz="1200" spc="-60" dirty="0">
                          <a:solidFill>
                            <a:srgbClr val="231F20"/>
                          </a:solidFill>
                          <a:latin typeface="Corbel" panose="020B0503020204020204" pitchFamily="34" charset="0"/>
                          <a:cs typeface="Montserrat"/>
                        </a:rPr>
                        <a:t>Awareness gaps or reluctance/hesitancy about new RSV products given to neonates or in pregnancy may affect demand/acceptability/uptake</a:t>
                      </a:r>
                    </a:p>
                    <a:p>
                      <a:pPr marL="170815" marR="208915">
                        <a:lnSpc>
                          <a:spcPct val="107200"/>
                        </a:lnSpc>
                        <a:spcBef>
                          <a:spcPts val="1350"/>
                        </a:spcBef>
                      </a:pPr>
                      <a:r>
                        <a:rPr lang="en-US" sz="1200" spc="-60" dirty="0">
                          <a:solidFill>
                            <a:srgbClr val="231F20"/>
                          </a:solidFill>
                          <a:latin typeface="Corbel" panose="020B0503020204020204" pitchFamily="34" charset="0"/>
                          <a:cs typeface="Montserrat"/>
                        </a:rPr>
                        <a:t>Additional services may strain certain health system components</a:t>
                      </a:r>
                    </a:p>
                    <a:p>
                      <a:pPr marL="170815" marR="208915">
                        <a:lnSpc>
                          <a:spcPct val="107200"/>
                        </a:lnSpc>
                        <a:spcBef>
                          <a:spcPts val="1350"/>
                        </a:spcBef>
                      </a:pPr>
                      <a:r>
                        <a:rPr lang="en-US" sz="1200" spc="-60" dirty="0">
                          <a:solidFill>
                            <a:srgbClr val="231F20"/>
                          </a:solidFill>
                          <a:latin typeface="Corbel" panose="020B0503020204020204" pitchFamily="34" charset="0"/>
                          <a:cs typeface="Montserrat"/>
                        </a:rPr>
                        <a:t>Competing priorities for immunization and maternal, child health programs</a:t>
                      </a:r>
                    </a:p>
                  </a:txBody>
                  <a:tcPr marL="0" marR="0" marT="35983" marB="0">
                    <a:lnL w="6350">
                      <a:solidFill>
                        <a:srgbClr val="0093D5"/>
                      </a:solidFill>
                      <a:prstDash val="solid"/>
                    </a:lnL>
                    <a:lnR w="6350">
                      <a:noFill/>
                      <a:prstDash val="solid"/>
                    </a:lnR>
                    <a:lnT w="6350">
                      <a:solidFill>
                        <a:srgbClr val="0093D5"/>
                      </a:solidFill>
                      <a:prstDash val="solid"/>
                    </a:lnT>
                  </a:tcPr>
                </a:tc>
                <a:extLst>
                  <a:ext uri="{0D108BD9-81ED-4DB2-BD59-A6C34878D82A}">
                    <a16:rowId xmlns:a16="http://schemas.microsoft.com/office/drawing/2014/main" val="10002"/>
                  </a:ext>
                </a:extLst>
              </a:tr>
            </a:tbl>
          </a:graphicData>
        </a:graphic>
      </p:graphicFrame>
      <p:sp>
        <p:nvSpPr>
          <p:cNvPr id="42" name="object 4">
            <a:extLst>
              <a:ext uri="{FF2B5EF4-FFF2-40B4-BE49-F238E27FC236}">
                <a16:creationId xmlns:a16="http://schemas.microsoft.com/office/drawing/2014/main" id="{755B49F0-EEBB-2BBC-1D38-F3BE6A4C858D}"/>
              </a:ext>
            </a:extLst>
          </p:cNvPr>
          <p:cNvSpPr/>
          <p:nvPr/>
        </p:nvSpPr>
        <p:spPr>
          <a:xfrm>
            <a:off x="1743953" y="2515023"/>
            <a:ext cx="2164292" cy="304800"/>
          </a:xfrm>
          <a:custGeom>
            <a:avLst/>
            <a:gdLst/>
            <a:ahLst/>
            <a:cxnLst/>
            <a:rect l="l" t="t" r="r" b="b"/>
            <a:pathLst>
              <a:path w="2597150" h="365760">
                <a:moveTo>
                  <a:pt x="2596895" y="0"/>
                </a:moveTo>
                <a:lnTo>
                  <a:pt x="0" y="0"/>
                </a:lnTo>
                <a:lnTo>
                  <a:pt x="0" y="365760"/>
                </a:lnTo>
                <a:lnTo>
                  <a:pt x="2596895" y="365760"/>
                </a:lnTo>
                <a:lnTo>
                  <a:pt x="2596895" y="0"/>
                </a:lnTo>
                <a:close/>
              </a:path>
            </a:pathLst>
          </a:custGeom>
          <a:solidFill>
            <a:srgbClr val="D71E62"/>
          </a:solidFill>
        </p:spPr>
        <p:txBody>
          <a:bodyPr wrap="square" lIns="0" tIns="0" rIns="0" bIns="0" rtlCol="0" anchor="ctr" anchorCtr="0"/>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45" normalizeH="0" baseline="0" noProof="0" dirty="0">
                <a:ln>
                  <a:noFill/>
                </a:ln>
                <a:solidFill>
                  <a:srgbClr val="FFFFFF"/>
                </a:solidFill>
                <a:effectLst/>
                <a:uLnTx/>
                <a:uFillTx/>
                <a:latin typeface="Corbel" panose="020B0503020204020204" pitchFamily="34" charset="0"/>
                <a:ea typeface="+mn-ea"/>
                <a:cs typeface="Montserrat"/>
              </a:rPr>
              <a:t>MATERNAL VACCINE</a:t>
            </a:r>
            <a:endParaRPr kumimoji="0" lang="en-US" sz="1200" b="0" i="0" u="none" strike="noStrike" kern="1200" cap="none" spc="0" normalizeH="0" baseline="0" noProof="0" dirty="0">
              <a:ln>
                <a:noFill/>
              </a:ln>
              <a:solidFill>
                <a:srgbClr val="000000"/>
              </a:solidFill>
              <a:effectLst/>
              <a:uLnTx/>
              <a:uFillTx/>
              <a:latin typeface="Corbel" panose="020B0503020204020204" pitchFamily="34" charset="0"/>
              <a:ea typeface="+mn-ea"/>
              <a:cs typeface="Montserrat"/>
            </a:endParaRPr>
          </a:p>
        </p:txBody>
      </p:sp>
      <p:sp>
        <p:nvSpPr>
          <p:cNvPr id="43" name="object 5">
            <a:extLst>
              <a:ext uri="{FF2B5EF4-FFF2-40B4-BE49-F238E27FC236}">
                <a16:creationId xmlns:a16="http://schemas.microsoft.com/office/drawing/2014/main" id="{D1F94F9C-4303-B2FC-F6FF-7B35B37F4E4D}"/>
              </a:ext>
            </a:extLst>
          </p:cNvPr>
          <p:cNvSpPr/>
          <p:nvPr/>
        </p:nvSpPr>
        <p:spPr>
          <a:xfrm>
            <a:off x="8682111" y="2515023"/>
            <a:ext cx="2717800" cy="304800"/>
          </a:xfrm>
          <a:custGeom>
            <a:avLst/>
            <a:gdLst/>
            <a:ahLst/>
            <a:cxnLst/>
            <a:rect l="l" t="t" r="r" b="b"/>
            <a:pathLst>
              <a:path w="3261359" h="365760">
                <a:moveTo>
                  <a:pt x="3260890" y="0"/>
                </a:moveTo>
                <a:lnTo>
                  <a:pt x="0" y="0"/>
                </a:lnTo>
                <a:lnTo>
                  <a:pt x="0" y="365760"/>
                </a:lnTo>
                <a:lnTo>
                  <a:pt x="3260890" y="365760"/>
                </a:lnTo>
                <a:lnTo>
                  <a:pt x="3260890" y="0"/>
                </a:lnTo>
                <a:close/>
              </a:path>
            </a:pathLst>
          </a:custGeom>
          <a:solidFill>
            <a:srgbClr val="672672"/>
          </a:solidFill>
        </p:spPr>
        <p:txBody>
          <a:bodyPr wrap="square" lIns="0" tIns="0" rIns="0" bIns="0" rtlCol="0" anchor="ctr" anchorCtr="0"/>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45" normalizeH="0" baseline="0" noProof="0" dirty="0">
                <a:ln>
                  <a:noFill/>
                </a:ln>
                <a:solidFill>
                  <a:srgbClr val="FFFFFF"/>
                </a:solidFill>
                <a:effectLst/>
                <a:uLnTx/>
                <a:uFillTx/>
                <a:latin typeface="Corbel" panose="020B0503020204020204" pitchFamily="34" charset="0"/>
                <a:ea typeface="+mn-ea"/>
                <a:cs typeface="Montserrat"/>
              </a:rPr>
              <a:t>COMMON ACROSS PRODUCTS</a:t>
            </a:r>
            <a:endParaRPr kumimoji="0" lang="en-US" sz="1200" b="0" i="0" u="none" strike="noStrike" kern="1200" cap="none" spc="0" normalizeH="0" baseline="0" noProof="0" dirty="0">
              <a:ln>
                <a:noFill/>
              </a:ln>
              <a:solidFill>
                <a:srgbClr val="000000"/>
              </a:solidFill>
              <a:effectLst/>
              <a:uLnTx/>
              <a:uFillTx/>
              <a:latin typeface="Corbel" panose="020B0503020204020204" pitchFamily="34" charset="0"/>
              <a:ea typeface="+mn-ea"/>
              <a:cs typeface="Montserrat"/>
            </a:endParaRPr>
          </a:p>
        </p:txBody>
      </p:sp>
      <p:pic>
        <p:nvPicPr>
          <p:cNvPr id="46" name="object 21">
            <a:extLst>
              <a:ext uri="{FF2B5EF4-FFF2-40B4-BE49-F238E27FC236}">
                <a16:creationId xmlns:a16="http://schemas.microsoft.com/office/drawing/2014/main" id="{08AD45A6-D6DF-4509-0790-11D6BCB8ACD4}"/>
              </a:ext>
            </a:extLst>
          </p:cNvPr>
          <p:cNvPicPr/>
          <p:nvPr/>
        </p:nvPicPr>
        <p:blipFill>
          <a:blip r:embed="rId3"/>
          <a:srcRect/>
          <a:stretch/>
        </p:blipFill>
        <p:spPr>
          <a:xfrm>
            <a:off x="2627454" y="1283223"/>
            <a:ext cx="395957" cy="868906"/>
          </a:xfrm>
          <a:prstGeom prst="rect">
            <a:avLst/>
          </a:prstGeom>
        </p:spPr>
      </p:pic>
      <p:pic>
        <p:nvPicPr>
          <p:cNvPr id="47" name="object 21">
            <a:extLst>
              <a:ext uri="{FF2B5EF4-FFF2-40B4-BE49-F238E27FC236}">
                <a16:creationId xmlns:a16="http://schemas.microsoft.com/office/drawing/2014/main" id="{60E876BF-D94B-325D-649B-AB8C9E30FB53}"/>
              </a:ext>
            </a:extLst>
          </p:cNvPr>
          <p:cNvPicPr>
            <a:picLocks noChangeAspect="1"/>
          </p:cNvPicPr>
          <p:nvPr/>
        </p:nvPicPr>
        <p:blipFill>
          <a:blip r:embed="rId4"/>
          <a:srcRect/>
          <a:stretch/>
        </p:blipFill>
        <p:spPr>
          <a:xfrm>
            <a:off x="9634160" y="1314557"/>
            <a:ext cx="813702" cy="868680"/>
          </a:xfrm>
          <a:prstGeom prst="rect">
            <a:avLst/>
          </a:prstGeom>
        </p:spPr>
      </p:pic>
      <p:pic>
        <p:nvPicPr>
          <p:cNvPr id="48" name="object 21">
            <a:extLst>
              <a:ext uri="{FF2B5EF4-FFF2-40B4-BE49-F238E27FC236}">
                <a16:creationId xmlns:a16="http://schemas.microsoft.com/office/drawing/2014/main" id="{CEAEF3B6-7E83-477A-F859-3581B38DB9E0}"/>
              </a:ext>
            </a:extLst>
          </p:cNvPr>
          <p:cNvPicPr/>
          <p:nvPr/>
        </p:nvPicPr>
        <p:blipFill>
          <a:blip r:embed="rId5"/>
          <a:srcRect/>
          <a:stretch/>
        </p:blipFill>
        <p:spPr>
          <a:xfrm>
            <a:off x="6163800" y="1454269"/>
            <a:ext cx="395957" cy="771074"/>
          </a:xfrm>
          <a:prstGeom prst="rect">
            <a:avLst/>
          </a:prstGeom>
        </p:spPr>
      </p:pic>
      <p:sp>
        <p:nvSpPr>
          <p:cNvPr id="49" name="object 3">
            <a:extLst>
              <a:ext uri="{FF2B5EF4-FFF2-40B4-BE49-F238E27FC236}">
                <a16:creationId xmlns:a16="http://schemas.microsoft.com/office/drawing/2014/main" id="{D320A004-4D45-08A2-3DA3-4AC40B15CC6B}"/>
              </a:ext>
            </a:extLst>
          </p:cNvPr>
          <p:cNvSpPr/>
          <p:nvPr/>
        </p:nvSpPr>
        <p:spPr>
          <a:xfrm>
            <a:off x="6559757" y="315667"/>
            <a:ext cx="1632773" cy="478934"/>
          </a:xfrm>
          <a:custGeom>
            <a:avLst/>
            <a:gdLst/>
            <a:ahLst/>
            <a:cxnLst/>
            <a:rect l="l" t="t" r="r" b="b"/>
            <a:pathLst>
              <a:path w="2857500" h="365760">
                <a:moveTo>
                  <a:pt x="2857119" y="0"/>
                </a:moveTo>
                <a:lnTo>
                  <a:pt x="0" y="0"/>
                </a:lnTo>
                <a:lnTo>
                  <a:pt x="0" y="365760"/>
                </a:lnTo>
                <a:lnTo>
                  <a:pt x="2857119" y="365760"/>
                </a:lnTo>
                <a:lnTo>
                  <a:pt x="2857119" y="0"/>
                </a:lnTo>
                <a:close/>
              </a:path>
            </a:pathLst>
          </a:custGeom>
          <a:solidFill>
            <a:schemeClr val="accent4"/>
          </a:solidFill>
        </p:spPr>
        <p:txBody>
          <a:bodyPr wrap="square" lIns="0" tIns="0" rIns="0" bIns="0" rtlCol="0" anchor="ctr" anchorCtr="0"/>
          <a:lstStyle/>
          <a:p>
            <a:pPr algn="ctr"/>
            <a:r>
              <a:rPr lang="en-US" sz="2400" b="1" spc="45" dirty="0">
                <a:solidFill>
                  <a:srgbClr val="FFFFFF"/>
                </a:solidFill>
                <a:latin typeface="Corbel" panose="020B0503020204020204" pitchFamily="34" charset="0"/>
                <a:cs typeface="Montserrat"/>
              </a:rPr>
              <a:t>challenges</a:t>
            </a:r>
            <a:endParaRPr lang="en-US" sz="2400" dirty="0">
              <a:latin typeface="Corbel" panose="020B0503020204020204" pitchFamily="34" charset="0"/>
              <a:cs typeface="Montserrat"/>
            </a:endParaRPr>
          </a:p>
        </p:txBody>
      </p:sp>
      <p:sp>
        <p:nvSpPr>
          <p:cNvPr id="4" name="object 3">
            <a:extLst>
              <a:ext uri="{FF2B5EF4-FFF2-40B4-BE49-F238E27FC236}">
                <a16:creationId xmlns:a16="http://schemas.microsoft.com/office/drawing/2014/main" id="{9A3AC2C4-5A71-4EB1-A048-49A541CEB292}"/>
              </a:ext>
            </a:extLst>
          </p:cNvPr>
          <p:cNvSpPr/>
          <p:nvPr/>
        </p:nvSpPr>
        <p:spPr>
          <a:xfrm>
            <a:off x="5219256" y="2515023"/>
            <a:ext cx="2381250" cy="304800"/>
          </a:xfrm>
          <a:custGeom>
            <a:avLst/>
            <a:gdLst/>
            <a:ahLst/>
            <a:cxnLst/>
            <a:rect l="l" t="t" r="r" b="b"/>
            <a:pathLst>
              <a:path w="2857500" h="365760">
                <a:moveTo>
                  <a:pt x="2857119" y="0"/>
                </a:moveTo>
                <a:lnTo>
                  <a:pt x="0" y="0"/>
                </a:lnTo>
                <a:lnTo>
                  <a:pt x="0" y="365760"/>
                </a:lnTo>
                <a:lnTo>
                  <a:pt x="2857119" y="365760"/>
                </a:lnTo>
                <a:lnTo>
                  <a:pt x="2857119" y="0"/>
                </a:lnTo>
                <a:close/>
              </a:path>
            </a:pathLst>
          </a:custGeom>
          <a:solidFill>
            <a:srgbClr val="0093D5"/>
          </a:solidFill>
        </p:spPr>
        <p:txBody>
          <a:bodyPr wrap="square" lIns="0" tIns="0" rIns="0" bIns="0" rtlCol="0" anchor="ctr" anchorCtr="0"/>
          <a:lstStyle/>
          <a:p>
            <a:pPr algn="ctr"/>
            <a:r>
              <a:rPr lang="en-US" sz="1200" b="1" spc="45" dirty="0">
                <a:solidFill>
                  <a:srgbClr val="FFFFFF"/>
                </a:solidFill>
                <a:latin typeface="Corbel" panose="020B0503020204020204" pitchFamily="34" charset="0"/>
                <a:cs typeface="Montserrat"/>
              </a:rPr>
              <a:t>LONG-ACTING </a:t>
            </a:r>
            <a:r>
              <a:rPr lang="en-US" sz="1200" b="1" spc="25" dirty="0">
                <a:solidFill>
                  <a:srgbClr val="FFFFFF"/>
                </a:solidFill>
                <a:latin typeface="Corbel" panose="020B0503020204020204" pitchFamily="34" charset="0"/>
                <a:cs typeface="Montserrat"/>
              </a:rPr>
              <a:t>MAB</a:t>
            </a:r>
            <a:endParaRPr lang="en-US" sz="1200" dirty="0">
              <a:latin typeface="Corbel" panose="020B0503020204020204" pitchFamily="34" charset="0"/>
              <a:cs typeface="Montserrat"/>
            </a:endParaRPr>
          </a:p>
        </p:txBody>
      </p:sp>
      <p:sp>
        <p:nvSpPr>
          <p:cNvPr id="6" name="Footer Placeholder 57">
            <a:extLst>
              <a:ext uri="{FF2B5EF4-FFF2-40B4-BE49-F238E27FC236}">
                <a16:creationId xmlns:a16="http://schemas.microsoft.com/office/drawing/2014/main" id="{76F419C8-41F8-00CC-6A40-C657CB22CE46}"/>
              </a:ext>
            </a:extLst>
          </p:cNvPr>
          <p:cNvSpPr>
            <a:spLocks noGrp="1"/>
          </p:cNvSpPr>
          <p:nvPr>
            <p:ph type="ftr" sz="quarter" idx="3"/>
          </p:nvPr>
        </p:nvSpPr>
        <p:spPr>
          <a:xfrm>
            <a:off x="6866666" y="6548086"/>
            <a:ext cx="4873214" cy="173389"/>
          </a:xfrm>
        </p:spPr>
        <p:txBody>
          <a:bodyPr/>
          <a:lstStyle/>
          <a:p>
            <a:r>
              <a:rPr lang="en-US" dirty="0"/>
              <a:t>Original slide developed by the World Health Organization and PATH. Last updated: February 2024</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Picture 19" descr="Diagram, venn diagram&#10;&#10;Description automatically generated">
            <a:extLst>
              <a:ext uri="{FF2B5EF4-FFF2-40B4-BE49-F238E27FC236}">
                <a16:creationId xmlns:a16="http://schemas.microsoft.com/office/drawing/2014/main" id="{4C725F1B-8C0E-9874-7593-A64D9F222B6B}"/>
              </a:ext>
            </a:extLst>
          </p:cNvPr>
          <p:cNvPicPr>
            <a:picLocks noChangeAspect="1"/>
          </p:cNvPicPr>
          <p:nvPr/>
        </p:nvPicPr>
        <p:blipFill>
          <a:blip r:embed="rId3"/>
          <a:stretch>
            <a:fillRect/>
          </a:stretch>
        </p:blipFill>
        <p:spPr>
          <a:xfrm>
            <a:off x="1193800" y="1335051"/>
            <a:ext cx="7772400" cy="4529469"/>
          </a:xfrm>
          <a:prstGeom prst="rect">
            <a:avLst/>
          </a:prstGeom>
        </p:spPr>
      </p:pic>
      <p:sp>
        <p:nvSpPr>
          <p:cNvPr id="2" name="object 2"/>
          <p:cNvSpPr txBox="1">
            <a:spLocks noGrp="1"/>
          </p:cNvSpPr>
          <p:nvPr>
            <p:ph type="title"/>
          </p:nvPr>
        </p:nvSpPr>
        <p:spPr>
          <a:prstGeom prst="rect">
            <a:avLst/>
          </a:prstGeom>
        </p:spPr>
        <p:txBody>
          <a:bodyPr vert="horz" wrap="square" lIns="0" tIns="86783" rIns="0" bIns="0" rtlCol="0" anchor="t" anchorCtr="0">
            <a:spAutoFit/>
          </a:bodyPr>
          <a:lstStyle/>
          <a:p>
            <a:pPr marL="10583" marR="4233">
              <a:lnSpc>
                <a:spcPts val="3000"/>
              </a:lnSpc>
              <a:spcBef>
                <a:spcPts val="682"/>
              </a:spcBef>
            </a:pPr>
            <a:r>
              <a:rPr dirty="0"/>
              <a:t>Adding</a:t>
            </a:r>
            <a:r>
              <a:rPr spc="-17" dirty="0"/>
              <a:t> </a:t>
            </a:r>
            <a:r>
              <a:rPr dirty="0"/>
              <a:t>RSV</a:t>
            </a:r>
            <a:r>
              <a:rPr spc="-17" dirty="0"/>
              <a:t> </a:t>
            </a:r>
            <a:r>
              <a:rPr dirty="0"/>
              <a:t>as</a:t>
            </a:r>
            <a:r>
              <a:rPr spc="-17" dirty="0"/>
              <a:t> </a:t>
            </a:r>
            <a:r>
              <a:rPr dirty="0"/>
              <a:t>a</a:t>
            </a:r>
            <a:r>
              <a:rPr spc="-17" dirty="0"/>
              <a:t> </a:t>
            </a:r>
            <a:r>
              <a:rPr dirty="0"/>
              <a:t>new</a:t>
            </a:r>
            <a:r>
              <a:rPr spc="-17" dirty="0"/>
              <a:t> </a:t>
            </a:r>
            <a:r>
              <a:rPr dirty="0"/>
              <a:t>disease</a:t>
            </a:r>
            <a:r>
              <a:rPr spc="-17" dirty="0"/>
              <a:t> </a:t>
            </a:r>
            <a:r>
              <a:rPr dirty="0"/>
              <a:t>target</a:t>
            </a:r>
            <a:r>
              <a:rPr spc="-17" dirty="0"/>
              <a:t> </a:t>
            </a:r>
            <a:r>
              <a:rPr dirty="0"/>
              <a:t>to</a:t>
            </a:r>
            <a:r>
              <a:rPr spc="-17" dirty="0"/>
              <a:t> </a:t>
            </a:r>
            <a:r>
              <a:rPr dirty="0"/>
              <a:t>the</a:t>
            </a:r>
            <a:r>
              <a:rPr spc="-17" dirty="0"/>
              <a:t> </a:t>
            </a:r>
            <a:r>
              <a:rPr spc="-8" dirty="0"/>
              <a:t>public </a:t>
            </a:r>
            <a:r>
              <a:rPr dirty="0"/>
              <a:t>health</a:t>
            </a:r>
            <a:r>
              <a:rPr spc="33" dirty="0"/>
              <a:t> </a:t>
            </a:r>
            <a:r>
              <a:rPr spc="-8" dirty="0"/>
              <a:t>agenda</a:t>
            </a:r>
          </a:p>
        </p:txBody>
      </p:sp>
      <p:sp>
        <p:nvSpPr>
          <p:cNvPr id="18" name="Content Placeholder 17">
            <a:extLst>
              <a:ext uri="{FF2B5EF4-FFF2-40B4-BE49-F238E27FC236}">
                <a16:creationId xmlns:a16="http://schemas.microsoft.com/office/drawing/2014/main" id="{19D489BF-B1EC-F3CA-3C71-562805AA7571}"/>
              </a:ext>
            </a:extLst>
          </p:cNvPr>
          <p:cNvSpPr>
            <a:spLocks noGrp="1"/>
          </p:cNvSpPr>
          <p:nvPr>
            <p:ph sz="half" idx="2"/>
          </p:nvPr>
        </p:nvSpPr>
        <p:spPr>
          <a:xfrm>
            <a:off x="9260217" y="2526750"/>
            <a:ext cx="2667284" cy="1771925"/>
          </a:xfrm>
        </p:spPr>
        <p:txBody>
          <a:bodyPr/>
          <a:lstStyle/>
          <a:p>
            <a:pPr marL="0" indent="0">
              <a:buNone/>
            </a:pPr>
            <a:r>
              <a:rPr lang="en-US" b="1" dirty="0">
                <a:solidFill>
                  <a:schemeClr val="accent3"/>
                </a:solidFill>
              </a:rPr>
              <a:t>The goal will be for RSV prevention to complement other public health initiatives and strategies.</a:t>
            </a:r>
          </a:p>
          <a:p>
            <a:endParaRPr lang="en-US" dirty="0"/>
          </a:p>
          <a:p>
            <a:endParaRPr lang="en-US" dirty="0"/>
          </a:p>
        </p:txBody>
      </p:sp>
      <p:sp>
        <p:nvSpPr>
          <p:cNvPr id="4" name="object 4"/>
          <p:cNvSpPr txBox="1"/>
          <p:nvPr/>
        </p:nvSpPr>
        <p:spPr>
          <a:xfrm>
            <a:off x="4802586" y="3107544"/>
            <a:ext cx="528638" cy="305169"/>
          </a:xfrm>
          <a:prstGeom prst="rect">
            <a:avLst/>
          </a:prstGeom>
        </p:spPr>
        <p:txBody>
          <a:bodyPr vert="horz" wrap="square" lIns="0" tIns="10054" rIns="0" bIns="0" rtlCol="0">
            <a:spAutoFit/>
          </a:bodyPr>
          <a:lstStyle/>
          <a:p>
            <a:pPr marL="10583">
              <a:spcBef>
                <a:spcPts val="79"/>
              </a:spcBef>
            </a:pPr>
            <a:r>
              <a:rPr sz="1917" b="1" spc="-21" dirty="0">
                <a:solidFill>
                  <a:srgbClr val="672672"/>
                </a:solidFill>
                <a:latin typeface="Corbel" panose="020B0503020204020204" pitchFamily="34" charset="0"/>
                <a:cs typeface="Montserrat-SemiBold"/>
              </a:rPr>
              <a:t>RSV</a:t>
            </a:r>
            <a:endParaRPr sz="1917" dirty="0">
              <a:latin typeface="Corbel" panose="020B0503020204020204" pitchFamily="34" charset="0"/>
              <a:cs typeface="Montserrat-SemiBold"/>
            </a:endParaRPr>
          </a:p>
        </p:txBody>
      </p:sp>
      <p:sp>
        <p:nvSpPr>
          <p:cNvPr id="17" name="Content Placeholder 16">
            <a:extLst>
              <a:ext uri="{FF2B5EF4-FFF2-40B4-BE49-F238E27FC236}">
                <a16:creationId xmlns:a16="http://schemas.microsoft.com/office/drawing/2014/main" id="{C73A09EF-7E51-CA54-C94D-6B83F324B693}"/>
              </a:ext>
            </a:extLst>
          </p:cNvPr>
          <p:cNvSpPr>
            <a:spLocks noGrp="1"/>
          </p:cNvSpPr>
          <p:nvPr>
            <p:ph sz="half" idx="1"/>
          </p:nvPr>
        </p:nvSpPr>
        <p:spPr>
          <a:xfrm>
            <a:off x="1959734" y="3107544"/>
            <a:ext cx="2933769" cy="2500974"/>
          </a:xfrm>
        </p:spPr>
        <p:txBody>
          <a:bodyPr/>
          <a:lstStyle/>
          <a:p>
            <a:pPr marL="0" indent="0">
              <a:buNone/>
            </a:pPr>
            <a:r>
              <a:rPr lang="en-US" b="1" dirty="0">
                <a:solidFill>
                  <a:schemeClr val="accent1"/>
                </a:solidFill>
              </a:rPr>
              <a:t>Immunization</a:t>
            </a:r>
          </a:p>
          <a:p>
            <a:pPr marL="171450" indent="-171450">
              <a:spcBef>
                <a:spcPts val="400"/>
              </a:spcBef>
              <a:tabLst>
                <a:tab pos="2286000" algn="l"/>
              </a:tabLst>
            </a:pPr>
            <a:r>
              <a:rPr lang="en-US" sz="1400" dirty="0"/>
              <a:t>Immunization Agenda 2030 goals (life course vaccination, tailored country programs, gender equity, new technologies)</a:t>
            </a:r>
          </a:p>
          <a:p>
            <a:pPr marL="171450" indent="-171450">
              <a:spcBef>
                <a:spcPts val="400"/>
              </a:spcBef>
            </a:pPr>
            <a:r>
              <a:rPr lang="en-US" sz="1400" dirty="0"/>
              <a:t>Existing maternal immunization implementation (tetanus, pertussis, COVID-19)</a:t>
            </a:r>
          </a:p>
          <a:p>
            <a:pPr marL="171450" indent="-171450">
              <a:spcBef>
                <a:spcPts val="400"/>
              </a:spcBef>
            </a:pPr>
            <a:r>
              <a:rPr lang="en-US" sz="1400" dirty="0"/>
              <a:t>Future maternal vaccines (Group B</a:t>
            </a:r>
            <a:r>
              <a:rPr lang="en-US" sz="1400" i="1" dirty="0"/>
              <a:t> Streptococcus)</a:t>
            </a:r>
          </a:p>
        </p:txBody>
      </p:sp>
      <p:sp>
        <p:nvSpPr>
          <p:cNvPr id="21" name="Content Placeholder 16">
            <a:extLst>
              <a:ext uri="{FF2B5EF4-FFF2-40B4-BE49-F238E27FC236}">
                <a16:creationId xmlns:a16="http://schemas.microsoft.com/office/drawing/2014/main" id="{3568A4AA-223E-DCE5-1199-185DF2F2532E}"/>
              </a:ext>
            </a:extLst>
          </p:cNvPr>
          <p:cNvSpPr txBox="1">
            <a:spLocks/>
          </p:cNvSpPr>
          <p:nvPr/>
        </p:nvSpPr>
        <p:spPr>
          <a:xfrm>
            <a:off x="5783746" y="3107544"/>
            <a:ext cx="2933769" cy="2500974"/>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Clr>
                <a:schemeClr val="accent1"/>
              </a:buClr>
              <a:buFont typeface="Arial" panose="020B0604020202020204" pitchFamily="34" charset="0"/>
              <a:buChar char="•"/>
              <a:defRPr sz="2000" kern="1200">
                <a:solidFill>
                  <a:schemeClr val="tx1"/>
                </a:solidFill>
                <a:latin typeface="Corbel" panose="020B0503020204020204" pitchFamily="34" charset="0"/>
                <a:ea typeface="+mn-ea"/>
                <a:cs typeface="+mn-cs"/>
              </a:defRPr>
            </a:lvl1pPr>
            <a:lvl2pPr marL="685800" indent="-228600" algn="l" defTabSz="914400" rtl="0" eaLnBrk="1" latinLnBrk="0" hangingPunct="1">
              <a:lnSpc>
                <a:spcPct val="90000"/>
              </a:lnSpc>
              <a:spcBef>
                <a:spcPts val="500"/>
              </a:spcBef>
              <a:buClr>
                <a:schemeClr val="accent3"/>
              </a:buClr>
              <a:buFont typeface="Arial" panose="020B0604020202020204" pitchFamily="34" charset="0"/>
              <a:buChar char="•"/>
              <a:defRPr sz="1800" kern="1200">
                <a:solidFill>
                  <a:schemeClr val="tx1"/>
                </a:solidFill>
                <a:latin typeface="Corbel" panose="020B0503020204020204" pitchFamily="34" charset="0"/>
                <a:ea typeface="+mn-ea"/>
                <a:cs typeface="+mn-cs"/>
              </a:defRPr>
            </a:lvl2pPr>
            <a:lvl3pPr marL="1143000" indent="-228600" algn="l" defTabSz="914400" rtl="0" eaLnBrk="1" latinLnBrk="0" hangingPunct="1">
              <a:lnSpc>
                <a:spcPct val="90000"/>
              </a:lnSpc>
              <a:spcBef>
                <a:spcPts val="500"/>
              </a:spcBef>
              <a:buClr>
                <a:schemeClr val="accent4"/>
              </a:buClr>
              <a:buFont typeface="Arial" panose="020B0604020202020204" pitchFamily="34" charset="0"/>
              <a:buChar char="•"/>
              <a:defRPr sz="1600" kern="1200">
                <a:solidFill>
                  <a:schemeClr val="tx1"/>
                </a:solidFill>
                <a:latin typeface="Corbel" panose="020B0503020204020204" pitchFamily="34" charset="0"/>
                <a:ea typeface="+mn-ea"/>
                <a:cs typeface="+mn-cs"/>
              </a:defRPr>
            </a:lvl3pPr>
            <a:lvl4pPr marL="1600200" indent="-228600" algn="l" defTabSz="914400" rtl="0" eaLnBrk="1" latinLnBrk="0" hangingPunct="1">
              <a:lnSpc>
                <a:spcPct val="90000"/>
              </a:lnSpc>
              <a:spcBef>
                <a:spcPts val="500"/>
              </a:spcBef>
              <a:buClr>
                <a:schemeClr val="accent5"/>
              </a:buClr>
              <a:buFont typeface="Arial" panose="020B0604020202020204" pitchFamily="34" charset="0"/>
              <a:buChar char="•"/>
              <a:defRPr sz="1600" b="0" i="0" kern="1200">
                <a:solidFill>
                  <a:schemeClr val="tx1"/>
                </a:solidFill>
                <a:latin typeface="Corbel" panose="020B0503020204020204" pitchFamily="34" charset="0"/>
                <a:ea typeface="+mn-ea"/>
                <a:cs typeface="+mn-cs"/>
              </a:defRPr>
            </a:lvl4pPr>
            <a:lvl5pPr marL="2057400" indent="-228600" algn="l" defTabSz="914400" rtl="0" eaLnBrk="1" latinLnBrk="0" hangingPunct="1">
              <a:lnSpc>
                <a:spcPct val="90000"/>
              </a:lnSpc>
              <a:spcBef>
                <a:spcPts val="500"/>
              </a:spcBef>
              <a:buClr>
                <a:schemeClr val="accent2"/>
              </a:buClr>
              <a:buFont typeface="Arial" panose="020B0604020202020204" pitchFamily="34" charset="0"/>
              <a:buChar char="•"/>
              <a:defRPr sz="1400" kern="1200">
                <a:solidFill>
                  <a:schemeClr val="tx1">
                    <a:lumMod val="50000"/>
                    <a:lumOff val="50000"/>
                  </a:schemeClr>
                </a:solidFill>
                <a:latin typeface="Corbel" panose="020B0503020204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b="1" dirty="0">
                <a:solidFill>
                  <a:schemeClr val="accent5"/>
                </a:solidFill>
              </a:rPr>
              <a:t>ANC</a:t>
            </a:r>
          </a:p>
          <a:p>
            <a:pPr marL="171450" indent="-171450">
              <a:spcBef>
                <a:spcPts val="400"/>
              </a:spcBef>
              <a:buClr>
                <a:schemeClr val="accent5"/>
              </a:buClr>
            </a:pPr>
            <a:r>
              <a:rPr lang="en-US" sz="1400" dirty="0"/>
              <a:t>Implementing updated recommendations for 8 ANC contacts per pregnancy</a:t>
            </a:r>
          </a:p>
          <a:p>
            <a:pPr marL="171450" indent="-171450">
              <a:spcBef>
                <a:spcPts val="400"/>
              </a:spcBef>
              <a:buClr>
                <a:schemeClr val="accent5"/>
              </a:buClr>
            </a:pPr>
            <a:r>
              <a:rPr lang="en-US" sz="1400" dirty="0"/>
              <a:t>ANC platform optimization</a:t>
            </a:r>
          </a:p>
          <a:p>
            <a:pPr marL="171450" indent="-171450">
              <a:spcBef>
                <a:spcPts val="400"/>
              </a:spcBef>
              <a:buClr>
                <a:schemeClr val="accent5"/>
              </a:buClr>
            </a:pPr>
            <a:r>
              <a:rPr lang="en-US" sz="1400" dirty="0"/>
              <a:t>Quality of care improvement</a:t>
            </a:r>
          </a:p>
          <a:p>
            <a:pPr marL="171450" indent="-171450">
              <a:spcBef>
                <a:spcPts val="400"/>
              </a:spcBef>
              <a:buClr>
                <a:schemeClr val="accent5"/>
              </a:buClr>
            </a:pPr>
            <a:r>
              <a:rPr lang="en-US" sz="1400" dirty="0"/>
              <a:t>Expanding reach/impact of </a:t>
            </a:r>
            <a:br>
              <a:rPr lang="en-US" sz="1400" dirty="0"/>
            </a:br>
            <a:r>
              <a:rPr lang="en-US" sz="1400" dirty="0"/>
              <a:t>existing interventions</a:t>
            </a:r>
          </a:p>
        </p:txBody>
      </p:sp>
      <p:pic>
        <p:nvPicPr>
          <p:cNvPr id="23" name="Picture 22" descr="Icon&#10;&#10;Description automatically generated">
            <a:extLst>
              <a:ext uri="{FF2B5EF4-FFF2-40B4-BE49-F238E27FC236}">
                <a16:creationId xmlns:a16="http://schemas.microsoft.com/office/drawing/2014/main" id="{061917B1-C4EA-C4F7-A468-0CC806624FC7}"/>
              </a:ext>
            </a:extLst>
          </p:cNvPr>
          <p:cNvPicPr>
            <a:picLocks noChangeAspect="1"/>
          </p:cNvPicPr>
          <p:nvPr/>
        </p:nvPicPr>
        <p:blipFill>
          <a:blip r:embed="rId4"/>
          <a:stretch>
            <a:fillRect/>
          </a:stretch>
        </p:blipFill>
        <p:spPr>
          <a:xfrm>
            <a:off x="2821459" y="1672883"/>
            <a:ext cx="927823" cy="1324081"/>
          </a:xfrm>
          <a:prstGeom prst="rect">
            <a:avLst/>
          </a:prstGeom>
        </p:spPr>
      </p:pic>
      <p:pic>
        <p:nvPicPr>
          <p:cNvPr id="25" name="Picture 24" descr="Icon&#10;&#10;Description automatically generated">
            <a:extLst>
              <a:ext uri="{FF2B5EF4-FFF2-40B4-BE49-F238E27FC236}">
                <a16:creationId xmlns:a16="http://schemas.microsoft.com/office/drawing/2014/main" id="{F9247BBC-FABA-EF72-B629-12AD21C13F65}"/>
              </a:ext>
            </a:extLst>
          </p:cNvPr>
          <p:cNvPicPr>
            <a:picLocks noChangeAspect="1"/>
          </p:cNvPicPr>
          <p:nvPr/>
        </p:nvPicPr>
        <p:blipFill>
          <a:blip r:embed="rId5"/>
          <a:stretch>
            <a:fillRect/>
          </a:stretch>
        </p:blipFill>
        <p:spPr>
          <a:xfrm>
            <a:off x="6620403" y="1672884"/>
            <a:ext cx="603378" cy="1324080"/>
          </a:xfrm>
          <a:prstGeom prst="rect">
            <a:avLst/>
          </a:prstGeom>
        </p:spPr>
      </p:pic>
      <p:sp>
        <p:nvSpPr>
          <p:cNvPr id="6" name="Footer Placeholder 57">
            <a:extLst>
              <a:ext uri="{FF2B5EF4-FFF2-40B4-BE49-F238E27FC236}">
                <a16:creationId xmlns:a16="http://schemas.microsoft.com/office/drawing/2014/main" id="{8B971A2E-ED82-FD20-9F8F-6F67F8E29384}"/>
              </a:ext>
            </a:extLst>
          </p:cNvPr>
          <p:cNvSpPr>
            <a:spLocks noGrp="1"/>
          </p:cNvSpPr>
          <p:nvPr>
            <p:ph type="ftr" sz="quarter" idx="3"/>
          </p:nvPr>
        </p:nvSpPr>
        <p:spPr>
          <a:xfrm>
            <a:off x="6866666" y="6548086"/>
            <a:ext cx="4873214" cy="173389"/>
          </a:xfrm>
        </p:spPr>
        <p:txBody>
          <a:bodyPr/>
          <a:lstStyle/>
          <a:p>
            <a:r>
              <a:rPr lang="en-US" dirty="0"/>
              <a:t>Original slide developed by the World Health Organization and PATH. Last updated: February 2024</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10583" rIns="0" bIns="0" rtlCol="0" anchor="t" anchorCtr="0">
            <a:spAutoFit/>
          </a:bodyPr>
          <a:lstStyle/>
          <a:p>
            <a:pPr marL="10583">
              <a:lnSpc>
                <a:spcPct val="100000"/>
              </a:lnSpc>
              <a:spcBef>
                <a:spcPts val="83"/>
              </a:spcBef>
            </a:pPr>
            <a:r>
              <a:rPr dirty="0"/>
              <a:t>Getting</a:t>
            </a:r>
            <a:r>
              <a:rPr spc="-21" dirty="0"/>
              <a:t> </a:t>
            </a:r>
            <a:r>
              <a:rPr dirty="0"/>
              <a:t>to</a:t>
            </a:r>
            <a:r>
              <a:rPr spc="-12" dirty="0"/>
              <a:t> </a:t>
            </a:r>
            <a:r>
              <a:rPr dirty="0"/>
              <a:t>public</a:t>
            </a:r>
            <a:r>
              <a:rPr spc="-12" dirty="0"/>
              <a:t> </a:t>
            </a:r>
            <a:r>
              <a:rPr dirty="0"/>
              <a:t>health</a:t>
            </a:r>
            <a:r>
              <a:rPr spc="-8" dirty="0"/>
              <a:t> impact</a:t>
            </a:r>
          </a:p>
        </p:txBody>
      </p:sp>
      <p:graphicFrame>
        <p:nvGraphicFramePr>
          <p:cNvPr id="9" name="object 9"/>
          <p:cNvGraphicFramePr>
            <a:graphicFrameLocks noGrp="1"/>
          </p:cNvGraphicFramePr>
          <p:nvPr>
            <p:extLst>
              <p:ext uri="{D42A27DB-BD31-4B8C-83A1-F6EECF244321}">
                <p14:modId xmlns:p14="http://schemas.microsoft.com/office/powerpoint/2010/main" val="1787396579"/>
              </p:ext>
            </p:extLst>
          </p:nvPr>
        </p:nvGraphicFramePr>
        <p:xfrm>
          <a:off x="1203114" y="1601185"/>
          <a:ext cx="10608202" cy="3801004"/>
        </p:xfrm>
        <a:graphic>
          <a:graphicData uri="http://schemas.openxmlformats.org/drawingml/2006/table">
            <a:tbl>
              <a:tblPr firstRow="1" bandRow="1">
                <a:tableStyleId>{2D5ABB26-0587-4C30-8999-92F81FD0307C}</a:tableStyleId>
              </a:tblPr>
              <a:tblGrid>
                <a:gridCol w="2220383">
                  <a:extLst>
                    <a:ext uri="{9D8B030D-6E8A-4147-A177-3AD203B41FA5}">
                      <a16:colId xmlns:a16="http://schemas.microsoft.com/office/drawing/2014/main" val="20000"/>
                    </a:ext>
                  </a:extLst>
                </a:gridCol>
                <a:gridCol w="4101041">
                  <a:extLst>
                    <a:ext uri="{9D8B030D-6E8A-4147-A177-3AD203B41FA5}">
                      <a16:colId xmlns:a16="http://schemas.microsoft.com/office/drawing/2014/main" val="20001"/>
                    </a:ext>
                  </a:extLst>
                </a:gridCol>
                <a:gridCol w="4286778">
                  <a:extLst>
                    <a:ext uri="{9D8B030D-6E8A-4147-A177-3AD203B41FA5}">
                      <a16:colId xmlns:a16="http://schemas.microsoft.com/office/drawing/2014/main" val="20002"/>
                    </a:ext>
                  </a:extLst>
                </a:gridCol>
              </a:tblGrid>
              <a:tr h="1066800">
                <a:tc>
                  <a:txBody>
                    <a:bodyPr/>
                    <a:lstStyle/>
                    <a:p>
                      <a:pPr>
                        <a:lnSpc>
                          <a:spcPct val="100000"/>
                        </a:lnSpc>
                        <a:spcBef>
                          <a:spcPts val="50"/>
                        </a:spcBef>
                      </a:pPr>
                      <a:endParaRPr lang="en-US" sz="1800" dirty="0">
                        <a:latin typeface="Corbel" panose="020B0503020204020204" pitchFamily="34" charset="0"/>
                        <a:cs typeface="Times New Roman"/>
                      </a:endParaRPr>
                    </a:p>
                    <a:p>
                      <a:pPr marL="4445" algn="ctr">
                        <a:lnSpc>
                          <a:spcPct val="100000"/>
                        </a:lnSpc>
                      </a:pPr>
                      <a:r>
                        <a:rPr lang="en-US" sz="1300" b="1" spc="-10" dirty="0">
                          <a:solidFill>
                            <a:srgbClr val="FFFFFF"/>
                          </a:solidFill>
                          <a:latin typeface="Corbel" panose="020B0503020204020204" pitchFamily="34" charset="0"/>
                          <a:cs typeface="Montserrat"/>
                        </a:rPr>
                        <a:t> </a:t>
                      </a:r>
                      <a:endParaRPr lang="en-US" sz="1300" dirty="0">
                        <a:latin typeface="Corbel" panose="020B0503020204020204" pitchFamily="34" charset="0"/>
                        <a:cs typeface="Montserrat"/>
                      </a:endParaRPr>
                    </a:p>
                    <a:p>
                      <a:pPr marL="554990" marR="548005" algn="ctr">
                        <a:lnSpc>
                          <a:spcPct val="107200"/>
                        </a:lnSpc>
                        <a:spcBef>
                          <a:spcPts val="695"/>
                        </a:spcBef>
                      </a:pPr>
                      <a:r>
                        <a:rPr lang="en-US" sz="1200" dirty="0">
                          <a:solidFill>
                            <a:srgbClr val="231F20"/>
                          </a:solidFill>
                          <a:latin typeface="Corbel" panose="020B0503020204020204" pitchFamily="34" charset="0"/>
                          <a:cs typeface="Montserrat-Light"/>
                        </a:rPr>
                        <a:t>What success could look like</a:t>
                      </a:r>
                    </a:p>
                  </a:txBody>
                  <a:tcPr marL="0" marR="0" marT="5292" marB="0">
                    <a:lnR w="6350" cap="flat" cmpd="sng" algn="ctr">
                      <a:solidFill>
                        <a:srgbClr val="0093D5"/>
                      </a:solidFill>
                      <a:prstDash val="solid"/>
                      <a:round/>
                      <a:headEnd type="none" w="med" len="med"/>
                      <a:tailEnd type="none" w="med" len="med"/>
                    </a:lnR>
                    <a:lnT w="6350">
                      <a:noFill/>
                      <a:prstDash val="solid"/>
                    </a:lnT>
                    <a:lnB w="6350">
                      <a:solidFill>
                        <a:srgbClr val="0093D5"/>
                      </a:solidFill>
                      <a:prstDash val="solid"/>
                    </a:lnB>
                  </a:tcPr>
                </a:tc>
                <a:tc gridSpan="2">
                  <a:txBody>
                    <a:bodyPr/>
                    <a:lstStyle/>
                    <a:p>
                      <a:pPr marL="10583" marR="4233" algn="ctr">
                        <a:lnSpc>
                          <a:spcPct val="100000"/>
                        </a:lnSpc>
                        <a:spcBef>
                          <a:spcPts val="83"/>
                        </a:spcBef>
                      </a:pPr>
                      <a:r>
                        <a:rPr lang="en-US" sz="2000" b="1" dirty="0">
                          <a:solidFill>
                            <a:srgbClr val="0093D5"/>
                          </a:solidFill>
                          <a:latin typeface="Corbel" panose="020B0503020204020204" pitchFamily="34" charset="0"/>
                          <a:cs typeface="Montserrat"/>
                        </a:rPr>
                        <a:t>Improved</a:t>
                      </a:r>
                      <a:r>
                        <a:rPr lang="en-US" sz="2000" b="1" spc="-25" dirty="0">
                          <a:solidFill>
                            <a:srgbClr val="0093D5"/>
                          </a:solidFill>
                          <a:latin typeface="Corbel" panose="020B0503020204020204" pitchFamily="34" charset="0"/>
                          <a:cs typeface="Montserrat"/>
                        </a:rPr>
                        <a:t> </a:t>
                      </a:r>
                      <a:r>
                        <a:rPr lang="en-US" sz="2000" b="1" dirty="0">
                          <a:solidFill>
                            <a:srgbClr val="0093D5"/>
                          </a:solidFill>
                          <a:latin typeface="Corbel" panose="020B0503020204020204" pitchFamily="34" charset="0"/>
                          <a:cs typeface="Montserrat"/>
                        </a:rPr>
                        <a:t>infant</a:t>
                      </a:r>
                      <a:r>
                        <a:rPr lang="en-US" sz="2000" b="1" spc="-12" dirty="0">
                          <a:solidFill>
                            <a:srgbClr val="0093D5"/>
                          </a:solidFill>
                          <a:latin typeface="Corbel" panose="020B0503020204020204" pitchFamily="34" charset="0"/>
                          <a:cs typeface="Montserrat"/>
                        </a:rPr>
                        <a:t> </a:t>
                      </a:r>
                      <a:r>
                        <a:rPr lang="en-US" sz="2000" b="1" dirty="0">
                          <a:solidFill>
                            <a:srgbClr val="0093D5"/>
                          </a:solidFill>
                          <a:latin typeface="Corbel" panose="020B0503020204020204" pitchFamily="34" charset="0"/>
                          <a:cs typeface="Montserrat"/>
                        </a:rPr>
                        <a:t>health</a:t>
                      </a:r>
                      <a:r>
                        <a:rPr lang="en-US" sz="2000" b="1" spc="-12" dirty="0">
                          <a:solidFill>
                            <a:srgbClr val="0093D5"/>
                          </a:solidFill>
                          <a:latin typeface="Corbel" panose="020B0503020204020204" pitchFamily="34" charset="0"/>
                          <a:cs typeface="Montserrat"/>
                        </a:rPr>
                        <a:t> </a:t>
                      </a:r>
                      <a:r>
                        <a:rPr lang="en-US" sz="2000" b="1" dirty="0">
                          <a:solidFill>
                            <a:srgbClr val="0093D5"/>
                          </a:solidFill>
                          <a:latin typeface="Corbel" panose="020B0503020204020204" pitchFamily="34" charset="0"/>
                          <a:cs typeface="Montserrat"/>
                        </a:rPr>
                        <a:t>and</a:t>
                      </a:r>
                      <a:r>
                        <a:rPr lang="en-US" sz="2000" b="1" spc="-12" dirty="0">
                          <a:solidFill>
                            <a:srgbClr val="0093D5"/>
                          </a:solidFill>
                          <a:latin typeface="Corbel" panose="020B0503020204020204" pitchFamily="34" charset="0"/>
                          <a:cs typeface="Montserrat"/>
                        </a:rPr>
                        <a:t> </a:t>
                      </a:r>
                      <a:r>
                        <a:rPr lang="en-US" sz="2000" b="1" dirty="0">
                          <a:solidFill>
                            <a:srgbClr val="0093D5"/>
                          </a:solidFill>
                          <a:latin typeface="Corbel" panose="020B0503020204020204" pitchFamily="34" charset="0"/>
                          <a:cs typeface="Montserrat"/>
                        </a:rPr>
                        <a:t>survival</a:t>
                      </a:r>
                      <a:r>
                        <a:rPr lang="en-US" sz="2000" b="1" spc="-12" dirty="0">
                          <a:solidFill>
                            <a:srgbClr val="0093D5"/>
                          </a:solidFill>
                          <a:latin typeface="Corbel" panose="020B0503020204020204" pitchFamily="34" charset="0"/>
                          <a:cs typeface="Montserrat"/>
                        </a:rPr>
                        <a:t> </a:t>
                      </a:r>
                      <a:r>
                        <a:rPr lang="en-US" sz="2000" b="1" dirty="0">
                          <a:solidFill>
                            <a:srgbClr val="0093D5"/>
                          </a:solidFill>
                          <a:latin typeface="Corbel" panose="020B0503020204020204" pitchFamily="34" charset="0"/>
                          <a:cs typeface="Montserrat"/>
                        </a:rPr>
                        <a:t>through</a:t>
                      </a:r>
                      <a:r>
                        <a:rPr lang="en-US" sz="2000" b="1" spc="-12" dirty="0">
                          <a:solidFill>
                            <a:srgbClr val="0093D5"/>
                          </a:solidFill>
                          <a:latin typeface="Corbel" panose="020B0503020204020204" pitchFamily="34" charset="0"/>
                          <a:cs typeface="Montserrat"/>
                        </a:rPr>
                        <a:t> </a:t>
                      </a:r>
                      <a:r>
                        <a:rPr lang="en-US" sz="2000" b="1" spc="-8" dirty="0">
                          <a:solidFill>
                            <a:srgbClr val="0093D5"/>
                          </a:solidFill>
                          <a:latin typeface="Corbel" panose="020B0503020204020204" pitchFamily="34" charset="0"/>
                          <a:cs typeface="Montserrat"/>
                        </a:rPr>
                        <a:t>introduction </a:t>
                      </a:r>
                      <a:br>
                        <a:rPr lang="en-US" sz="2000" b="1" spc="-8" dirty="0">
                          <a:solidFill>
                            <a:srgbClr val="0093D5"/>
                          </a:solidFill>
                          <a:latin typeface="Corbel" panose="020B0503020204020204" pitchFamily="34" charset="0"/>
                          <a:cs typeface="Montserrat"/>
                        </a:rPr>
                      </a:br>
                      <a:r>
                        <a:rPr lang="en-US" sz="2000" b="1" dirty="0">
                          <a:solidFill>
                            <a:srgbClr val="0093D5"/>
                          </a:solidFill>
                          <a:latin typeface="Corbel" panose="020B0503020204020204" pitchFamily="34" charset="0"/>
                          <a:cs typeface="Montserrat"/>
                        </a:rPr>
                        <a:t>and</a:t>
                      </a:r>
                      <a:r>
                        <a:rPr lang="en-US" sz="2000" b="1" spc="-17" dirty="0">
                          <a:solidFill>
                            <a:srgbClr val="0093D5"/>
                          </a:solidFill>
                          <a:latin typeface="Corbel" panose="020B0503020204020204" pitchFamily="34" charset="0"/>
                          <a:cs typeface="Montserrat"/>
                        </a:rPr>
                        <a:t> </a:t>
                      </a:r>
                      <a:r>
                        <a:rPr lang="en-US" sz="2000" b="1" dirty="0">
                          <a:solidFill>
                            <a:srgbClr val="0093D5"/>
                          </a:solidFill>
                          <a:latin typeface="Corbel" panose="020B0503020204020204" pitchFamily="34" charset="0"/>
                          <a:cs typeface="Montserrat"/>
                        </a:rPr>
                        <a:t>wide-scale</a:t>
                      </a:r>
                      <a:r>
                        <a:rPr lang="en-US" sz="2000" b="1" spc="-8" dirty="0">
                          <a:solidFill>
                            <a:srgbClr val="0093D5"/>
                          </a:solidFill>
                          <a:latin typeface="Corbel" panose="020B0503020204020204" pitchFamily="34" charset="0"/>
                          <a:cs typeface="Montserrat"/>
                        </a:rPr>
                        <a:t> </a:t>
                      </a:r>
                      <a:r>
                        <a:rPr lang="en-US" sz="2000" b="1" dirty="0">
                          <a:solidFill>
                            <a:srgbClr val="0093D5"/>
                          </a:solidFill>
                          <a:latin typeface="Corbel" panose="020B0503020204020204" pitchFamily="34" charset="0"/>
                          <a:cs typeface="Montserrat"/>
                        </a:rPr>
                        <a:t>use</a:t>
                      </a:r>
                      <a:r>
                        <a:rPr lang="en-US" sz="2000" b="1" spc="-8" dirty="0">
                          <a:solidFill>
                            <a:srgbClr val="0093D5"/>
                          </a:solidFill>
                          <a:latin typeface="Corbel" panose="020B0503020204020204" pitchFamily="34" charset="0"/>
                          <a:cs typeface="Montserrat"/>
                        </a:rPr>
                        <a:t> </a:t>
                      </a:r>
                      <a:r>
                        <a:rPr lang="en-US" sz="2000" b="1" dirty="0">
                          <a:solidFill>
                            <a:srgbClr val="0093D5"/>
                          </a:solidFill>
                          <a:latin typeface="Corbel" panose="020B0503020204020204" pitchFamily="34" charset="0"/>
                          <a:cs typeface="Montserrat"/>
                        </a:rPr>
                        <a:t>of</a:t>
                      </a:r>
                      <a:r>
                        <a:rPr lang="en-US" sz="2000" b="1" spc="-8" dirty="0">
                          <a:solidFill>
                            <a:srgbClr val="0093D5"/>
                          </a:solidFill>
                          <a:latin typeface="Corbel" panose="020B0503020204020204" pitchFamily="34" charset="0"/>
                          <a:cs typeface="Montserrat"/>
                        </a:rPr>
                        <a:t> </a:t>
                      </a:r>
                      <a:r>
                        <a:rPr lang="en-US" sz="2000" b="1" dirty="0">
                          <a:solidFill>
                            <a:srgbClr val="0093D5"/>
                          </a:solidFill>
                          <a:latin typeface="Corbel" panose="020B0503020204020204" pitchFamily="34" charset="0"/>
                          <a:cs typeface="Montserrat"/>
                        </a:rPr>
                        <a:t>RSV</a:t>
                      </a:r>
                      <a:r>
                        <a:rPr lang="en-US" sz="2000" b="1" spc="-8" dirty="0">
                          <a:solidFill>
                            <a:srgbClr val="0093D5"/>
                          </a:solidFill>
                          <a:latin typeface="Corbel" panose="020B0503020204020204" pitchFamily="34" charset="0"/>
                          <a:cs typeface="Montserrat"/>
                        </a:rPr>
                        <a:t> </a:t>
                      </a:r>
                      <a:r>
                        <a:rPr lang="en-US" sz="2000" b="1" dirty="0">
                          <a:solidFill>
                            <a:srgbClr val="0093D5"/>
                          </a:solidFill>
                          <a:latin typeface="Corbel" panose="020B0503020204020204" pitchFamily="34" charset="0"/>
                          <a:cs typeface="Montserrat"/>
                        </a:rPr>
                        <a:t>prevention</a:t>
                      </a:r>
                      <a:r>
                        <a:rPr lang="en-US" sz="2000" b="1" spc="-8" dirty="0">
                          <a:solidFill>
                            <a:srgbClr val="0093D5"/>
                          </a:solidFill>
                          <a:latin typeface="Corbel" panose="020B0503020204020204" pitchFamily="34" charset="0"/>
                          <a:cs typeface="Montserrat"/>
                        </a:rPr>
                        <a:t> tools</a:t>
                      </a:r>
                      <a:endParaRPr lang="en-US" sz="2000" dirty="0">
                        <a:latin typeface="Corbel" panose="020B0503020204020204" pitchFamily="34" charset="0"/>
                        <a:cs typeface="Montserrat"/>
                      </a:endParaRPr>
                    </a:p>
                    <a:p>
                      <a:pPr algn="ctr">
                        <a:lnSpc>
                          <a:spcPct val="100000"/>
                        </a:lnSpc>
                      </a:pPr>
                      <a:r>
                        <a:rPr lang="en-US" sz="2000" b="1" dirty="0">
                          <a:solidFill>
                            <a:srgbClr val="0093D5"/>
                          </a:solidFill>
                          <a:latin typeface="Corbel" panose="020B0503020204020204" pitchFamily="34" charset="0"/>
                          <a:cs typeface="Montserrat"/>
                        </a:rPr>
                        <a:t>(</a:t>
                      </a:r>
                      <a:r>
                        <a:rPr lang="en-US" sz="2000" b="1" dirty="0" err="1">
                          <a:solidFill>
                            <a:srgbClr val="0093D5"/>
                          </a:solidFill>
                          <a:latin typeface="Corbel" panose="020B0503020204020204" pitchFamily="34" charset="0"/>
                          <a:cs typeface="Montserrat"/>
                        </a:rPr>
                        <a:t>mAb</a:t>
                      </a:r>
                      <a:r>
                        <a:rPr lang="en-US" sz="2000" b="1" spc="-58" dirty="0">
                          <a:solidFill>
                            <a:srgbClr val="0093D5"/>
                          </a:solidFill>
                          <a:latin typeface="Corbel" panose="020B0503020204020204" pitchFamily="34" charset="0"/>
                          <a:cs typeface="Montserrat"/>
                        </a:rPr>
                        <a:t> </a:t>
                      </a:r>
                      <a:r>
                        <a:rPr lang="en-US" sz="2000" b="1" dirty="0">
                          <a:solidFill>
                            <a:srgbClr val="0093D5"/>
                          </a:solidFill>
                          <a:latin typeface="Corbel" panose="020B0503020204020204" pitchFamily="34" charset="0"/>
                          <a:cs typeface="Montserrat"/>
                        </a:rPr>
                        <a:t>and/or</a:t>
                      </a:r>
                      <a:r>
                        <a:rPr lang="en-US" sz="2000" b="1" spc="-54" dirty="0">
                          <a:solidFill>
                            <a:srgbClr val="0093D5"/>
                          </a:solidFill>
                          <a:latin typeface="Corbel" panose="020B0503020204020204" pitchFamily="34" charset="0"/>
                          <a:cs typeface="Montserrat"/>
                        </a:rPr>
                        <a:t> </a:t>
                      </a:r>
                      <a:r>
                        <a:rPr lang="en-US" sz="2000" b="1" dirty="0">
                          <a:solidFill>
                            <a:srgbClr val="0093D5"/>
                          </a:solidFill>
                          <a:latin typeface="Corbel" panose="020B0503020204020204" pitchFamily="34" charset="0"/>
                          <a:cs typeface="Montserrat"/>
                        </a:rPr>
                        <a:t>maternal</a:t>
                      </a:r>
                      <a:r>
                        <a:rPr lang="en-US" sz="2000" b="1" spc="-54" dirty="0">
                          <a:solidFill>
                            <a:srgbClr val="0093D5"/>
                          </a:solidFill>
                          <a:latin typeface="Corbel" panose="020B0503020204020204" pitchFamily="34" charset="0"/>
                          <a:cs typeface="Montserrat"/>
                        </a:rPr>
                        <a:t> </a:t>
                      </a:r>
                      <a:r>
                        <a:rPr lang="en-US" sz="2000" b="1" spc="-8" dirty="0">
                          <a:solidFill>
                            <a:srgbClr val="0093D5"/>
                          </a:solidFill>
                          <a:latin typeface="Corbel" panose="020B0503020204020204" pitchFamily="34" charset="0"/>
                          <a:cs typeface="Montserrat"/>
                        </a:rPr>
                        <a:t>immunization)</a:t>
                      </a:r>
                      <a:endParaRPr lang="en-US" sz="2000" dirty="0">
                        <a:latin typeface="Corbel" panose="020B0503020204020204" pitchFamily="34" charset="0"/>
                        <a:cs typeface="Montserrat"/>
                      </a:endParaRPr>
                    </a:p>
                  </a:txBody>
                  <a:tcPr anchor="ctr">
                    <a:lnL w="6350" cap="flat" cmpd="sng" algn="ctr">
                      <a:solidFill>
                        <a:srgbClr val="0093D5"/>
                      </a:solidFill>
                      <a:prstDash val="solid"/>
                      <a:round/>
                      <a:headEnd type="none" w="med" len="med"/>
                      <a:tailEnd type="none" w="med" len="med"/>
                    </a:lnL>
                    <a:lnT w="6350">
                      <a:noFill/>
                      <a:prstDash val="solid"/>
                    </a:lnT>
                    <a:lnB w="6350">
                      <a:solidFill>
                        <a:srgbClr val="0093D5"/>
                      </a:solidFill>
                      <a:prstDash val="solid"/>
                    </a:lnB>
                  </a:tcPr>
                </a:tc>
                <a:tc hMerge="1">
                  <a:txBody>
                    <a:bodyPr/>
                    <a:lstStyle/>
                    <a:p>
                      <a:pPr marL="233679" marR="227329" algn="ctr">
                        <a:lnSpc>
                          <a:spcPct val="104200"/>
                        </a:lnSpc>
                        <a:spcBef>
                          <a:spcPts val="1830"/>
                        </a:spcBef>
                      </a:pPr>
                      <a:endParaRPr sz="1300" dirty="0">
                        <a:latin typeface="Corbel" panose="020B0503020204020204" pitchFamily="34" charset="0"/>
                        <a:cs typeface="Montserrat-SemiBold"/>
                      </a:endParaRPr>
                    </a:p>
                  </a:txBody>
                  <a:tcPr anchor="ctr">
                    <a:lnL w="6350" cap="flat" cmpd="sng" algn="ctr">
                      <a:solidFill>
                        <a:srgbClr val="0093D5"/>
                      </a:solidFill>
                      <a:prstDash val="solid"/>
                      <a:round/>
                      <a:headEnd type="none" w="med" len="med"/>
                      <a:tailEnd type="none" w="med" len="med"/>
                    </a:lnL>
                    <a:lnT w="6350">
                      <a:solidFill>
                        <a:srgbClr val="0093D5"/>
                      </a:solidFill>
                      <a:prstDash val="solid"/>
                    </a:lnT>
                    <a:lnB w="6350">
                      <a:solidFill>
                        <a:srgbClr val="0093D5"/>
                      </a:solidFill>
                      <a:prstDash val="solid"/>
                    </a:lnB>
                  </a:tcPr>
                </a:tc>
                <a:extLst>
                  <a:ext uri="{0D108BD9-81ED-4DB2-BD59-A6C34878D82A}">
                    <a16:rowId xmlns:a16="http://schemas.microsoft.com/office/drawing/2014/main" val="1261566994"/>
                  </a:ext>
                </a:extLst>
              </a:tr>
              <a:tr h="1066800">
                <a:tc>
                  <a:txBody>
                    <a:bodyPr/>
                    <a:lstStyle/>
                    <a:p>
                      <a:pPr>
                        <a:lnSpc>
                          <a:spcPct val="100000"/>
                        </a:lnSpc>
                        <a:spcBef>
                          <a:spcPts val="50"/>
                        </a:spcBef>
                      </a:pPr>
                      <a:endParaRPr sz="1800" dirty="0">
                        <a:latin typeface="Corbel" panose="020B0503020204020204" pitchFamily="34" charset="0"/>
                        <a:cs typeface="Times New Roman"/>
                      </a:endParaRPr>
                    </a:p>
                    <a:p>
                      <a:pPr marL="4445" algn="ctr">
                        <a:lnSpc>
                          <a:spcPct val="100000"/>
                        </a:lnSpc>
                      </a:pPr>
                      <a:r>
                        <a:rPr lang="en-US" sz="1300" b="1" spc="-10" dirty="0">
                          <a:solidFill>
                            <a:srgbClr val="FFFFFF"/>
                          </a:solidFill>
                          <a:latin typeface="Corbel" panose="020B0503020204020204" pitchFamily="34" charset="0"/>
                          <a:cs typeface="Montserrat"/>
                        </a:rPr>
                        <a:t> </a:t>
                      </a:r>
                      <a:endParaRPr sz="1300" dirty="0">
                        <a:latin typeface="Corbel" panose="020B0503020204020204" pitchFamily="34" charset="0"/>
                        <a:cs typeface="Montserrat"/>
                      </a:endParaRPr>
                    </a:p>
                    <a:p>
                      <a:pPr marL="554990" marR="548005" algn="ctr">
                        <a:lnSpc>
                          <a:spcPct val="107200"/>
                        </a:lnSpc>
                        <a:spcBef>
                          <a:spcPts val="695"/>
                        </a:spcBef>
                      </a:pPr>
                      <a:r>
                        <a:rPr sz="1200" dirty="0">
                          <a:solidFill>
                            <a:srgbClr val="231F20"/>
                          </a:solidFill>
                          <a:latin typeface="Corbel" panose="020B0503020204020204" pitchFamily="34" charset="0"/>
                          <a:cs typeface="Montserrat-Light"/>
                        </a:rPr>
                        <a:t>What’s</a:t>
                      </a:r>
                      <a:r>
                        <a:rPr sz="1200" spc="-15" dirty="0">
                          <a:solidFill>
                            <a:srgbClr val="231F20"/>
                          </a:solidFill>
                          <a:latin typeface="Corbel" panose="020B0503020204020204" pitchFamily="34" charset="0"/>
                          <a:cs typeface="Montserrat-Light"/>
                        </a:rPr>
                        <a:t> </a:t>
                      </a:r>
                      <a:r>
                        <a:rPr sz="1200" dirty="0">
                          <a:solidFill>
                            <a:srgbClr val="231F20"/>
                          </a:solidFill>
                          <a:latin typeface="Corbel" panose="020B0503020204020204" pitchFamily="34" charset="0"/>
                          <a:cs typeface="Montserrat-Light"/>
                        </a:rPr>
                        <a:t>needed</a:t>
                      </a:r>
                      <a:r>
                        <a:rPr sz="1200" spc="-10" dirty="0">
                          <a:solidFill>
                            <a:srgbClr val="231F20"/>
                          </a:solidFill>
                          <a:latin typeface="Corbel" panose="020B0503020204020204" pitchFamily="34" charset="0"/>
                          <a:cs typeface="Montserrat-Light"/>
                        </a:rPr>
                        <a:t> </a:t>
                      </a:r>
                      <a:r>
                        <a:rPr sz="1200" spc="-40" dirty="0">
                          <a:solidFill>
                            <a:srgbClr val="231F20"/>
                          </a:solidFill>
                          <a:latin typeface="Corbel" panose="020B0503020204020204" pitchFamily="34" charset="0"/>
                          <a:cs typeface="Montserrat-Light"/>
                        </a:rPr>
                        <a:t>to </a:t>
                      </a:r>
                      <a:r>
                        <a:rPr sz="1200" dirty="0">
                          <a:solidFill>
                            <a:srgbClr val="231F20"/>
                          </a:solidFill>
                          <a:latin typeface="Corbel" panose="020B0503020204020204" pitchFamily="34" charset="0"/>
                          <a:cs typeface="Montserrat-Light"/>
                        </a:rPr>
                        <a:t>reach</a:t>
                      </a:r>
                      <a:r>
                        <a:rPr sz="1200" spc="-40" dirty="0">
                          <a:solidFill>
                            <a:srgbClr val="231F20"/>
                          </a:solidFill>
                          <a:latin typeface="Corbel" panose="020B0503020204020204" pitchFamily="34" charset="0"/>
                          <a:cs typeface="Montserrat-Light"/>
                        </a:rPr>
                        <a:t> </a:t>
                      </a:r>
                      <a:r>
                        <a:rPr sz="1200" dirty="0">
                          <a:solidFill>
                            <a:srgbClr val="231F20"/>
                          </a:solidFill>
                          <a:latin typeface="Corbel" panose="020B0503020204020204" pitchFamily="34" charset="0"/>
                          <a:cs typeface="Montserrat-Light"/>
                        </a:rPr>
                        <a:t>the</a:t>
                      </a:r>
                      <a:r>
                        <a:rPr sz="1200" spc="-30" dirty="0">
                          <a:solidFill>
                            <a:srgbClr val="231F20"/>
                          </a:solidFill>
                          <a:latin typeface="Corbel" panose="020B0503020204020204" pitchFamily="34" charset="0"/>
                          <a:cs typeface="Montserrat-Light"/>
                        </a:rPr>
                        <a:t> </a:t>
                      </a:r>
                      <a:r>
                        <a:rPr sz="1200" spc="-20" dirty="0">
                          <a:solidFill>
                            <a:srgbClr val="231F20"/>
                          </a:solidFill>
                          <a:latin typeface="Corbel" panose="020B0503020204020204" pitchFamily="34" charset="0"/>
                          <a:cs typeface="Montserrat-Light"/>
                        </a:rPr>
                        <a:t>goal</a:t>
                      </a:r>
                      <a:endParaRPr sz="1200" dirty="0">
                        <a:latin typeface="Corbel" panose="020B0503020204020204" pitchFamily="34" charset="0"/>
                        <a:cs typeface="Montserrat-Light"/>
                      </a:endParaRPr>
                    </a:p>
                  </a:txBody>
                  <a:tcPr marL="0" marR="0" marT="5292" marB="0">
                    <a:lnR w="6350">
                      <a:solidFill>
                        <a:srgbClr val="0093D5"/>
                      </a:solidFill>
                      <a:prstDash val="solid"/>
                    </a:lnR>
                    <a:lnT w="6350" cap="flat" cmpd="sng" algn="ctr">
                      <a:solidFill>
                        <a:srgbClr val="0093D5"/>
                      </a:solidFill>
                      <a:prstDash val="solid"/>
                      <a:round/>
                      <a:headEnd type="none" w="med" len="med"/>
                      <a:tailEnd type="none" w="med" len="med"/>
                    </a:lnT>
                    <a:lnB w="6350">
                      <a:solidFill>
                        <a:srgbClr val="0093D5"/>
                      </a:solidFill>
                      <a:prstDash val="solid"/>
                    </a:lnB>
                  </a:tcPr>
                </a:tc>
                <a:tc>
                  <a:txBody>
                    <a:bodyPr/>
                    <a:lstStyle/>
                    <a:p>
                      <a:pPr marL="607060" marR="415925" indent="-183515">
                        <a:lnSpc>
                          <a:spcPct val="104200"/>
                        </a:lnSpc>
                      </a:pPr>
                      <a:r>
                        <a:rPr sz="1300" b="1" spc="-10" dirty="0">
                          <a:solidFill>
                            <a:srgbClr val="D71E62"/>
                          </a:solidFill>
                          <a:latin typeface="Corbel" panose="020B0503020204020204" pitchFamily="34" charset="0"/>
                          <a:cs typeface="Montserrat-SemiBold"/>
                        </a:rPr>
                        <a:t>Evidence-</a:t>
                      </a:r>
                      <a:r>
                        <a:rPr sz="1300" b="1" dirty="0">
                          <a:solidFill>
                            <a:srgbClr val="D71E62"/>
                          </a:solidFill>
                          <a:latin typeface="Corbel" panose="020B0503020204020204" pitchFamily="34" charset="0"/>
                          <a:cs typeface="Montserrat-SemiBold"/>
                        </a:rPr>
                        <a:t>based</a:t>
                      </a:r>
                      <a:r>
                        <a:rPr sz="1300" b="1" spc="25" dirty="0">
                          <a:solidFill>
                            <a:srgbClr val="D71E62"/>
                          </a:solidFill>
                          <a:latin typeface="Corbel" panose="020B0503020204020204" pitchFamily="34" charset="0"/>
                          <a:cs typeface="Montserrat-SemiBold"/>
                        </a:rPr>
                        <a:t> </a:t>
                      </a:r>
                      <a:r>
                        <a:rPr sz="1300" b="1" dirty="0">
                          <a:solidFill>
                            <a:srgbClr val="D71E62"/>
                          </a:solidFill>
                          <a:latin typeface="Corbel" panose="020B0503020204020204" pitchFamily="34" charset="0"/>
                          <a:cs typeface="Montserrat-SemiBold"/>
                        </a:rPr>
                        <a:t>decisions</a:t>
                      </a:r>
                      <a:r>
                        <a:rPr sz="1300" b="1" spc="30" dirty="0">
                          <a:solidFill>
                            <a:srgbClr val="D71E62"/>
                          </a:solidFill>
                          <a:latin typeface="Corbel" panose="020B0503020204020204" pitchFamily="34" charset="0"/>
                          <a:cs typeface="Montserrat-SemiBold"/>
                        </a:rPr>
                        <a:t> </a:t>
                      </a:r>
                      <a:r>
                        <a:rPr sz="1300" b="1" dirty="0">
                          <a:solidFill>
                            <a:srgbClr val="D71E62"/>
                          </a:solidFill>
                          <a:latin typeface="Corbel" panose="020B0503020204020204" pitchFamily="34" charset="0"/>
                          <a:cs typeface="Montserrat-SemiBold"/>
                        </a:rPr>
                        <a:t>support</a:t>
                      </a:r>
                      <a:r>
                        <a:rPr sz="1300" b="1" spc="30" dirty="0">
                          <a:solidFill>
                            <a:srgbClr val="D71E62"/>
                          </a:solidFill>
                          <a:latin typeface="Corbel" panose="020B0503020204020204" pitchFamily="34" charset="0"/>
                          <a:cs typeface="Montserrat-SemiBold"/>
                        </a:rPr>
                        <a:t> </a:t>
                      </a:r>
                      <a:r>
                        <a:rPr sz="1300" b="1" spc="-25" dirty="0">
                          <a:solidFill>
                            <a:srgbClr val="D71E62"/>
                          </a:solidFill>
                          <a:latin typeface="Corbel" panose="020B0503020204020204" pitchFamily="34" charset="0"/>
                          <a:cs typeface="Montserrat-SemiBold"/>
                        </a:rPr>
                        <a:t>RSV </a:t>
                      </a:r>
                      <a:r>
                        <a:rPr sz="1300" b="1" dirty="0">
                          <a:solidFill>
                            <a:srgbClr val="D71E62"/>
                          </a:solidFill>
                          <a:latin typeface="Corbel" panose="020B0503020204020204" pitchFamily="34" charset="0"/>
                          <a:cs typeface="Montserrat-SemiBold"/>
                        </a:rPr>
                        <a:t>prioritization</a:t>
                      </a:r>
                      <a:r>
                        <a:rPr sz="1300" b="1" spc="-10" dirty="0">
                          <a:solidFill>
                            <a:srgbClr val="D71E62"/>
                          </a:solidFill>
                          <a:latin typeface="Corbel" panose="020B0503020204020204" pitchFamily="34" charset="0"/>
                          <a:cs typeface="Montserrat-SemiBold"/>
                        </a:rPr>
                        <a:t> </a:t>
                      </a:r>
                      <a:r>
                        <a:rPr sz="1300" b="1" dirty="0">
                          <a:solidFill>
                            <a:srgbClr val="D71E62"/>
                          </a:solidFill>
                          <a:latin typeface="Corbel" panose="020B0503020204020204" pitchFamily="34" charset="0"/>
                          <a:cs typeface="Montserrat-SemiBold"/>
                        </a:rPr>
                        <a:t>and</a:t>
                      </a:r>
                      <a:r>
                        <a:rPr sz="1300" b="1" spc="-10" dirty="0">
                          <a:solidFill>
                            <a:srgbClr val="D71E62"/>
                          </a:solidFill>
                          <a:latin typeface="Corbel" panose="020B0503020204020204" pitchFamily="34" charset="0"/>
                          <a:cs typeface="Montserrat-SemiBold"/>
                        </a:rPr>
                        <a:t> </a:t>
                      </a:r>
                      <a:r>
                        <a:rPr sz="1300" b="1" dirty="0">
                          <a:solidFill>
                            <a:srgbClr val="D71E62"/>
                          </a:solidFill>
                          <a:latin typeface="Corbel" panose="020B0503020204020204" pitchFamily="34" charset="0"/>
                          <a:cs typeface="Montserrat-SemiBold"/>
                        </a:rPr>
                        <a:t>product</a:t>
                      </a:r>
                      <a:r>
                        <a:rPr sz="1300" b="1" spc="-5" dirty="0">
                          <a:solidFill>
                            <a:srgbClr val="D71E62"/>
                          </a:solidFill>
                          <a:latin typeface="Corbel" panose="020B0503020204020204" pitchFamily="34" charset="0"/>
                          <a:cs typeface="Montserrat-SemiBold"/>
                        </a:rPr>
                        <a:t> </a:t>
                      </a:r>
                      <a:r>
                        <a:rPr sz="1300" b="1" spc="-10" dirty="0">
                          <a:solidFill>
                            <a:srgbClr val="D71E62"/>
                          </a:solidFill>
                          <a:latin typeface="Corbel" panose="020B0503020204020204" pitchFamily="34" charset="0"/>
                          <a:cs typeface="Montserrat-SemiBold"/>
                        </a:rPr>
                        <a:t>adoption</a:t>
                      </a:r>
                      <a:endParaRPr sz="1300" dirty="0">
                        <a:latin typeface="Corbel" panose="020B0503020204020204" pitchFamily="34" charset="0"/>
                        <a:cs typeface="Montserrat-SemiBold"/>
                      </a:endParaRPr>
                    </a:p>
                  </a:txBody>
                  <a:tcPr anchor="ctr">
                    <a:lnL w="6350">
                      <a:solidFill>
                        <a:srgbClr val="0093D5"/>
                      </a:solidFill>
                      <a:prstDash val="solid"/>
                    </a:lnL>
                    <a:lnR w="6350">
                      <a:solidFill>
                        <a:srgbClr val="0093D5"/>
                      </a:solidFill>
                      <a:prstDash val="solid"/>
                    </a:lnR>
                    <a:lnT w="6350" cap="flat" cmpd="sng" algn="ctr">
                      <a:solidFill>
                        <a:srgbClr val="0093D5"/>
                      </a:solidFill>
                      <a:prstDash val="solid"/>
                      <a:round/>
                      <a:headEnd type="none" w="med" len="med"/>
                      <a:tailEnd type="none" w="med" len="med"/>
                    </a:lnT>
                    <a:lnB w="6350">
                      <a:solidFill>
                        <a:srgbClr val="0093D5"/>
                      </a:solidFill>
                      <a:prstDash val="solid"/>
                    </a:lnB>
                  </a:tcPr>
                </a:tc>
                <a:tc>
                  <a:txBody>
                    <a:bodyPr/>
                    <a:lstStyle/>
                    <a:p>
                      <a:pPr marL="233679" marR="227329" algn="ctr">
                        <a:lnSpc>
                          <a:spcPct val="104200"/>
                        </a:lnSpc>
                        <a:spcBef>
                          <a:spcPts val="1830"/>
                        </a:spcBef>
                      </a:pPr>
                      <a:r>
                        <a:rPr sz="1300" b="1" dirty="0">
                          <a:solidFill>
                            <a:srgbClr val="D71E62"/>
                          </a:solidFill>
                          <a:latin typeface="Corbel" panose="020B0503020204020204" pitchFamily="34" charset="0"/>
                          <a:cs typeface="Montserrat-SemiBold"/>
                        </a:rPr>
                        <a:t>Health</a:t>
                      </a:r>
                      <a:r>
                        <a:rPr sz="1300" b="1" spc="-15" dirty="0">
                          <a:solidFill>
                            <a:srgbClr val="D71E62"/>
                          </a:solidFill>
                          <a:latin typeface="Corbel" panose="020B0503020204020204" pitchFamily="34" charset="0"/>
                          <a:cs typeface="Montserrat-SemiBold"/>
                        </a:rPr>
                        <a:t> </a:t>
                      </a:r>
                      <a:r>
                        <a:rPr sz="1300" b="1" dirty="0">
                          <a:solidFill>
                            <a:srgbClr val="D71E62"/>
                          </a:solidFill>
                          <a:latin typeface="Corbel" panose="020B0503020204020204" pitchFamily="34" charset="0"/>
                          <a:cs typeface="Montserrat-SemiBold"/>
                        </a:rPr>
                        <a:t>systems</a:t>
                      </a:r>
                      <a:r>
                        <a:rPr sz="1300" b="1" spc="-15" dirty="0">
                          <a:solidFill>
                            <a:srgbClr val="D71E62"/>
                          </a:solidFill>
                          <a:latin typeface="Corbel" panose="020B0503020204020204" pitchFamily="34" charset="0"/>
                          <a:cs typeface="Montserrat-SemiBold"/>
                        </a:rPr>
                        <a:t> </a:t>
                      </a:r>
                      <a:r>
                        <a:rPr sz="1300" b="1" dirty="0">
                          <a:solidFill>
                            <a:srgbClr val="D71E62"/>
                          </a:solidFill>
                          <a:latin typeface="Corbel" panose="020B0503020204020204" pitchFamily="34" charset="0"/>
                          <a:cs typeface="Montserrat-SemiBold"/>
                        </a:rPr>
                        <a:t>&amp;</a:t>
                      </a:r>
                      <a:r>
                        <a:rPr sz="1300" b="1" spc="-15" dirty="0">
                          <a:solidFill>
                            <a:srgbClr val="D71E62"/>
                          </a:solidFill>
                          <a:latin typeface="Corbel" panose="020B0503020204020204" pitchFamily="34" charset="0"/>
                          <a:cs typeface="Montserrat-SemiBold"/>
                        </a:rPr>
                        <a:t> </a:t>
                      </a:r>
                      <a:r>
                        <a:rPr sz="1300" b="1" dirty="0">
                          <a:solidFill>
                            <a:srgbClr val="D71E62"/>
                          </a:solidFill>
                          <a:latin typeface="Corbel" panose="020B0503020204020204" pitchFamily="34" charset="0"/>
                          <a:cs typeface="Montserrat-SemiBold"/>
                        </a:rPr>
                        <a:t>services</a:t>
                      </a:r>
                      <a:r>
                        <a:rPr sz="1300" b="1" spc="-15" dirty="0">
                          <a:solidFill>
                            <a:srgbClr val="D71E62"/>
                          </a:solidFill>
                          <a:latin typeface="Corbel" panose="020B0503020204020204" pitchFamily="34" charset="0"/>
                          <a:cs typeface="Montserrat-SemiBold"/>
                        </a:rPr>
                        <a:t> </a:t>
                      </a:r>
                      <a:r>
                        <a:rPr sz="1300" b="1" dirty="0">
                          <a:solidFill>
                            <a:srgbClr val="D71E62"/>
                          </a:solidFill>
                          <a:latin typeface="Corbel" panose="020B0503020204020204" pitchFamily="34" charset="0"/>
                          <a:cs typeface="Montserrat-SemiBold"/>
                        </a:rPr>
                        <a:t>deliver</a:t>
                      </a:r>
                      <a:r>
                        <a:rPr sz="1300" b="1" spc="-10" dirty="0">
                          <a:solidFill>
                            <a:srgbClr val="D71E62"/>
                          </a:solidFill>
                          <a:latin typeface="Corbel" panose="020B0503020204020204" pitchFamily="34" charset="0"/>
                          <a:cs typeface="Montserrat-SemiBold"/>
                        </a:rPr>
                        <a:t> </a:t>
                      </a:r>
                      <a:r>
                        <a:rPr sz="1300" b="1" spc="-25" dirty="0">
                          <a:solidFill>
                            <a:srgbClr val="D71E62"/>
                          </a:solidFill>
                          <a:latin typeface="Corbel" panose="020B0503020204020204" pitchFamily="34" charset="0"/>
                          <a:cs typeface="Montserrat-SemiBold"/>
                        </a:rPr>
                        <a:t>RSV </a:t>
                      </a:r>
                      <a:r>
                        <a:rPr sz="1300" b="1" dirty="0">
                          <a:solidFill>
                            <a:srgbClr val="D71E62"/>
                          </a:solidFill>
                          <a:latin typeface="Corbel" panose="020B0503020204020204" pitchFamily="34" charset="0"/>
                          <a:cs typeface="Montserrat-SemiBold"/>
                        </a:rPr>
                        <a:t>prevention</a:t>
                      </a:r>
                      <a:r>
                        <a:rPr sz="1300" b="1" spc="-30" dirty="0">
                          <a:solidFill>
                            <a:srgbClr val="D71E62"/>
                          </a:solidFill>
                          <a:latin typeface="Corbel" panose="020B0503020204020204" pitchFamily="34" charset="0"/>
                          <a:cs typeface="Montserrat-SemiBold"/>
                        </a:rPr>
                        <a:t> </a:t>
                      </a:r>
                      <a:r>
                        <a:rPr sz="1300" b="1" dirty="0">
                          <a:solidFill>
                            <a:srgbClr val="D71E62"/>
                          </a:solidFill>
                          <a:latin typeface="Corbel" panose="020B0503020204020204" pitchFamily="34" charset="0"/>
                          <a:cs typeface="Montserrat-SemiBold"/>
                        </a:rPr>
                        <a:t>product(s)</a:t>
                      </a:r>
                      <a:r>
                        <a:rPr sz="1300" b="1" spc="-30" dirty="0">
                          <a:solidFill>
                            <a:srgbClr val="D71E62"/>
                          </a:solidFill>
                          <a:latin typeface="Corbel" panose="020B0503020204020204" pitchFamily="34" charset="0"/>
                          <a:cs typeface="Montserrat-SemiBold"/>
                        </a:rPr>
                        <a:t> </a:t>
                      </a:r>
                      <a:r>
                        <a:rPr sz="1300" b="1" dirty="0">
                          <a:solidFill>
                            <a:srgbClr val="D71E62"/>
                          </a:solidFill>
                          <a:latin typeface="Corbel" panose="020B0503020204020204" pitchFamily="34" charset="0"/>
                          <a:cs typeface="Montserrat-SemiBold"/>
                        </a:rPr>
                        <a:t>routinely,</a:t>
                      </a:r>
                      <a:r>
                        <a:rPr sz="1300" b="1" spc="-30" dirty="0">
                          <a:solidFill>
                            <a:srgbClr val="D71E62"/>
                          </a:solidFill>
                          <a:latin typeface="Corbel" panose="020B0503020204020204" pitchFamily="34" charset="0"/>
                          <a:cs typeface="Montserrat-SemiBold"/>
                        </a:rPr>
                        <a:t> </a:t>
                      </a:r>
                      <a:r>
                        <a:rPr sz="1300" b="1" dirty="0">
                          <a:solidFill>
                            <a:srgbClr val="D71E62"/>
                          </a:solidFill>
                          <a:latin typeface="Corbel" panose="020B0503020204020204" pitchFamily="34" charset="0"/>
                          <a:cs typeface="Montserrat-SemiBold"/>
                        </a:rPr>
                        <a:t>efficiently,</a:t>
                      </a:r>
                      <a:r>
                        <a:rPr sz="1300" b="1" spc="-30" dirty="0">
                          <a:solidFill>
                            <a:srgbClr val="D71E62"/>
                          </a:solidFill>
                          <a:latin typeface="Corbel" panose="020B0503020204020204" pitchFamily="34" charset="0"/>
                          <a:cs typeface="Montserrat-SemiBold"/>
                        </a:rPr>
                        <a:t> </a:t>
                      </a:r>
                      <a:r>
                        <a:rPr lang="en-US" sz="1300" b="1" spc="-50" dirty="0">
                          <a:solidFill>
                            <a:srgbClr val="D71E62"/>
                          </a:solidFill>
                          <a:latin typeface="Corbel" panose="020B0503020204020204" pitchFamily="34" charset="0"/>
                          <a:cs typeface="Montserrat-SemiBold"/>
                        </a:rPr>
                        <a:t>and</a:t>
                      </a:r>
                      <a:r>
                        <a:rPr sz="1300" b="1" spc="-50" dirty="0">
                          <a:solidFill>
                            <a:srgbClr val="D71E62"/>
                          </a:solidFill>
                          <a:latin typeface="Corbel" panose="020B0503020204020204" pitchFamily="34" charset="0"/>
                          <a:cs typeface="Montserrat-SemiBold"/>
                        </a:rPr>
                        <a:t> </a:t>
                      </a:r>
                      <a:r>
                        <a:rPr sz="1300" b="1" spc="-10" dirty="0">
                          <a:solidFill>
                            <a:srgbClr val="D71E62"/>
                          </a:solidFill>
                          <a:latin typeface="Corbel" panose="020B0503020204020204" pitchFamily="34" charset="0"/>
                          <a:cs typeface="Montserrat-SemiBold"/>
                        </a:rPr>
                        <a:t>equitably</a:t>
                      </a:r>
                      <a:endParaRPr sz="1300" dirty="0">
                        <a:latin typeface="Corbel" panose="020B0503020204020204" pitchFamily="34" charset="0"/>
                        <a:cs typeface="Montserrat-SemiBold"/>
                      </a:endParaRPr>
                    </a:p>
                  </a:txBody>
                  <a:tcPr anchor="ctr">
                    <a:lnL w="6350">
                      <a:solidFill>
                        <a:srgbClr val="0093D5"/>
                      </a:solidFill>
                      <a:prstDash val="solid"/>
                    </a:lnL>
                    <a:lnT w="6350" cap="flat" cmpd="sng" algn="ctr">
                      <a:solidFill>
                        <a:srgbClr val="0093D5"/>
                      </a:solidFill>
                      <a:prstDash val="solid"/>
                      <a:round/>
                      <a:headEnd type="none" w="med" len="med"/>
                      <a:tailEnd type="none" w="med" len="med"/>
                    </a:lnT>
                    <a:lnB w="6350">
                      <a:solidFill>
                        <a:srgbClr val="0093D5"/>
                      </a:solidFill>
                      <a:prstDash val="solid"/>
                    </a:lnB>
                  </a:tcPr>
                </a:tc>
                <a:extLst>
                  <a:ext uri="{0D108BD9-81ED-4DB2-BD59-A6C34878D82A}">
                    <a16:rowId xmlns:a16="http://schemas.microsoft.com/office/drawing/2014/main" val="10000"/>
                  </a:ext>
                </a:extLst>
              </a:tr>
              <a:tr h="1667404">
                <a:tc>
                  <a:txBody>
                    <a:bodyPr/>
                    <a:lstStyle/>
                    <a:p>
                      <a:pPr>
                        <a:lnSpc>
                          <a:spcPct val="100000"/>
                        </a:lnSpc>
                      </a:pPr>
                      <a:endParaRPr sz="1700" dirty="0">
                        <a:latin typeface="Corbel" panose="020B0503020204020204" pitchFamily="34" charset="0"/>
                        <a:cs typeface="Times New Roman"/>
                      </a:endParaRPr>
                    </a:p>
                    <a:p>
                      <a:pPr>
                        <a:lnSpc>
                          <a:spcPct val="100000"/>
                        </a:lnSpc>
                      </a:pPr>
                      <a:endParaRPr sz="2000" dirty="0">
                        <a:latin typeface="Corbel" panose="020B0503020204020204" pitchFamily="34" charset="0"/>
                        <a:cs typeface="Times New Roman"/>
                      </a:endParaRPr>
                    </a:p>
                    <a:p>
                      <a:pPr marL="4445" algn="ctr">
                        <a:lnSpc>
                          <a:spcPct val="100000"/>
                        </a:lnSpc>
                      </a:pPr>
                      <a:r>
                        <a:rPr sz="1300" b="1" spc="-10" dirty="0">
                          <a:solidFill>
                            <a:srgbClr val="FFFFFF"/>
                          </a:solidFill>
                          <a:latin typeface="Corbel" panose="020B0503020204020204" pitchFamily="34" charset="0"/>
                          <a:cs typeface="Montserrat"/>
                        </a:rPr>
                        <a:t>OUTCOMES</a:t>
                      </a:r>
                      <a:endParaRPr sz="1300" dirty="0">
                        <a:latin typeface="Corbel" panose="020B0503020204020204" pitchFamily="34" charset="0"/>
                        <a:cs typeface="Montserrat"/>
                      </a:endParaRPr>
                    </a:p>
                    <a:p>
                      <a:pPr marL="441325" marR="433705" indent="-635" algn="ctr">
                        <a:lnSpc>
                          <a:spcPct val="107200"/>
                        </a:lnSpc>
                        <a:spcBef>
                          <a:spcPts val="995"/>
                        </a:spcBef>
                      </a:pPr>
                      <a:r>
                        <a:rPr sz="1200" dirty="0">
                          <a:solidFill>
                            <a:srgbClr val="231F20"/>
                          </a:solidFill>
                          <a:latin typeface="Corbel" panose="020B0503020204020204" pitchFamily="34" charset="0"/>
                          <a:cs typeface="Montserrat-Light"/>
                        </a:rPr>
                        <a:t>Elements </a:t>
                      </a:r>
                      <a:r>
                        <a:rPr sz="1200" spc="-25" dirty="0">
                          <a:solidFill>
                            <a:srgbClr val="231F20"/>
                          </a:solidFill>
                          <a:latin typeface="Corbel" panose="020B0503020204020204" pitchFamily="34" charset="0"/>
                          <a:cs typeface="Montserrat-Light"/>
                        </a:rPr>
                        <a:t>for </a:t>
                      </a:r>
                      <a:r>
                        <a:rPr sz="1200" dirty="0">
                          <a:solidFill>
                            <a:srgbClr val="231F20"/>
                          </a:solidFill>
                          <a:latin typeface="Corbel" panose="020B0503020204020204" pitchFamily="34" charset="0"/>
                          <a:cs typeface="Montserrat-Light"/>
                        </a:rPr>
                        <a:t>achieving</a:t>
                      </a:r>
                      <a:r>
                        <a:rPr sz="1200" spc="-40" dirty="0">
                          <a:solidFill>
                            <a:srgbClr val="231F20"/>
                          </a:solidFill>
                          <a:latin typeface="Corbel" panose="020B0503020204020204" pitchFamily="34" charset="0"/>
                          <a:cs typeface="Montserrat-Light"/>
                        </a:rPr>
                        <a:t> </a:t>
                      </a:r>
                      <a:r>
                        <a:rPr sz="1200" spc="-10" dirty="0">
                          <a:solidFill>
                            <a:srgbClr val="231F20"/>
                          </a:solidFill>
                          <a:latin typeface="Corbel" panose="020B0503020204020204" pitchFamily="34" charset="0"/>
                          <a:cs typeface="Montserrat-Light"/>
                        </a:rPr>
                        <a:t>objectives</a:t>
                      </a:r>
                      <a:endParaRPr sz="1200" dirty="0">
                        <a:latin typeface="Corbel" panose="020B0503020204020204" pitchFamily="34" charset="0"/>
                        <a:cs typeface="Montserrat-Light"/>
                      </a:endParaRPr>
                    </a:p>
                  </a:txBody>
                  <a:tcPr marL="0" marR="0" marT="0" marB="0">
                    <a:lnR w="6350">
                      <a:solidFill>
                        <a:srgbClr val="0093D5"/>
                      </a:solidFill>
                      <a:prstDash val="solid"/>
                    </a:lnR>
                    <a:lnT w="6350">
                      <a:solidFill>
                        <a:srgbClr val="0093D5"/>
                      </a:solidFill>
                      <a:prstDash val="solid"/>
                    </a:lnT>
                  </a:tcPr>
                </a:tc>
                <a:tc>
                  <a:txBody>
                    <a:bodyPr/>
                    <a:lstStyle/>
                    <a:p>
                      <a:pPr marL="285750" indent="-285750">
                        <a:lnSpc>
                          <a:spcPct val="100000"/>
                        </a:lnSpc>
                        <a:spcBef>
                          <a:spcPts val="30"/>
                        </a:spcBef>
                        <a:buFont typeface="Arial" panose="020B0604020202020204" pitchFamily="34" charset="0"/>
                        <a:buChar char="•"/>
                      </a:pPr>
                      <a:endParaRPr sz="1300" dirty="0">
                        <a:latin typeface="Corbel" panose="020B0503020204020204" pitchFamily="34" charset="0"/>
                        <a:cs typeface="Times New Roman"/>
                      </a:endParaRPr>
                    </a:p>
                    <a:p>
                      <a:pPr marL="400050" indent="-172085">
                        <a:lnSpc>
                          <a:spcPct val="100000"/>
                        </a:lnSpc>
                        <a:buFont typeface="Arial" panose="020B0604020202020204" pitchFamily="34" charset="0"/>
                        <a:buChar char="•"/>
                        <a:tabLst>
                          <a:tab pos="400685" algn="l"/>
                        </a:tabLst>
                      </a:pPr>
                      <a:r>
                        <a:rPr sz="1200" dirty="0">
                          <a:solidFill>
                            <a:srgbClr val="672672"/>
                          </a:solidFill>
                          <a:latin typeface="Corbel" panose="020B0503020204020204" pitchFamily="34" charset="0"/>
                          <a:cs typeface="Montserrat"/>
                        </a:rPr>
                        <a:t>Evidence</a:t>
                      </a:r>
                      <a:r>
                        <a:rPr sz="1200" spc="-15" dirty="0">
                          <a:solidFill>
                            <a:srgbClr val="672672"/>
                          </a:solidFill>
                          <a:latin typeface="Corbel" panose="020B0503020204020204" pitchFamily="34" charset="0"/>
                          <a:cs typeface="Montserrat"/>
                        </a:rPr>
                        <a:t> </a:t>
                      </a:r>
                      <a:r>
                        <a:rPr sz="1200" dirty="0">
                          <a:solidFill>
                            <a:srgbClr val="672672"/>
                          </a:solidFill>
                          <a:latin typeface="Corbel" panose="020B0503020204020204" pitchFamily="34" charset="0"/>
                          <a:cs typeface="Montserrat"/>
                        </a:rPr>
                        <a:t>supports</a:t>
                      </a:r>
                      <a:r>
                        <a:rPr sz="1200" spc="-15" dirty="0">
                          <a:solidFill>
                            <a:srgbClr val="672672"/>
                          </a:solidFill>
                          <a:latin typeface="Corbel" panose="020B0503020204020204" pitchFamily="34" charset="0"/>
                          <a:cs typeface="Montserrat"/>
                        </a:rPr>
                        <a:t> </a:t>
                      </a:r>
                      <a:r>
                        <a:rPr sz="1200" dirty="0">
                          <a:solidFill>
                            <a:srgbClr val="672672"/>
                          </a:solidFill>
                          <a:latin typeface="Corbel" panose="020B0503020204020204" pitchFamily="34" charset="0"/>
                          <a:cs typeface="Montserrat"/>
                        </a:rPr>
                        <a:t>case</a:t>
                      </a:r>
                      <a:r>
                        <a:rPr sz="1200" spc="-15" dirty="0">
                          <a:solidFill>
                            <a:srgbClr val="672672"/>
                          </a:solidFill>
                          <a:latin typeface="Corbel" panose="020B0503020204020204" pitchFamily="34" charset="0"/>
                          <a:cs typeface="Montserrat"/>
                        </a:rPr>
                        <a:t> </a:t>
                      </a:r>
                      <a:r>
                        <a:rPr sz="1200" dirty="0">
                          <a:solidFill>
                            <a:srgbClr val="672672"/>
                          </a:solidFill>
                          <a:latin typeface="Corbel" panose="020B0503020204020204" pitchFamily="34" charset="0"/>
                          <a:cs typeface="Montserrat"/>
                        </a:rPr>
                        <a:t>for</a:t>
                      </a:r>
                      <a:r>
                        <a:rPr sz="1200" spc="-15" dirty="0">
                          <a:solidFill>
                            <a:srgbClr val="672672"/>
                          </a:solidFill>
                          <a:latin typeface="Corbel" panose="020B0503020204020204" pitchFamily="34" charset="0"/>
                          <a:cs typeface="Montserrat"/>
                        </a:rPr>
                        <a:t> </a:t>
                      </a:r>
                      <a:r>
                        <a:rPr sz="1200" dirty="0">
                          <a:solidFill>
                            <a:srgbClr val="672672"/>
                          </a:solidFill>
                          <a:latin typeface="Corbel" panose="020B0503020204020204" pitchFamily="34" charset="0"/>
                          <a:cs typeface="Montserrat"/>
                        </a:rPr>
                        <a:t>vaccine</a:t>
                      </a:r>
                      <a:r>
                        <a:rPr sz="1200" spc="-10" dirty="0">
                          <a:solidFill>
                            <a:srgbClr val="672672"/>
                          </a:solidFill>
                          <a:latin typeface="Corbel" panose="020B0503020204020204" pitchFamily="34" charset="0"/>
                          <a:cs typeface="Montserrat"/>
                        </a:rPr>
                        <a:t> adoption</a:t>
                      </a:r>
                      <a:endParaRPr sz="1200" dirty="0">
                        <a:latin typeface="Corbel" panose="020B0503020204020204" pitchFamily="34" charset="0"/>
                        <a:cs typeface="Montserrat"/>
                      </a:endParaRPr>
                    </a:p>
                    <a:p>
                      <a:pPr marL="400050" marR="725170" indent="-171450">
                        <a:lnSpc>
                          <a:spcPct val="107200"/>
                        </a:lnSpc>
                        <a:buFont typeface="Arial" panose="020B0604020202020204" pitchFamily="34" charset="0"/>
                        <a:buChar char="•"/>
                        <a:tabLst>
                          <a:tab pos="400685" algn="l"/>
                        </a:tabLst>
                      </a:pPr>
                      <a:r>
                        <a:rPr lang="en-US" sz="1200" dirty="0">
                          <a:solidFill>
                            <a:srgbClr val="672672"/>
                          </a:solidFill>
                          <a:latin typeface="Corbel" panose="020B0503020204020204" pitchFamily="34" charset="0"/>
                          <a:cs typeface="Montserrat"/>
                        </a:rPr>
                        <a:t>Increased s</a:t>
                      </a:r>
                      <a:r>
                        <a:rPr sz="1200" dirty="0">
                          <a:solidFill>
                            <a:srgbClr val="672672"/>
                          </a:solidFill>
                          <a:latin typeface="Corbel" panose="020B0503020204020204" pitchFamily="34" charset="0"/>
                          <a:cs typeface="Montserrat"/>
                        </a:rPr>
                        <a:t>takeholder</a:t>
                      </a:r>
                      <a:r>
                        <a:rPr sz="1200" spc="-35" dirty="0">
                          <a:solidFill>
                            <a:srgbClr val="672672"/>
                          </a:solidFill>
                          <a:latin typeface="Corbel" panose="020B0503020204020204" pitchFamily="34" charset="0"/>
                          <a:cs typeface="Montserrat"/>
                        </a:rPr>
                        <a:t> </a:t>
                      </a:r>
                      <a:r>
                        <a:rPr sz="1200" dirty="0">
                          <a:solidFill>
                            <a:srgbClr val="672672"/>
                          </a:solidFill>
                          <a:latin typeface="Corbel" panose="020B0503020204020204" pitchFamily="34" charset="0"/>
                          <a:cs typeface="Montserrat"/>
                        </a:rPr>
                        <a:t>awareness</a:t>
                      </a:r>
                      <a:r>
                        <a:rPr sz="1200" spc="-25" dirty="0">
                          <a:solidFill>
                            <a:srgbClr val="672672"/>
                          </a:solidFill>
                          <a:latin typeface="Corbel" panose="020B0503020204020204" pitchFamily="34" charset="0"/>
                          <a:cs typeface="Montserrat"/>
                        </a:rPr>
                        <a:t> </a:t>
                      </a:r>
                      <a:r>
                        <a:rPr sz="1200" dirty="0">
                          <a:solidFill>
                            <a:srgbClr val="672672"/>
                          </a:solidFill>
                          <a:latin typeface="Corbel" panose="020B0503020204020204" pitchFamily="34" charset="0"/>
                          <a:cs typeface="Montserrat"/>
                        </a:rPr>
                        <a:t>of</a:t>
                      </a:r>
                      <a:r>
                        <a:rPr sz="1200" spc="-20" dirty="0">
                          <a:solidFill>
                            <a:srgbClr val="672672"/>
                          </a:solidFill>
                          <a:latin typeface="Corbel" panose="020B0503020204020204" pitchFamily="34" charset="0"/>
                          <a:cs typeface="Montserrat"/>
                        </a:rPr>
                        <a:t> </a:t>
                      </a:r>
                      <a:r>
                        <a:rPr sz="1200" dirty="0">
                          <a:solidFill>
                            <a:srgbClr val="672672"/>
                          </a:solidFill>
                          <a:latin typeface="Corbel" panose="020B0503020204020204" pitchFamily="34" charset="0"/>
                          <a:cs typeface="Montserrat"/>
                        </a:rPr>
                        <a:t>RSV</a:t>
                      </a:r>
                      <a:r>
                        <a:rPr sz="1200" spc="-25" dirty="0">
                          <a:solidFill>
                            <a:srgbClr val="672672"/>
                          </a:solidFill>
                          <a:latin typeface="Corbel" panose="020B0503020204020204" pitchFamily="34" charset="0"/>
                          <a:cs typeface="Montserrat"/>
                        </a:rPr>
                        <a:t> </a:t>
                      </a:r>
                      <a:r>
                        <a:rPr sz="1200" dirty="0">
                          <a:solidFill>
                            <a:srgbClr val="672672"/>
                          </a:solidFill>
                          <a:latin typeface="Corbel" panose="020B0503020204020204" pitchFamily="34" charset="0"/>
                          <a:cs typeface="Montserrat"/>
                        </a:rPr>
                        <a:t>disease</a:t>
                      </a:r>
                      <a:r>
                        <a:rPr sz="1200" spc="-20" dirty="0">
                          <a:solidFill>
                            <a:srgbClr val="672672"/>
                          </a:solidFill>
                          <a:latin typeface="Corbel" panose="020B0503020204020204" pitchFamily="34" charset="0"/>
                          <a:cs typeface="Montserrat"/>
                        </a:rPr>
                        <a:t> </a:t>
                      </a:r>
                      <a:r>
                        <a:rPr sz="1200" spc="-25" dirty="0">
                          <a:solidFill>
                            <a:srgbClr val="672672"/>
                          </a:solidFill>
                          <a:latin typeface="Corbel" panose="020B0503020204020204" pitchFamily="34" charset="0"/>
                          <a:cs typeface="Montserrat"/>
                        </a:rPr>
                        <a:t>and </a:t>
                      </a:r>
                      <a:r>
                        <a:rPr sz="1200" dirty="0">
                          <a:solidFill>
                            <a:srgbClr val="672672"/>
                          </a:solidFill>
                          <a:latin typeface="Corbel" panose="020B0503020204020204" pitchFamily="34" charset="0"/>
                          <a:cs typeface="Montserrat"/>
                        </a:rPr>
                        <a:t>forthcoming</a:t>
                      </a:r>
                      <a:r>
                        <a:rPr sz="1200" spc="-15" dirty="0">
                          <a:solidFill>
                            <a:srgbClr val="672672"/>
                          </a:solidFill>
                          <a:latin typeface="Corbel" panose="020B0503020204020204" pitchFamily="34" charset="0"/>
                          <a:cs typeface="Montserrat"/>
                        </a:rPr>
                        <a:t> </a:t>
                      </a:r>
                      <a:r>
                        <a:rPr sz="1200" dirty="0">
                          <a:solidFill>
                            <a:srgbClr val="672672"/>
                          </a:solidFill>
                          <a:latin typeface="Corbel" panose="020B0503020204020204" pitchFamily="34" charset="0"/>
                          <a:cs typeface="Montserrat"/>
                        </a:rPr>
                        <a:t>products</a:t>
                      </a:r>
                      <a:endParaRPr sz="1200" dirty="0">
                        <a:latin typeface="Corbel" panose="020B0503020204020204" pitchFamily="34" charset="0"/>
                        <a:cs typeface="Montserrat"/>
                      </a:endParaRPr>
                    </a:p>
                    <a:p>
                      <a:pPr marL="400050" indent="-172085">
                        <a:lnSpc>
                          <a:spcPct val="100000"/>
                        </a:lnSpc>
                        <a:spcBef>
                          <a:spcPts val="120"/>
                        </a:spcBef>
                        <a:buFont typeface="Arial" panose="020B0604020202020204" pitchFamily="34" charset="0"/>
                        <a:buChar char="•"/>
                        <a:tabLst>
                          <a:tab pos="400685" algn="l"/>
                        </a:tabLst>
                      </a:pPr>
                      <a:r>
                        <a:rPr sz="1200" dirty="0">
                          <a:solidFill>
                            <a:srgbClr val="672672"/>
                          </a:solidFill>
                          <a:latin typeface="Corbel" panose="020B0503020204020204" pitchFamily="34" charset="0"/>
                          <a:cs typeface="Montserrat"/>
                        </a:rPr>
                        <a:t>Supportive</a:t>
                      </a:r>
                      <a:r>
                        <a:rPr sz="1200" spc="20" dirty="0">
                          <a:solidFill>
                            <a:srgbClr val="672672"/>
                          </a:solidFill>
                          <a:latin typeface="Corbel" panose="020B0503020204020204" pitchFamily="34" charset="0"/>
                          <a:cs typeface="Montserrat"/>
                        </a:rPr>
                        <a:t> </a:t>
                      </a:r>
                      <a:r>
                        <a:rPr sz="1200" dirty="0">
                          <a:solidFill>
                            <a:srgbClr val="672672"/>
                          </a:solidFill>
                          <a:latin typeface="Corbel" panose="020B0503020204020204" pitchFamily="34" charset="0"/>
                          <a:cs typeface="Montserrat"/>
                        </a:rPr>
                        <a:t>policies</a:t>
                      </a:r>
                      <a:r>
                        <a:rPr sz="1200" spc="20" dirty="0">
                          <a:solidFill>
                            <a:srgbClr val="672672"/>
                          </a:solidFill>
                          <a:latin typeface="Corbel" panose="020B0503020204020204" pitchFamily="34" charset="0"/>
                          <a:cs typeface="Montserrat"/>
                        </a:rPr>
                        <a:t> </a:t>
                      </a:r>
                      <a:r>
                        <a:rPr sz="1200" dirty="0">
                          <a:solidFill>
                            <a:srgbClr val="672672"/>
                          </a:solidFill>
                          <a:latin typeface="Corbel" panose="020B0503020204020204" pitchFamily="34" charset="0"/>
                          <a:cs typeface="Montserrat"/>
                        </a:rPr>
                        <a:t>and</a:t>
                      </a:r>
                      <a:r>
                        <a:rPr sz="1200" spc="20" dirty="0">
                          <a:solidFill>
                            <a:srgbClr val="672672"/>
                          </a:solidFill>
                          <a:latin typeface="Corbel" panose="020B0503020204020204" pitchFamily="34" charset="0"/>
                          <a:cs typeface="Montserrat"/>
                        </a:rPr>
                        <a:t> </a:t>
                      </a:r>
                      <a:r>
                        <a:rPr sz="1200" dirty="0">
                          <a:solidFill>
                            <a:srgbClr val="672672"/>
                          </a:solidFill>
                          <a:latin typeface="Corbel" panose="020B0503020204020204" pitchFamily="34" charset="0"/>
                          <a:cs typeface="Montserrat"/>
                        </a:rPr>
                        <a:t>financing</a:t>
                      </a:r>
                      <a:r>
                        <a:rPr sz="1200" spc="20" dirty="0">
                          <a:solidFill>
                            <a:srgbClr val="672672"/>
                          </a:solidFill>
                          <a:latin typeface="Corbel" panose="020B0503020204020204" pitchFamily="34" charset="0"/>
                          <a:cs typeface="Montserrat"/>
                        </a:rPr>
                        <a:t> </a:t>
                      </a:r>
                      <a:r>
                        <a:rPr lang="en-US" sz="1200" spc="20" dirty="0">
                          <a:solidFill>
                            <a:srgbClr val="672672"/>
                          </a:solidFill>
                          <a:latin typeface="Corbel" panose="020B0503020204020204" pitchFamily="34" charset="0"/>
                          <a:cs typeface="Montserrat"/>
                        </a:rPr>
                        <a:t>are </a:t>
                      </a:r>
                      <a:r>
                        <a:rPr sz="1200" dirty="0">
                          <a:solidFill>
                            <a:srgbClr val="672672"/>
                          </a:solidFill>
                          <a:latin typeface="Corbel" panose="020B0503020204020204" pitchFamily="34" charset="0"/>
                          <a:cs typeface="Montserrat"/>
                        </a:rPr>
                        <a:t>in</a:t>
                      </a:r>
                      <a:r>
                        <a:rPr sz="1200" spc="20" dirty="0">
                          <a:solidFill>
                            <a:srgbClr val="672672"/>
                          </a:solidFill>
                          <a:latin typeface="Corbel" panose="020B0503020204020204" pitchFamily="34" charset="0"/>
                          <a:cs typeface="Montserrat"/>
                        </a:rPr>
                        <a:t> </a:t>
                      </a:r>
                      <a:r>
                        <a:rPr sz="1200" spc="-10" dirty="0">
                          <a:solidFill>
                            <a:srgbClr val="672672"/>
                          </a:solidFill>
                          <a:latin typeface="Corbel" panose="020B0503020204020204" pitchFamily="34" charset="0"/>
                          <a:cs typeface="Montserrat"/>
                        </a:rPr>
                        <a:t>place</a:t>
                      </a:r>
                      <a:endParaRPr sz="1200" dirty="0">
                        <a:latin typeface="Corbel" panose="020B0503020204020204" pitchFamily="34" charset="0"/>
                        <a:cs typeface="Montserrat"/>
                      </a:endParaRPr>
                    </a:p>
                  </a:txBody>
                  <a:tcPr marL="0" marR="0" marT="3175" marB="0">
                    <a:lnL w="6350">
                      <a:solidFill>
                        <a:srgbClr val="0093D5"/>
                      </a:solidFill>
                      <a:prstDash val="solid"/>
                    </a:lnL>
                    <a:lnR w="6350">
                      <a:solidFill>
                        <a:srgbClr val="0093D5"/>
                      </a:solidFill>
                      <a:prstDash val="solid"/>
                    </a:lnR>
                    <a:lnT w="6350">
                      <a:solidFill>
                        <a:srgbClr val="0093D5"/>
                      </a:solidFill>
                      <a:prstDash val="solid"/>
                    </a:lnT>
                  </a:tcPr>
                </a:tc>
                <a:tc>
                  <a:txBody>
                    <a:bodyPr/>
                    <a:lstStyle/>
                    <a:p>
                      <a:pPr marL="171450" indent="-171450">
                        <a:lnSpc>
                          <a:spcPct val="100000"/>
                        </a:lnSpc>
                        <a:spcBef>
                          <a:spcPts val="25"/>
                        </a:spcBef>
                        <a:buFont typeface="Arial" panose="020B0604020202020204" pitchFamily="34" charset="0"/>
                        <a:buChar char="•"/>
                      </a:pPr>
                      <a:endParaRPr sz="1200" dirty="0">
                        <a:latin typeface="Corbel" panose="020B0503020204020204" pitchFamily="34" charset="0"/>
                        <a:cs typeface="Times New Roman"/>
                      </a:endParaRPr>
                    </a:p>
                    <a:p>
                      <a:pPr marL="399415" marR="487045" indent="-171450">
                        <a:lnSpc>
                          <a:spcPct val="107200"/>
                        </a:lnSpc>
                        <a:buFont typeface="Arial" panose="020B0604020202020204" pitchFamily="34" charset="0"/>
                        <a:buChar char="•"/>
                        <a:tabLst>
                          <a:tab pos="400050" algn="l"/>
                        </a:tabLst>
                      </a:pPr>
                      <a:r>
                        <a:rPr sz="1200" dirty="0">
                          <a:solidFill>
                            <a:srgbClr val="672672"/>
                          </a:solidFill>
                          <a:latin typeface="Corbel" panose="020B0503020204020204" pitchFamily="34" charset="0"/>
                          <a:cs typeface="Montserrat"/>
                        </a:rPr>
                        <a:t>Coordination</a:t>
                      </a:r>
                      <a:r>
                        <a:rPr sz="1200" spc="-35" dirty="0">
                          <a:solidFill>
                            <a:srgbClr val="672672"/>
                          </a:solidFill>
                          <a:latin typeface="Corbel" panose="020B0503020204020204" pitchFamily="34" charset="0"/>
                          <a:cs typeface="Montserrat"/>
                        </a:rPr>
                        <a:t> </a:t>
                      </a:r>
                      <a:r>
                        <a:rPr sz="1200" dirty="0">
                          <a:solidFill>
                            <a:srgbClr val="672672"/>
                          </a:solidFill>
                          <a:latin typeface="Corbel" panose="020B0503020204020204" pitchFamily="34" charset="0"/>
                          <a:cs typeface="Montserrat"/>
                        </a:rPr>
                        <a:t>established</a:t>
                      </a:r>
                      <a:r>
                        <a:rPr sz="1200" spc="-20" dirty="0">
                          <a:solidFill>
                            <a:srgbClr val="672672"/>
                          </a:solidFill>
                          <a:latin typeface="Corbel" panose="020B0503020204020204" pitchFamily="34" charset="0"/>
                          <a:cs typeface="Montserrat"/>
                        </a:rPr>
                        <a:t> </a:t>
                      </a:r>
                      <a:r>
                        <a:rPr sz="1200" dirty="0">
                          <a:solidFill>
                            <a:srgbClr val="672672"/>
                          </a:solidFill>
                          <a:latin typeface="Corbel" panose="020B0503020204020204" pitchFamily="34" charset="0"/>
                          <a:cs typeface="Montserrat"/>
                        </a:rPr>
                        <a:t>between</a:t>
                      </a:r>
                      <a:r>
                        <a:rPr sz="1200" spc="-25" dirty="0">
                          <a:solidFill>
                            <a:srgbClr val="672672"/>
                          </a:solidFill>
                          <a:latin typeface="Corbel" panose="020B0503020204020204" pitchFamily="34" charset="0"/>
                          <a:cs typeface="Montserrat"/>
                        </a:rPr>
                        <a:t> </a:t>
                      </a:r>
                      <a:r>
                        <a:rPr sz="1200" dirty="0">
                          <a:solidFill>
                            <a:srgbClr val="672672"/>
                          </a:solidFill>
                          <a:latin typeface="Corbel" panose="020B0503020204020204" pitchFamily="34" charset="0"/>
                          <a:cs typeface="Montserrat"/>
                        </a:rPr>
                        <a:t>EPI</a:t>
                      </a:r>
                      <a:r>
                        <a:rPr sz="1200" spc="-20" dirty="0">
                          <a:solidFill>
                            <a:srgbClr val="672672"/>
                          </a:solidFill>
                          <a:latin typeface="Corbel" panose="020B0503020204020204" pitchFamily="34" charset="0"/>
                          <a:cs typeface="Montserrat"/>
                        </a:rPr>
                        <a:t> </a:t>
                      </a:r>
                      <a:r>
                        <a:rPr sz="1200" dirty="0">
                          <a:solidFill>
                            <a:srgbClr val="672672"/>
                          </a:solidFill>
                          <a:latin typeface="Corbel" panose="020B0503020204020204" pitchFamily="34" charset="0"/>
                          <a:cs typeface="Montserrat"/>
                        </a:rPr>
                        <a:t>and</a:t>
                      </a:r>
                      <a:r>
                        <a:rPr sz="1200" spc="-20" dirty="0">
                          <a:solidFill>
                            <a:srgbClr val="672672"/>
                          </a:solidFill>
                          <a:latin typeface="Corbel" panose="020B0503020204020204" pitchFamily="34" charset="0"/>
                          <a:cs typeface="Montserrat"/>
                        </a:rPr>
                        <a:t> </a:t>
                      </a:r>
                      <a:r>
                        <a:rPr sz="1200" spc="-25" dirty="0">
                          <a:solidFill>
                            <a:srgbClr val="672672"/>
                          </a:solidFill>
                          <a:latin typeface="Corbel" panose="020B0503020204020204" pitchFamily="34" charset="0"/>
                          <a:cs typeface="Montserrat"/>
                        </a:rPr>
                        <a:t>ANC </a:t>
                      </a:r>
                      <a:r>
                        <a:rPr sz="1200" dirty="0">
                          <a:solidFill>
                            <a:srgbClr val="672672"/>
                          </a:solidFill>
                          <a:latin typeface="Corbel" panose="020B0503020204020204" pitchFamily="34" charset="0"/>
                          <a:cs typeface="Montserrat"/>
                        </a:rPr>
                        <a:t>programs</a:t>
                      </a:r>
                      <a:r>
                        <a:rPr sz="1200" spc="-30" dirty="0">
                          <a:solidFill>
                            <a:srgbClr val="672672"/>
                          </a:solidFill>
                          <a:latin typeface="Corbel" panose="020B0503020204020204" pitchFamily="34" charset="0"/>
                          <a:cs typeface="Montserrat"/>
                        </a:rPr>
                        <a:t> </a:t>
                      </a:r>
                      <a:r>
                        <a:rPr sz="1200" dirty="0">
                          <a:solidFill>
                            <a:srgbClr val="672672"/>
                          </a:solidFill>
                          <a:latin typeface="Corbel" panose="020B0503020204020204" pitchFamily="34" charset="0"/>
                          <a:cs typeface="Montserrat"/>
                        </a:rPr>
                        <a:t>around</a:t>
                      </a:r>
                      <a:r>
                        <a:rPr sz="1200" spc="-20" dirty="0">
                          <a:solidFill>
                            <a:srgbClr val="672672"/>
                          </a:solidFill>
                          <a:latin typeface="Corbel" panose="020B0503020204020204" pitchFamily="34" charset="0"/>
                          <a:cs typeface="Montserrat"/>
                        </a:rPr>
                        <a:t> </a:t>
                      </a:r>
                      <a:r>
                        <a:rPr sz="1200" dirty="0">
                          <a:solidFill>
                            <a:srgbClr val="672672"/>
                          </a:solidFill>
                          <a:latin typeface="Corbel" panose="020B0503020204020204" pitchFamily="34" charset="0"/>
                          <a:cs typeface="Montserrat"/>
                        </a:rPr>
                        <a:t>RSV</a:t>
                      </a:r>
                      <a:r>
                        <a:rPr sz="1200" spc="-15" dirty="0">
                          <a:solidFill>
                            <a:srgbClr val="672672"/>
                          </a:solidFill>
                          <a:latin typeface="Corbel" panose="020B0503020204020204" pitchFamily="34" charset="0"/>
                          <a:cs typeface="Montserrat"/>
                        </a:rPr>
                        <a:t> </a:t>
                      </a:r>
                      <a:r>
                        <a:rPr sz="1200" spc="-10" dirty="0">
                          <a:solidFill>
                            <a:srgbClr val="672672"/>
                          </a:solidFill>
                          <a:latin typeface="Corbel" panose="020B0503020204020204" pitchFamily="34" charset="0"/>
                          <a:cs typeface="Montserrat"/>
                        </a:rPr>
                        <a:t>prevention</a:t>
                      </a:r>
                      <a:endParaRPr sz="1200" dirty="0">
                        <a:latin typeface="Corbel" panose="020B0503020204020204" pitchFamily="34" charset="0"/>
                        <a:cs typeface="Montserrat"/>
                      </a:endParaRPr>
                    </a:p>
                    <a:p>
                      <a:pPr marL="399415" marR="290830" indent="-171450">
                        <a:lnSpc>
                          <a:spcPct val="107200"/>
                        </a:lnSpc>
                        <a:buFont typeface="Arial" panose="020B0604020202020204" pitchFamily="34" charset="0"/>
                        <a:buChar char="•"/>
                        <a:tabLst>
                          <a:tab pos="400050" algn="l"/>
                        </a:tabLst>
                      </a:pPr>
                      <a:r>
                        <a:rPr sz="1200" dirty="0">
                          <a:solidFill>
                            <a:srgbClr val="672672"/>
                          </a:solidFill>
                          <a:latin typeface="Corbel" panose="020B0503020204020204" pitchFamily="34" charset="0"/>
                          <a:cs typeface="Montserrat"/>
                        </a:rPr>
                        <a:t>Operations</a:t>
                      </a:r>
                      <a:r>
                        <a:rPr sz="1200" spc="-15" dirty="0">
                          <a:solidFill>
                            <a:srgbClr val="672672"/>
                          </a:solidFill>
                          <a:latin typeface="Corbel" panose="020B0503020204020204" pitchFamily="34" charset="0"/>
                          <a:cs typeface="Montserrat"/>
                        </a:rPr>
                        <a:t> </a:t>
                      </a:r>
                      <a:r>
                        <a:rPr lang="en-US" sz="1200" spc="-15" dirty="0">
                          <a:solidFill>
                            <a:srgbClr val="672672"/>
                          </a:solidFill>
                          <a:latin typeface="Corbel" panose="020B0503020204020204" pitchFamily="34" charset="0"/>
                          <a:cs typeface="Montserrat"/>
                        </a:rPr>
                        <a:t>and</a:t>
                      </a:r>
                      <a:r>
                        <a:rPr sz="1200" spc="-10" dirty="0">
                          <a:solidFill>
                            <a:srgbClr val="672672"/>
                          </a:solidFill>
                          <a:latin typeface="Corbel" panose="020B0503020204020204" pitchFamily="34" charset="0"/>
                          <a:cs typeface="Montserrat"/>
                        </a:rPr>
                        <a:t> </a:t>
                      </a:r>
                      <a:r>
                        <a:rPr sz="1200" dirty="0">
                          <a:solidFill>
                            <a:srgbClr val="672672"/>
                          </a:solidFill>
                          <a:latin typeface="Corbel" panose="020B0503020204020204" pitchFamily="34" charset="0"/>
                          <a:cs typeface="Montserrat"/>
                        </a:rPr>
                        <a:t>logistics</a:t>
                      </a:r>
                      <a:r>
                        <a:rPr sz="1200" spc="-15" dirty="0">
                          <a:solidFill>
                            <a:srgbClr val="672672"/>
                          </a:solidFill>
                          <a:latin typeface="Corbel" panose="020B0503020204020204" pitchFamily="34" charset="0"/>
                          <a:cs typeface="Montserrat"/>
                        </a:rPr>
                        <a:t> </a:t>
                      </a:r>
                      <a:r>
                        <a:rPr sz="1200" dirty="0">
                          <a:solidFill>
                            <a:srgbClr val="672672"/>
                          </a:solidFill>
                          <a:latin typeface="Corbel" panose="020B0503020204020204" pitchFamily="34" charset="0"/>
                          <a:cs typeface="Montserrat"/>
                        </a:rPr>
                        <a:t>in</a:t>
                      </a:r>
                      <a:r>
                        <a:rPr sz="1200" spc="-10" dirty="0">
                          <a:solidFill>
                            <a:srgbClr val="672672"/>
                          </a:solidFill>
                          <a:latin typeface="Corbel" panose="020B0503020204020204" pitchFamily="34" charset="0"/>
                          <a:cs typeface="Montserrat"/>
                        </a:rPr>
                        <a:t> </a:t>
                      </a:r>
                      <a:r>
                        <a:rPr sz="1200" dirty="0">
                          <a:solidFill>
                            <a:srgbClr val="672672"/>
                          </a:solidFill>
                          <a:latin typeface="Corbel" panose="020B0503020204020204" pitchFamily="34" charset="0"/>
                          <a:cs typeface="Montserrat"/>
                        </a:rPr>
                        <a:t>place</a:t>
                      </a:r>
                      <a:r>
                        <a:rPr sz="1200" spc="-15" dirty="0">
                          <a:solidFill>
                            <a:srgbClr val="672672"/>
                          </a:solidFill>
                          <a:latin typeface="Corbel" panose="020B0503020204020204" pitchFamily="34" charset="0"/>
                          <a:cs typeface="Montserrat"/>
                        </a:rPr>
                        <a:t> </a:t>
                      </a:r>
                      <a:r>
                        <a:rPr sz="1200" dirty="0">
                          <a:solidFill>
                            <a:srgbClr val="672672"/>
                          </a:solidFill>
                          <a:latin typeface="Corbel" panose="020B0503020204020204" pitchFamily="34" charset="0"/>
                          <a:cs typeface="Montserrat"/>
                        </a:rPr>
                        <a:t>to</a:t>
                      </a:r>
                      <a:r>
                        <a:rPr sz="1200" spc="-10" dirty="0">
                          <a:solidFill>
                            <a:srgbClr val="672672"/>
                          </a:solidFill>
                          <a:latin typeface="Corbel" panose="020B0503020204020204" pitchFamily="34" charset="0"/>
                          <a:cs typeface="Montserrat"/>
                        </a:rPr>
                        <a:t> </a:t>
                      </a:r>
                      <a:r>
                        <a:rPr sz="1200" dirty="0">
                          <a:solidFill>
                            <a:srgbClr val="672672"/>
                          </a:solidFill>
                          <a:latin typeface="Corbel" panose="020B0503020204020204" pitchFamily="34" charset="0"/>
                          <a:cs typeface="Montserrat"/>
                        </a:rPr>
                        <a:t>procure</a:t>
                      </a:r>
                      <a:r>
                        <a:rPr sz="1200" spc="-15" dirty="0">
                          <a:solidFill>
                            <a:srgbClr val="672672"/>
                          </a:solidFill>
                          <a:latin typeface="Corbel" panose="020B0503020204020204" pitchFamily="34" charset="0"/>
                          <a:cs typeface="Montserrat"/>
                        </a:rPr>
                        <a:t> </a:t>
                      </a:r>
                      <a:r>
                        <a:rPr lang="en-US" sz="1200" spc="-15" dirty="0">
                          <a:solidFill>
                            <a:srgbClr val="672672"/>
                          </a:solidFill>
                          <a:latin typeface="Corbel" panose="020B0503020204020204" pitchFamily="34" charset="0"/>
                          <a:cs typeface="Montserrat"/>
                        </a:rPr>
                        <a:t>and</a:t>
                      </a:r>
                      <a:r>
                        <a:rPr sz="1200" spc="-10" dirty="0">
                          <a:solidFill>
                            <a:srgbClr val="672672"/>
                          </a:solidFill>
                          <a:latin typeface="Corbel" panose="020B0503020204020204" pitchFamily="34" charset="0"/>
                          <a:cs typeface="Montserrat"/>
                        </a:rPr>
                        <a:t> deliver </a:t>
                      </a:r>
                      <a:r>
                        <a:rPr sz="1200" dirty="0">
                          <a:solidFill>
                            <a:srgbClr val="672672"/>
                          </a:solidFill>
                          <a:latin typeface="Corbel" panose="020B0503020204020204" pitchFamily="34" charset="0"/>
                          <a:cs typeface="Montserrat"/>
                        </a:rPr>
                        <a:t>prevention</a:t>
                      </a:r>
                      <a:r>
                        <a:rPr sz="1200" spc="-30" dirty="0">
                          <a:solidFill>
                            <a:srgbClr val="672672"/>
                          </a:solidFill>
                          <a:latin typeface="Corbel" panose="020B0503020204020204" pitchFamily="34" charset="0"/>
                          <a:cs typeface="Montserrat"/>
                        </a:rPr>
                        <a:t> </a:t>
                      </a:r>
                      <a:r>
                        <a:rPr sz="1200" dirty="0">
                          <a:solidFill>
                            <a:srgbClr val="672672"/>
                          </a:solidFill>
                          <a:latin typeface="Corbel" panose="020B0503020204020204" pitchFamily="34" charset="0"/>
                          <a:cs typeface="Montserrat"/>
                        </a:rPr>
                        <a:t>product(s)</a:t>
                      </a:r>
                      <a:r>
                        <a:rPr sz="1200" spc="-25" dirty="0">
                          <a:solidFill>
                            <a:srgbClr val="672672"/>
                          </a:solidFill>
                          <a:latin typeface="Corbel" panose="020B0503020204020204" pitchFamily="34" charset="0"/>
                          <a:cs typeface="Montserrat"/>
                        </a:rPr>
                        <a:t> </a:t>
                      </a:r>
                      <a:r>
                        <a:rPr lang="en-US" sz="1200" spc="-25" dirty="0">
                          <a:solidFill>
                            <a:srgbClr val="672672"/>
                          </a:solidFill>
                          <a:latin typeface="Corbel" panose="020B0503020204020204" pitchFamily="34" charset="0"/>
                          <a:cs typeface="Montserrat"/>
                        </a:rPr>
                        <a:t>as well as</a:t>
                      </a:r>
                      <a:r>
                        <a:rPr sz="1200" spc="-25" dirty="0">
                          <a:solidFill>
                            <a:srgbClr val="672672"/>
                          </a:solidFill>
                          <a:latin typeface="Corbel" panose="020B0503020204020204" pitchFamily="34" charset="0"/>
                          <a:cs typeface="Montserrat"/>
                        </a:rPr>
                        <a:t> </a:t>
                      </a:r>
                      <a:r>
                        <a:rPr sz="1200" dirty="0">
                          <a:solidFill>
                            <a:srgbClr val="672672"/>
                          </a:solidFill>
                          <a:latin typeface="Corbel" panose="020B0503020204020204" pitchFamily="34" charset="0"/>
                          <a:cs typeface="Montserrat"/>
                        </a:rPr>
                        <a:t>monitor</a:t>
                      </a:r>
                      <a:r>
                        <a:rPr sz="1200" spc="-25" dirty="0">
                          <a:solidFill>
                            <a:srgbClr val="672672"/>
                          </a:solidFill>
                          <a:latin typeface="Corbel" panose="020B0503020204020204" pitchFamily="34" charset="0"/>
                          <a:cs typeface="Montserrat"/>
                        </a:rPr>
                        <a:t> </a:t>
                      </a:r>
                      <a:r>
                        <a:rPr sz="1200" spc="-10" dirty="0">
                          <a:solidFill>
                            <a:srgbClr val="672672"/>
                          </a:solidFill>
                          <a:latin typeface="Corbel" panose="020B0503020204020204" pitchFamily="34" charset="0"/>
                          <a:cs typeface="Montserrat"/>
                        </a:rPr>
                        <a:t>implementation</a:t>
                      </a:r>
                      <a:endParaRPr sz="1200" dirty="0">
                        <a:latin typeface="Corbel" panose="020B0503020204020204" pitchFamily="34" charset="0"/>
                        <a:cs typeface="Montserrat"/>
                      </a:endParaRPr>
                    </a:p>
                    <a:p>
                      <a:pPr marL="399415" marR="452755" indent="-171450">
                        <a:lnSpc>
                          <a:spcPct val="107200"/>
                        </a:lnSpc>
                        <a:buFont typeface="Arial" panose="020B0604020202020204" pitchFamily="34" charset="0"/>
                        <a:buChar char="•"/>
                        <a:tabLst>
                          <a:tab pos="400050" algn="l"/>
                        </a:tabLst>
                      </a:pPr>
                      <a:r>
                        <a:rPr sz="1200" dirty="0">
                          <a:solidFill>
                            <a:srgbClr val="672672"/>
                          </a:solidFill>
                          <a:latin typeface="Corbel" panose="020B0503020204020204" pitchFamily="34" charset="0"/>
                          <a:cs typeface="Montserrat"/>
                        </a:rPr>
                        <a:t>Implementers</a:t>
                      </a:r>
                      <a:r>
                        <a:rPr sz="1200" spc="-45" dirty="0">
                          <a:solidFill>
                            <a:srgbClr val="672672"/>
                          </a:solidFill>
                          <a:latin typeface="Corbel" panose="020B0503020204020204" pitchFamily="34" charset="0"/>
                          <a:cs typeface="Montserrat"/>
                        </a:rPr>
                        <a:t> </a:t>
                      </a:r>
                      <a:r>
                        <a:rPr sz="1200" dirty="0">
                          <a:solidFill>
                            <a:srgbClr val="672672"/>
                          </a:solidFill>
                          <a:latin typeface="Corbel" panose="020B0503020204020204" pitchFamily="34" charset="0"/>
                          <a:cs typeface="Montserrat"/>
                        </a:rPr>
                        <a:t>empowered</a:t>
                      </a:r>
                      <a:r>
                        <a:rPr sz="1200" spc="-40" dirty="0">
                          <a:solidFill>
                            <a:srgbClr val="672672"/>
                          </a:solidFill>
                          <a:latin typeface="Corbel" panose="020B0503020204020204" pitchFamily="34" charset="0"/>
                          <a:cs typeface="Montserrat"/>
                        </a:rPr>
                        <a:t> </a:t>
                      </a:r>
                      <a:r>
                        <a:rPr sz="1200" dirty="0">
                          <a:solidFill>
                            <a:srgbClr val="672672"/>
                          </a:solidFill>
                          <a:latin typeface="Corbel" panose="020B0503020204020204" pitchFamily="34" charset="0"/>
                          <a:cs typeface="Montserrat"/>
                        </a:rPr>
                        <a:t>to</a:t>
                      </a:r>
                      <a:r>
                        <a:rPr sz="1200" spc="-40" dirty="0">
                          <a:solidFill>
                            <a:srgbClr val="672672"/>
                          </a:solidFill>
                          <a:latin typeface="Corbel" panose="020B0503020204020204" pitchFamily="34" charset="0"/>
                          <a:cs typeface="Montserrat"/>
                        </a:rPr>
                        <a:t> </a:t>
                      </a:r>
                      <a:r>
                        <a:rPr sz="1200" dirty="0">
                          <a:solidFill>
                            <a:srgbClr val="672672"/>
                          </a:solidFill>
                          <a:latin typeface="Corbel" panose="020B0503020204020204" pitchFamily="34" charset="0"/>
                          <a:cs typeface="Montserrat"/>
                        </a:rPr>
                        <a:t>deliver</a:t>
                      </a:r>
                      <a:r>
                        <a:rPr sz="1200" spc="-40" dirty="0">
                          <a:solidFill>
                            <a:srgbClr val="672672"/>
                          </a:solidFill>
                          <a:latin typeface="Corbel" panose="020B0503020204020204" pitchFamily="34" charset="0"/>
                          <a:cs typeface="Montserrat"/>
                        </a:rPr>
                        <a:t> </a:t>
                      </a:r>
                      <a:r>
                        <a:rPr sz="1200" spc="-10" dirty="0">
                          <a:solidFill>
                            <a:srgbClr val="672672"/>
                          </a:solidFill>
                          <a:latin typeface="Corbel" panose="020B0503020204020204" pitchFamily="34" charset="0"/>
                          <a:cs typeface="Montserrat"/>
                        </a:rPr>
                        <a:t>prevention product(s)</a:t>
                      </a:r>
                      <a:endParaRPr sz="1200" dirty="0">
                        <a:latin typeface="Corbel" panose="020B0503020204020204" pitchFamily="34" charset="0"/>
                        <a:cs typeface="Montserrat"/>
                      </a:endParaRPr>
                    </a:p>
                    <a:p>
                      <a:pPr marL="400050" indent="-171450">
                        <a:lnSpc>
                          <a:spcPct val="100000"/>
                        </a:lnSpc>
                        <a:spcBef>
                          <a:spcPts val="120"/>
                        </a:spcBef>
                        <a:buFont typeface="Arial" panose="020B0604020202020204" pitchFamily="34" charset="0"/>
                        <a:buChar char="•"/>
                        <a:tabLst>
                          <a:tab pos="400050" algn="l"/>
                        </a:tabLst>
                      </a:pPr>
                      <a:r>
                        <a:rPr lang="en-US" sz="1200" spc="-25" dirty="0">
                          <a:solidFill>
                            <a:srgbClr val="672672"/>
                          </a:solidFill>
                          <a:latin typeface="Corbel" panose="020B0503020204020204" pitchFamily="34" charset="0"/>
                          <a:cs typeface="Montserrat"/>
                        </a:rPr>
                        <a:t>Capacity building underway </a:t>
                      </a:r>
                      <a:r>
                        <a:rPr sz="1200" dirty="0">
                          <a:solidFill>
                            <a:srgbClr val="672672"/>
                          </a:solidFill>
                          <a:latin typeface="Corbel" panose="020B0503020204020204" pitchFamily="34" charset="0"/>
                          <a:cs typeface="Montserrat"/>
                        </a:rPr>
                        <a:t>to</a:t>
                      </a:r>
                      <a:r>
                        <a:rPr sz="1200" spc="-25" dirty="0">
                          <a:solidFill>
                            <a:srgbClr val="672672"/>
                          </a:solidFill>
                          <a:latin typeface="Corbel" panose="020B0503020204020204" pitchFamily="34" charset="0"/>
                          <a:cs typeface="Montserrat"/>
                        </a:rPr>
                        <a:t> </a:t>
                      </a:r>
                      <a:r>
                        <a:rPr sz="1200" dirty="0">
                          <a:solidFill>
                            <a:srgbClr val="672672"/>
                          </a:solidFill>
                          <a:latin typeface="Corbel" panose="020B0503020204020204" pitchFamily="34" charset="0"/>
                          <a:cs typeface="Montserrat"/>
                        </a:rPr>
                        <a:t>track</a:t>
                      </a:r>
                      <a:r>
                        <a:rPr sz="1200" spc="-25" dirty="0">
                          <a:solidFill>
                            <a:srgbClr val="672672"/>
                          </a:solidFill>
                          <a:latin typeface="Corbel" panose="020B0503020204020204" pitchFamily="34" charset="0"/>
                          <a:cs typeface="Montserrat"/>
                        </a:rPr>
                        <a:t> </a:t>
                      </a:r>
                      <a:r>
                        <a:rPr sz="1200" dirty="0">
                          <a:solidFill>
                            <a:srgbClr val="672672"/>
                          </a:solidFill>
                          <a:latin typeface="Corbel" panose="020B0503020204020204" pitchFamily="34" charset="0"/>
                          <a:cs typeface="Montserrat"/>
                        </a:rPr>
                        <a:t>vaccine</a:t>
                      </a:r>
                      <a:r>
                        <a:rPr sz="1200" spc="-25" dirty="0">
                          <a:solidFill>
                            <a:srgbClr val="672672"/>
                          </a:solidFill>
                          <a:latin typeface="Corbel" panose="020B0503020204020204" pitchFamily="34" charset="0"/>
                          <a:cs typeface="Montserrat"/>
                        </a:rPr>
                        <a:t> </a:t>
                      </a:r>
                      <a:r>
                        <a:rPr sz="1200" dirty="0">
                          <a:solidFill>
                            <a:srgbClr val="672672"/>
                          </a:solidFill>
                          <a:latin typeface="Corbel" panose="020B0503020204020204" pitchFamily="34" charset="0"/>
                          <a:cs typeface="Montserrat"/>
                        </a:rPr>
                        <a:t>safety</a:t>
                      </a:r>
                      <a:r>
                        <a:rPr sz="1200" spc="-25" dirty="0">
                          <a:solidFill>
                            <a:srgbClr val="672672"/>
                          </a:solidFill>
                          <a:latin typeface="Corbel" panose="020B0503020204020204" pitchFamily="34" charset="0"/>
                          <a:cs typeface="Montserrat"/>
                        </a:rPr>
                        <a:t> </a:t>
                      </a:r>
                      <a:r>
                        <a:rPr lang="en-US" sz="1200" dirty="0">
                          <a:solidFill>
                            <a:srgbClr val="672672"/>
                          </a:solidFill>
                          <a:latin typeface="Corbel" panose="020B0503020204020204" pitchFamily="34" charset="0"/>
                          <a:cs typeface="Montserrat"/>
                        </a:rPr>
                        <a:t>and</a:t>
                      </a:r>
                      <a:r>
                        <a:rPr sz="1200" spc="-25" dirty="0">
                          <a:solidFill>
                            <a:srgbClr val="672672"/>
                          </a:solidFill>
                          <a:latin typeface="Corbel" panose="020B0503020204020204" pitchFamily="34" charset="0"/>
                          <a:cs typeface="Montserrat"/>
                        </a:rPr>
                        <a:t> </a:t>
                      </a:r>
                      <a:r>
                        <a:rPr sz="1200" spc="-10" dirty="0">
                          <a:solidFill>
                            <a:srgbClr val="672672"/>
                          </a:solidFill>
                          <a:latin typeface="Corbel" panose="020B0503020204020204" pitchFamily="34" charset="0"/>
                          <a:cs typeface="Montserrat"/>
                        </a:rPr>
                        <a:t>impact</a:t>
                      </a:r>
                      <a:endParaRPr sz="1200" dirty="0">
                        <a:latin typeface="Corbel" panose="020B0503020204020204" pitchFamily="34" charset="0"/>
                        <a:cs typeface="Montserrat"/>
                      </a:endParaRPr>
                    </a:p>
                  </a:txBody>
                  <a:tcPr marL="0" marR="0" marT="2646" marB="0">
                    <a:lnL w="6350">
                      <a:solidFill>
                        <a:srgbClr val="0093D5"/>
                      </a:solidFill>
                      <a:prstDash val="solid"/>
                    </a:lnL>
                    <a:lnT w="6350">
                      <a:solidFill>
                        <a:srgbClr val="0093D5"/>
                      </a:solidFill>
                      <a:prstDash val="solid"/>
                    </a:lnT>
                  </a:tcPr>
                </a:tc>
                <a:extLst>
                  <a:ext uri="{0D108BD9-81ED-4DB2-BD59-A6C34878D82A}">
                    <a16:rowId xmlns:a16="http://schemas.microsoft.com/office/drawing/2014/main" val="10001"/>
                  </a:ext>
                </a:extLst>
              </a:tr>
            </a:tbl>
          </a:graphicData>
        </a:graphic>
      </p:graphicFrame>
      <p:sp>
        <p:nvSpPr>
          <p:cNvPr id="16" name="object 3">
            <a:extLst>
              <a:ext uri="{FF2B5EF4-FFF2-40B4-BE49-F238E27FC236}">
                <a16:creationId xmlns:a16="http://schemas.microsoft.com/office/drawing/2014/main" id="{EFC6C8A6-3F5F-C14A-03A9-EE41D1692810}"/>
              </a:ext>
            </a:extLst>
          </p:cNvPr>
          <p:cNvSpPr/>
          <p:nvPr/>
        </p:nvSpPr>
        <p:spPr>
          <a:xfrm>
            <a:off x="1414071" y="1743279"/>
            <a:ext cx="1798635" cy="304800"/>
          </a:xfrm>
          <a:custGeom>
            <a:avLst/>
            <a:gdLst/>
            <a:ahLst/>
            <a:cxnLst/>
            <a:rect l="l" t="t" r="r" b="b"/>
            <a:pathLst>
              <a:path w="2857500" h="365760">
                <a:moveTo>
                  <a:pt x="2857119" y="0"/>
                </a:moveTo>
                <a:lnTo>
                  <a:pt x="0" y="0"/>
                </a:lnTo>
                <a:lnTo>
                  <a:pt x="0" y="365760"/>
                </a:lnTo>
                <a:lnTo>
                  <a:pt x="2857119" y="365760"/>
                </a:lnTo>
                <a:lnTo>
                  <a:pt x="2857119" y="0"/>
                </a:lnTo>
                <a:close/>
              </a:path>
            </a:pathLst>
          </a:custGeom>
          <a:solidFill>
            <a:srgbClr val="0093D5"/>
          </a:solidFill>
        </p:spPr>
        <p:txBody>
          <a:bodyPr wrap="square" lIns="0" tIns="0" rIns="0" bIns="0" rtlCol="0" anchor="ctr" anchorCtr="0"/>
          <a:lstStyle/>
          <a:p>
            <a:pPr algn="ctr"/>
            <a:r>
              <a:rPr lang="en-US" sz="1200" b="1" spc="45" dirty="0">
                <a:solidFill>
                  <a:srgbClr val="FFFFFF"/>
                </a:solidFill>
                <a:latin typeface="Corbel" panose="020B0503020204020204" pitchFamily="34" charset="0"/>
                <a:cs typeface="Montserrat"/>
              </a:rPr>
              <a:t>GOAL</a:t>
            </a:r>
            <a:endParaRPr lang="en-US" sz="1200" dirty="0">
              <a:latin typeface="Corbel" panose="020B0503020204020204" pitchFamily="34" charset="0"/>
              <a:cs typeface="Montserrat"/>
            </a:endParaRPr>
          </a:p>
        </p:txBody>
      </p:sp>
      <p:sp>
        <p:nvSpPr>
          <p:cNvPr id="17" name="object 3">
            <a:extLst>
              <a:ext uri="{FF2B5EF4-FFF2-40B4-BE49-F238E27FC236}">
                <a16:creationId xmlns:a16="http://schemas.microsoft.com/office/drawing/2014/main" id="{A679FDF5-1921-3387-1F9D-10621166707A}"/>
              </a:ext>
            </a:extLst>
          </p:cNvPr>
          <p:cNvSpPr/>
          <p:nvPr/>
        </p:nvSpPr>
        <p:spPr>
          <a:xfrm>
            <a:off x="1414047" y="2871033"/>
            <a:ext cx="1798635" cy="304800"/>
          </a:xfrm>
          <a:custGeom>
            <a:avLst/>
            <a:gdLst/>
            <a:ahLst/>
            <a:cxnLst/>
            <a:rect l="l" t="t" r="r" b="b"/>
            <a:pathLst>
              <a:path w="2857500" h="365760">
                <a:moveTo>
                  <a:pt x="2857119" y="0"/>
                </a:moveTo>
                <a:lnTo>
                  <a:pt x="0" y="0"/>
                </a:lnTo>
                <a:lnTo>
                  <a:pt x="0" y="365760"/>
                </a:lnTo>
                <a:lnTo>
                  <a:pt x="2857119" y="365760"/>
                </a:lnTo>
                <a:lnTo>
                  <a:pt x="2857119" y="0"/>
                </a:lnTo>
                <a:close/>
              </a:path>
            </a:pathLst>
          </a:custGeom>
          <a:solidFill>
            <a:schemeClr val="accent5"/>
          </a:solidFill>
        </p:spPr>
        <p:txBody>
          <a:bodyPr wrap="square" lIns="0" tIns="0" rIns="0" bIns="0" rtlCol="0" anchor="ctr" anchorCtr="0"/>
          <a:lstStyle/>
          <a:p>
            <a:pPr algn="ctr"/>
            <a:r>
              <a:rPr lang="en-US" sz="1200" b="1" spc="45" dirty="0">
                <a:solidFill>
                  <a:srgbClr val="FFFFFF"/>
                </a:solidFill>
                <a:latin typeface="Corbel" panose="020B0503020204020204" pitchFamily="34" charset="0"/>
                <a:cs typeface="Montserrat"/>
              </a:rPr>
              <a:t>OBJECTIVES</a:t>
            </a:r>
            <a:endParaRPr lang="en-US" sz="1200" dirty="0">
              <a:latin typeface="Corbel" panose="020B0503020204020204" pitchFamily="34" charset="0"/>
              <a:cs typeface="Montserrat"/>
            </a:endParaRPr>
          </a:p>
        </p:txBody>
      </p:sp>
      <p:sp>
        <p:nvSpPr>
          <p:cNvPr id="18" name="object 3">
            <a:extLst>
              <a:ext uri="{FF2B5EF4-FFF2-40B4-BE49-F238E27FC236}">
                <a16:creationId xmlns:a16="http://schemas.microsoft.com/office/drawing/2014/main" id="{7E7D4E9E-F736-CF80-76C8-E693A2FAE45B}"/>
              </a:ext>
            </a:extLst>
          </p:cNvPr>
          <p:cNvSpPr/>
          <p:nvPr/>
        </p:nvSpPr>
        <p:spPr>
          <a:xfrm>
            <a:off x="1414048" y="4204735"/>
            <a:ext cx="1798635" cy="304800"/>
          </a:xfrm>
          <a:custGeom>
            <a:avLst/>
            <a:gdLst/>
            <a:ahLst/>
            <a:cxnLst/>
            <a:rect l="l" t="t" r="r" b="b"/>
            <a:pathLst>
              <a:path w="2857500" h="365760">
                <a:moveTo>
                  <a:pt x="2857119" y="0"/>
                </a:moveTo>
                <a:lnTo>
                  <a:pt x="0" y="0"/>
                </a:lnTo>
                <a:lnTo>
                  <a:pt x="0" y="365760"/>
                </a:lnTo>
                <a:lnTo>
                  <a:pt x="2857119" y="365760"/>
                </a:lnTo>
                <a:lnTo>
                  <a:pt x="2857119" y="0"/>
                </a:lnTo>
                <a:close/>
              </a:path>
            </a:pathLst>
          </a:custGeom>
          <a:solidFill>
            <a:schemeClr val="accent3"/>
          </a:solidFill>
        </p:spPr>
        <p:txBody>
          <a:bodyPr wrap="square" lIns="0" tIns="0" rIns="0" bIns="0" rtlCol="0" anchor="ctr" anchorCtr="0"/>
          <a:lstStyle/>
          <a:p>
            <a:pPr algn="ctr"/>
            <a:r>
              <a:rPr lang="en-US" sz="1200" b="1" spc="45" dirty="0">
                <a:solidFill>
                  <a:srgbClr val="FFFFFF"/>
                </a:solidFill>
                <a:latin typeface="Corbel" panose="020B0503020204020204" pitchFamily="34" charset="0"/>
                <a:cs typeface="Montserrat"/>
              </a:rPr>
              <a:t>OUTCOMES</a:t>
            </a:r>
            <a:endParaRPr lang="en-US" sz="1200" dirty="0">
              <a:latin typeface="Corbel" panose="020B0503020204020204" pitchFamily="34" charset="0"/>
              <a:cs typeface="Montserrat"/>
            </a:endParaRPr>
          </a:p>
        </p:txBody>
      </p:sp>
      <p:sp>
        <p:nvSpPr>
          <p:cNvPr id="5" name="Footer Placeholder 57">
            <a:extLst>
              <a:ext uri="{FF2B5EF4-FFF2-40B4-BE49-F238E27FC236}">
                <a16:creationId xmlns:a16="http://schemas.microsoft.com/office/drawing/2014/main" id="{E4CBD79C-3B07-99ED-7EFE-0DEE56A5ECF6}"/>
              </a:ext>
            </a:extLst>
          </p:cNvPr>
          <p:cNvSpPr>
            <a:spLocks noGrp="1"/>
          </p:cNvSpPr>
          <p:nvPr>
            <p:ph type="ftr" sz="quarter" idx="3"/>
          </p:nvPr>
        </p:nvSpPr>
        <p:spPr>
          <a:xfrm>
            <a:off x="6866666" y="6548086"/>
            <a:ext cx="4873214" cy="173389"/>
          </a:xfrm>
        </p:spPr>
        <p:txBody>
          <a:bodyPr/>
          <a:lstStyle/>
          <a:p>
            <a:r>
              <a:rPr lang="en-US" dirty="0"/>
              <a:t>Original slide developed by the World Health Organization and PATH. Last updated: February 2024</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10583" rIns="0" bIns="0" rtlCol="0" anchor="t" anchorCtr="0">
            <a:spAutoFit/>
          </a:bodyPr>
          <a:lstStyle/>
          <a:p>
            <a:pPr marL="10583">
              <a:lnSpc>
                <a:spcPct val="100000"/>
              </a:lnSpc>
              <a:spcBef>
                <a:spcPts val="83"/>
              </a:spcBef>
            </a:pPr>
            <a:r>
              <a:rPr dirty="0"/>
              <a:t>Country</a:t>
            </a:r>
            <a:r>
              <a:rPr spc="-4" dirty="0"/>
              <a:t> </a:t>
            </a:r>
            <a:r>
              <a:rPr dirty="0"/>
              <a:t>decision-making</a:t>
            </a:r>
            <a:r>
              <a:rPr spc="-4" dirty="0"/>
              <a:t> </a:t>
            </a:r>
            <a:r>
              <a:rPr dirty="0"/>
              <a:t>and</a:t>
            </a:r>
            <a:r>
              <a:rPr spc="-4" dirty="0"/>
              <a:t> </a:t>
            </a:r>
            <a:r>
              <a:rPr spc="-8" dirty="0"/>
              <a:t>implementation</a:t>
            </a:r>
          </a:p>
        </p:txBody>
      </p:sp>
      <p:sp>
        <p:nvSpPr>
          <p:cNvPr id="3" name="object 3"/>
          <p:cNvSpPr txBox="1"/>
          <p:nvPr/>
        </p:nvSpPr>
        <p:spPr>
          <a:xfrm>
            <a:off x="1192530" y="1240110"/>
            <a:ext cx="3293745" cy="287685"/>
          </a:xfrm>
          <a:prstGeom prst="rect">
            <a:avLst/>
          </a:prstGeom>
        </p:spPr>
        <p:txBody>
          <a:bodyPr vert="horz" wrap="square" lIns="0" tIns="10583" rIns="0" bIns="0" rtlCol="0">
            <a:spAutoFit/>
          </a:bodyPr>
          <a:lstStyle/>
          <a:p>
            <a:pPr marL="10583">
              <a:spcBef>
                <a:spcPts val="83"/>
              </a:spcBef>
            </a:pPr>
            <a:r>
              <a:rPr b="1" dirty="0">
                <a:solidFill>
                  <a:schemeClr val="accent1"/>
                </a:solidFill>
                <a:latin typeface="Corbel" panose="020B0503020204020204" pitchFamily="34" charset="0"/>
                <a:cs typeface="Montserrat"/>
              </a:rPr>
              <a:t>What</a:t>
            </a:r>
            <a:r>
              <a:rPr b="1" spc="-12" dirty="0">
                <a:solidFill>
                  <a:schemeClr val="accent1"/>
                </a:solidFill>
                <a:latin typeface="Corbel" panose="020B0503020204020204" pitchFamily="34" charset="0"/>
                <a:cs typeface="Montserrat"/>
              </a:rPr>
              <a:t> </a:t>
            </a:r>
            <a:r>
              <a:rPr lang="en-US" b="1" dirty="0">
                <a:solidFill>
                  <a:schemeClr val="accent1"/>
                </a:solidFill>
                <a:latin typeface="Corbel" panose="020B0503020204020204" pitchFamily="34" charset="0"/>
                <a:cs typeface="Montserrat"/>
              </a:rPr>
              <a:t>preparations are needed</a:t>
            </a:r>
            <a:r>
              <a:rPr b="1" spc="-8" dirty="0">
                <a:solidFill>
                  <a:schemeClr val="accent1"/>
                </a:solidFill>
                <a:latin typeface="Corbel" panose="020B0503020204020204" pitchFamily="34" charset="0"/>
                <a:cs typeface="Montserrat"/>
              </a:rPr>
              <a:t>?</a:t>
            </a:r>
            <a:endParaRPr dirty="0">
              <a:solidFill>
                <a:schemeClr val="accent1"/>
              </a:solidFill>
              <a:latin typeface="Corbel" panose="020B0503020204020204" pitchFamily="34" charset="0"/>
              <a:cs typeface="Montserrat"/>
            </a:endParaRPr>
          </a:p>
        </p:txBody>
      </p:sp>
      <p:graphicFrame>
        <p:nvGraphicFramePr>
          <p:cNvPr id="4" name="object 4"/>
          <p:cNvGraphicFramePr>
            <a:graphicFrameLocks noGrp="1"/>
          </p:cNvGraphicFramePr>
          <p:nvPr>
            <p:extLst>
              <p:ext uri="{D42A27DB-BD31-4B8C-83A1-F6EECF244321}">
                <p14:modId xmlns:p14="http://schemas.microsoft.com/office/powerpoint/2010/main" val="2523981267"/>
              </p:ext>
            </p:extLst>
          </p:nvPr>
        </p:nvGraphicFramePr>
        <p:xfrm>
          <a:off x="1203114" y="1572427"/>
          <a:ext cx="10545762" cy="4190471"/>
        </p:xfrm>
        <a:graphic>
          <a:graphicData uri="http://schemas.openxmlformats.org/drawingml/2006/table">
            <a:tbl>
              <a:tblPr firstRow="1" bandRow="1">
                <a:tableStyleId>{2D5ABB26-0587-4C30-8999-92F81FD0307C}</a:tableStyleId>
              </a:tblPr>
              <a:tblGrid>
                <a:gridCol w="4954058">
                  <a:extLst>
                    <a:ext uri="{9D8B030D-6E8A-4147-A177-3AD203B41FA5}">
                      <a16:colId xmlns:a16="http://schemas.microsoft.com/office/drawing/2014/main" val="20000"/>
                    </a:ext>
                  </a:extLst>
                </a:gridCol>
                <a:gridCol w="5591704">
                  <a:extLst>
                    <a:ext uri="{9D8B030D-6E8A-4147-A177-3AD203B41FA5}">
                      <a16:colId xmlns:a16="http://schemas.microsoft.com/office/drawing/2014/main" val="20001"/>
                    </a:ext>
                  </a:extLst>
                </a:gridCol>
              </a:tblGrid>
              <a:tr h="1047750">
                <a:tc>
                  <a:txBody>
                    <a:bodyPr/>
                    <a:lstStyle/>
                    <a:p>
                      <a:pPr marL="942340" marR="243204" lvl="0" indent="0" algn="l" defTabSz="914400" rtl="0" eaLnBrk="1" fontAlgn="auto" latinLnBrk="0" hangingPunct="1">
                        <a:lnSpc>
                          <a:spcPts val="3000"/>
                        </a:lnSpc>
                        <a:spcBef>
                          <a:spcPts val="2200"/>
                        </a:spcBef>
                        <a:spcAft>
                          <a:spcPts val="0"/>
                        </a:spcAft>
                        <a:buClrTx/>
                        <a:buSzTx/>
                        <a:buFontTx/>
                        <a:buNone/>
                        <a:tabLst/>
                        <a:defRPr/>
                      </a:pPr>
                      <a:r>
                        <a:rPr kumimoji="0" lang="en-US" sz="2500" b="0" i="0" u="none" strike="noStrike" kern="1200" cap="none" spc="0" normalizeH="0" baseline="0" noProof="0" dirty="0">
                          <a:ln>
                            <a:noFill/>
                          </a:ln>
                          <a:solidFill>
                            <a:schemeClr val="accent5"/>
                          </a:solidFill>
                          <a:effectLst/>
                          <a:uLnTx/>
                          <a:uFillTx/>
                          <a:latin typeface="Corbel" panose="020B0503020204020204" pitchFamily="34" charset="0"/>
                          <a:ea typeface="+mn-ea"/>
                          <a:cs typeface="Montserrat-Light"/>
                        </a:rPr>
                        <a:t>The case for </a:t>
                      </a:r>
                      <a:br>
                        <a:rPr kumimoji="0" lang="en-US" sz="2500" b="0" i="0" u="none" strike="noStrike" kern="1200" cap="none" spc="0" normalizeH="0" baseline="0" noProof="0" dirty="0">
                          <a:ln>
                            <a:noFill/>
                          </a:ln>
                          <a:solidFill>
                            <a:schemeClr val="accent5"/>
                          </a:solidFill>
                          <a:effectLst/>
                          <a:uLnTx/>
                          <a:uFillTx/>
                          <a:latin typeface="Corbel" panose="020B0503020204020204" pitchFamily="34" charset="0"/>
                          <a:ea typeface="+mn-ea"/>
                          <a:cs typeface="Montserrat-Light"/>
                        </a:rPr>
                      </a:br>
                      <a:r>
                        <a:rPr kumimoji="0" lang="en-US" sz="2500" b="0" i="0" u="none" strike="noStrike" kern="1200" cap="none" spc="0" normalizeH="0" baseline="0" noProof="0" dirty="0">
                          <a:ln>
                            <a:noFill/>
                          </a:ln>
                          <a:solidFill>
                            <a:schemeClr val="accent5"/>
                          </a:solidFill>
                          <a:effectLst/>
                          <a:uLnTx/>
                          <a:uFillTx/>
                          <a:latin typeface="Corbel" panose="020B0503020204020204" pitchFamily="34" charset="0"/>
                          <a:ea typeface="+mn-ea"/>
                          <a:cs typeface="Montserrat-Light"/>
                        </a:rPr>
                        <a:t>prioritizing RSV</a:t>
                      </a:r>
                    </a:p>
                  </a:txBody>
                  <a:tcPr anchor="ctr">
                    <a:lnR w="6350">
                      <a:solidFill>
                        <a:srgbClr val="0093D5"/>
                      </a:solidFill>
                      <a:prstDash val="solid"/>
                    </a:lnR>
                    <a:lnB w="6350">
                      <a:solidFill>
                        <a:srgbClr val="0093D5"/>
                      </a:solidFill>
                      <a:prstDash val="solid"/>
                    </a:lnB>
                  </a:tcPr>
                </a:tc>
                <a:tc>
                  <a:txBody>
                    <a:bodyPr/>
                    <a:lstStyle/>
                    <a:p>
                      <a:pPr marL="966469">
                        <a:lnSpc>
                          <a:spcPct val="100000"/>
                        </a:lnSpc>
                        <a:spcBef>
                          <a:spcPts val="3100"/>
                        </a:spcBef>
                      </a:pPr>
                      <a:r>
                        <a:rPr lang="en-US" sz="2500" dirty="0">
                          <a:solidFill>
                            <a:schemeClr val="accent2"/>
                          </a:solidFill>
                          <a:latin typeface="Corbel" panose="020B0503020204020204" pitchFamily="34" charset="0"/>
                          <a:cs typeface="Montserrat-Light"/>
                        </a:rPr>
                        <a:t>Disease surveillance / </a:t>
                      </a:r>
                      <a:br>
                        <a:rPr lang="en-US" sz="2500" dirty="0">
                          <a:solidFill>
                            <a:schemeClr val="accent2"/>
                          </a:solidFill>
                          <a:latin typeface="Corbel" panose="020B0503020204020204" pitchFamily="34" charset="0"/>
                          <a:cs typeface="Montserrat-Light"/>
                        </a:rPr>
                      </a:br>
                      <a:r>
                        <a:rPr lang="en-US" sz="2500" dirty="0">
                          <a:solidFill>
                            <a:schemeClr val="accent2"/>
                          </a:solidFill>
                          <a:latin typeface="Corbel" panose="020B0503020204020204" pitchFamily="34" charset="0"/>
                          <a:cs typeface="Montserrat-Light"/>
                        </a:rPr>
                        <a:t>safety monitoring</a:t>
                      </a:r>
                    </a:p>
                  </a:txBody>
                  <a:tcPr anchor="ctr">
                    <a:lnL w="6350">
                      <a:solidFill>
                        <a:srgbClr val="0093D5"/>
                      </a:solidFill>
                      <a:prstDash val="solid"/>
                    </a:lnL>
                    <a:lnB w="6350">
                      <a:solidFill>
                        <a:srgbClr val="0093D5"/>
                      </a:solidFill>
                      <a:prstDash val="solid"/>
                    </a:lnB>
                  </a:tcPr>
                </a:tc>
                <a:extLst>
                  <a:ext uri="{0D108BD9-81ED-4DB2-BD59-A6C34878D82A}">
                    <a16:rowId xmlns:a16="http://schemas.microsoft.com/office/drawing/2014/main" val="10000"/>
                  </a:ext>
                </a:extLst>
              </a:tr>
              <a:tr h="1047750">
                <a:tc>
                  <a:txBody>
                    <a:bodyPr/>
                    <a:lstStyle/>
                    <a:p>
                      <a:pPr marL="942340" marR="243204" lvl="0" indent="0" algn="l" defTabSz="914400" rtl="0" eaLnBrk="1" fontAlgn="auto" latinLnBrk="0" hangingPunct="1">
                        <a:lnSpc>
                          <a:spcPts val="3000"/>
                        </a:lnSpc>
                        <a:spcBef>
                          <a:spcPts val="2200"/>
                        </a:spcBef>
                        <a:spcAft>
                          <a:spcPts val="0"/>
                        </a:spcAft>
                        <a:buClrTx/>
                        <a:buSzTx/>
                        <a:buFontTx/>
                        <a:buNone/>
                        <a:tabLst/>
                        <a:defRPr/>
                      </a:pPr>
                      <a:r>
                        <a:rPr kumimoji="0" lang="en-US" sz="2500" b="0" i="0" u="none" strike="noStrike" kern="1200" cap="none" spc="0" normalizeH="0" baseline="0" noProof="0" dirty="0">
                          <a:ln>
                            <a:noFill/>
                          </a:ln>
                          <a:solidFill>
                            <a:schemeClr val="accent3"/>
                          </a:solidFill>
                          <a:effectLst/>
                          <a:uLnTx/>
                          <a:uFillTx/>
                          <a:latin typeface="Corbel" panose="020B0503020204020204" pitchFamily="34" charset="0"/>
                          <a:ea typeface="+mn-ea"/>
                          <a:cs typeface="Montserrat-Light"/>
                        </a:rPr>
                        <a:t>Product choice</a:t>
                      </a:r>
                    </a:p>
                  </a:txBody>
                  <a:tcPr anchor="ctr">
                    <a:lnR w="6350">
                      <a:solidFill>
                        <a:srgbClr val="0093D5"/>
                      </a:solidFill>
                      <a:prstDash val="solid"/>
                    </a:lnR>
                    <a:lnT w="6350">
                      <a:solidFill>
                        <a:srgbClr val="0093D5"/>
                      </a:solidFill>
                      <a:prstDash val="solid"/>
                    </a:lnT>
                    <a:lnB w="6350">
                      <a:solidFill>
                        <a:srgbClr val="0093D5"/>
                      </a:solidFill>
                      <a:prstDash val="solid"/>
                    </a:lnB>
                  </a:tcPr>
                </a:tc>
                <a:tc>
                  <a:txBody>
                    <a:bodyPr/>
                    <a:lstStyle/>
                    <a:p>
                      <a:pPr marL="966469">
                        <a:lnSpc>
                          <a:spcPct val="100000"/>
                        </a:lnSpc>
                        <a:spcBef>
                          <a:spcPts val="3100"/>
                        </a:spcBef>
                      </a:pPr>
                      <a:r>
                        <a:rPr sz="2500" spc="-20" dirty="0">
                          <a:solidFill>
                            <a:srgbClr val="52A947"/>
                          </a:solidFill>
                          <a:latin typeface="Corbel" panose="020B0503020204020204" pitchFamily="34" charset="0"/>
                          <a:cs typeface="Montserrat-Light"/>
                        </a:rPr>
                        <a:t>Workforce</a:t>
                      </a:r>
                      <a:r>
                        <a:rPr sz="2500" spc="-120" dirty="0">
                          <a:solidFill>
                            <a:srgbClr val="52A947"/>
                          </a:solidFill>
                          <a:latin typeface="Corbel" panose="020B0503020204020204" pitchFamily="34" charset="0"/>
                          <a:cs typeface="Montserrat-Light"/>
                        </a:rPr>
                        <a:t> </a:t>
                      </a:r>
                      <a:r>
                        <a:rPr sz="2500" spc="-10" dirty="0">
                          <a:solidFill>
                            <a:srgbClr val="52A947"/>
                          </a:solidFill>
                          <a:latin typeface="Corbel" panose="020B0503020204020204" pitchFamily="34" charset="0"/>
                          <a:cs typeface="Montserrat-Light"/>
                        </a:rPr>
                        <a:t>readiness</a:t>
                      </a:r>
                      <a:endParaRPr sz="2500" dirty="0">
                        <a:latin typeface="Corbel" panose="020B0503020204020204" pitchFamily="34" charset="0"/>
                        <a:cs typeface="Montserrat-Light"/>
                      </a:endParaRPr>
                    </a:p>
                  </a:txBody>
                  <a:tcPr anchor="ctr">
                    <a:lnL w="6350">
                      <a:solidFill>
                        <a:srgbClr val="0093D5"/>
                      </a:solidFill>
                      <a:prstDash val="solid"/>
                    </a:lnL>
                    <a:lnT w="6350">
                      <a:solidFill>
                        <a:srgbClr val="0093D5"/>
                      </a:solidFill>
                      <a:prstDash val="solid"/>
                    </a:lnT>
                    <a:lnB w="6350">
                      <a:solidFill>
                        <a:srgbClr val="0093D5"/>
                      </a:solidFill>
                      <a:prstDash val="solid"/>
                    </a:lnB>
                  </a:tcPr>
                </a:tc>
                <a:extLst>
                  <a:ext uri="{0D108BD9-81ED-4DB2-BD59-A6C34878D82A}">
                    <a16:rowId xmlns:a16="http://schemas.microsoft.com/office/drawing/2014/main" val="10001"/>
                  </a:ext>
                </a:extLst>
              </a:tr>
              <a:tr h="1047221">
                <a:tc>
                  <a:txBody>
                    <a:bodyPr/>
                    <a:lstStyle/>
                    <a:p>
                      <a:pPr marL="942340">
                        <a:lnSpc>
                          <a:spcPct val="100000"/>
                        </a:lnSpc>
                        <a:spcBef>
                          <a:spcPts val="3100"/>
                        </a:spcBef>
                      </a:pPr>
                      <a:r>
                        <a:rPr sz="2500" dirty="0">
                          <a:solidFill>
                            <a:srgbClr val="314FA1"/>
                          </a:solidFill>
                          <a:latin typeface="Corbel" panose="020B0503020204020204" pitchFamily="34" charset="0"/>
                          <a:cs typeface="Montserrat-Light"/>
                        </a:rPr>
                        <a:t>Delivery</a:t>
                      </a:r>
                      <a:r>
                        <a:rPr sz="2500" spc="-5" dirty="0">
                          <a:solidFill>
                            <a:srgbClr val="314FA1"/>
                          </a:solidFill>
                          <a:latin typeface="Corbel" panose="020B0503020204020204" pitchFamily="34" charset="0"/>
                          <a:cs typeface="Montserrat-Light"/>
                        </a:rPr>
                        <a:t> </a:t>
                      </a:r>
                      <a:r>
                        <a:rPr sz="2500" spc="-10" dirty="0">
                          <a:solidFill>
                            <a:srgbClr val="314FA1"/>
                          </a:solidFill>
                          <a:latin typeface="Corbel" panose="020B0503020204020204" pitchFamily="34" charset="0"/>
                          <a:cs typeface="Montserrat-Light"/>
                        </a:rPr>
                        <a:t>platform(s)</a:t>
                      </a:r>
                      <a:endParaRPr sz="2500" dirty="0">
                        <a:latin typeface="Corbel" panose="020B0503020204020204" pitchFamily="34" charset="0"/>
                        <a:cs typeface="Montserrat-Light"/>
                      </a:endParaRPr>
                    </a:p>
                  </a:txBody>
                  <a:tcPr anchor="ctr">
                    <a:lnR w="6350">
                      <a:solidFill>
                        <a:srgbClr val="0093D5"/>
                      </a:solidFill>
                      <a:prstDash val="solid"/>
                    </a:lnR>
                    <a:lnT w="6350">
                      <a:solidFill>
                        <a:srgbClr val="0093D5"/>
                      </a:solidFill>
                      <a:prstDash val="solid"/>
                    </a:lnT>
                    <a:lnB w="6350">
                      <a:solidFill>
                        <a:srgbClr val="0093D5"/>
                      </a:solidFill>
                      <a:prstDash val="solid"/>
                    </a:lnB>
                  </a:tcPr>
                </a:tc>
                <a:tc>
                  <a:txBody>
                    <a:bodyPr/>
                    <a:lstStyle/>
                    <a:p>
                      <a:pPr marL="966469">
                        <a:lnSpc>
                          <a:spcPct val="100000"/>
                        </a:lnSpc>
                        <a:spcBef>
                          <a:spcPts val="3100"/>
                        </a:spcBef>
                      </a:pPr>
                      <a:r>
                        <a:rPr sz="2500" spc="-10" dirty="0">
                          <a:solidFill>
                            <a:srgbClr val="D71E62"/>
                          </a:solidFill>
                          <a:latin typeface="Corbel" panose="020B0503020204020204" pitchFamily="34" charset="0"/>
                          <a:cs typeface="Montserrat-Light"/>
                        </a:rPr>
                        <a:t>Financing</a:t>
                      </a:r>
                      <a:endParaRPr sz="2500" dirty="0">
                        <a:latin typeface="Corbel" panose="020B0503020204020204" pitchFamily="34" charset="0"/>
                        <a:cs typeface="Montserrat-Light"/>
                      </a:endParaRPr>
                    </a:p>
                  </a:txBody>
                  <a:tcPr anchor="ctr">
                    <a:lnL w="6350">
                      <a:solidFill>
                        <a:srgbClr val="0093D5"/>
                      </a:solidFill>
                      <a:prstDash val="solid"/>
                    </a:lnL>
                    <a:lnT w="6350">
                      <a:solidFill>
                        <a:srgbClr val="0093D5"/>
                      </a:solidFill>
                      <a:prstDash val="solid"/>
                    </a:lnT>
                    <a:lnB w="6350">
                      <a:solidFill>
                        <a:srgbClr val="0093D5"/>
                      </a:solidFill>
                      <a:prstDash val="solid"/>
                    </a:lnB>
                  </a:tcPr>
                </a:tc>
                <a:extLst>
                  <a:ext uri="{0D108BD9-81ED-4DB2-BD59-A6C34878D82A}">
                    <a16:rowId xmlns:a16="http://schemas.microsoft.com/office/drawing/2014/main" val="10002"/>
                  </a:ext>
                </a:extLst>
              </a:tr>
              <a:tr h="1047750">
                <a:tc>
                  <a:txBody>
                    <a:bodyPr/>
                    <a:lstStyle/>
                    <a:p>
                      <a:pPr marL="942340" marR="243204">
                        <a:lnSpc>
                          <a:spcPts val="3000"/>
                        </a:lnSpc>
                        <a:spcBef>
                          <a:spcPts val="2200"/>
                        </a:spcBef>
                      </a:pPr>
                      <a:r>
                        <a:rPr sz="2500" dirty="0">
                          <a:solidFill>
                            <a:srgbClr val="52A947"/>
                          </a:solidFill>
                          <a:latin typeface="Corbel" panose="020B0503020204020204" pitchFamily="34" charset="0"/>
                          <a:cs typeface="Montserrat-Light"/>
                        </a:rPr>
                        <a:t>Awareness</a:t>
                      </a:r>
                      <a:r>
                        <a:rPr sz="2500" spc="-90" dirty="0">
                          <a:solidFill>
                            <a:srgbClr val="52A947"/>
                          </a:solidFill>
                          <a:latin typeface="Corbel" panose="020B0503020204020204" pitchFamily="34" charset="0"/>
                          <a:cs typeface="Montserrat-Light"/>
                        </a:rPr>
                        <a:t> </a:t>
                      </a:r>
                      <a:r>
                        <a:rPr sz="2500" dirty="0">
                          <a:solidFill>
                            <a:srgbClr val="52A947"/>
                          </a:solidFill>
                          <a:latin typeface="Corbel" panose="020B0503020204020204" pitchFamily="34" charset="0"/>
                          <a:cs typeface="Montserrat-Light"/>
                        </a:rPr>
                        <a:t>/</a:t>
                      </a:r>
                      <a:r>
                        <a:rPr sz="2500" spc="-90" dirty="0">
                          <a:solidFill>
                            <a:srgbClr val="52A947"/>
                          </a:solidFill>
                          <a:latin typeface="Corbel" panose="020B0503020204020204" pitchFamily="34" charset="0"/>
                          <a:cs typeface="Montserrat-Light"/>
                        </a:rPr>
                        <a:t> </a:t>
                      </a:r>
                      <a:r>
                        <a:rPr sz="2500" dirty="0">
                          <a:solidFill>
                            <a:srgbClr val="52A947"/>
                          </a:solidFill>
                          <a:latin typeface="Corbel" panose="020B0503020204020204" pitchFamily="34" charset="0"/>
                          <a:cs typeface="Montserrat-Light"/>
                        </a:rPr>
                        <a:t>acceptance</a:t>
                      </a:r>
                      <a:r>
                        <a:rPr sz="2500" spc="-85" dirty="0">
                          <a:solidFill>
                            <a:srgbClr val="52A947"/>
                          </a:solidFill>
                          <a:latin typeface="Corbel" panose="020B0503020204020204" pitchFamily="34" charset="0"/>
                          <a:cs typeface="Montserrat-Light"/>
                        </a:rPr>
                        <a:t> </a:t>
                      </a:r>
                      <a:r>
                        <a:rPr sz="2500" spc="-50" dirty="0">
                          <a:solidFill>
                            <a:srgbClr val="52A947"/>
                          </a:solidFill>
                          <a:latin typeface="Corbel" panose="020B0503020204020204" pitchFamily="34" charset="0"/>
                          <a:cs typeface="Montserrat-Light"/>
                        </a:rPr>
                        <a:t>/ </a:t>
                      </a:r>
                      <a:r>
                        <a:rPr sz="2500" spc="-10" dirty="0">
                          <a:solidFill>
                            <a:srgbClr val="52A947"/>
                          </a:solidFill>
                          <a:latin typeface="Corbel" panose="020B0503020204020204" pitchFamily="34" charset="0"/>
                          <a:cs typeface="Montserrat-Light"/>
                        </a:rPr>
                        <a:t>demand</a:t>
                      </a:r>
                      <a:endParaRPr sz="2500" dirty="0">
                        <a:latin typeface="Corbel" panose="020B0503020204020204" pitchFamily="34" charset="0"/>
                        <a:cs typeface="Montserrat-Light"/>
                      </a:endParaRPr>
                    </a:p>
                  </a:txBody>
                  <a:tcPr anchor="ctr">
                    <a:lnR w="6350">
                      <a:solidFill>
                        <a:srgbClr val="0093D5"/>
                      </a:solidFill>
                      <a:prstDash val="solid"/>
                    </a:lnR>
                    <a:lnT w="6350">
                      <a:solidFill>
                        <a:srgbClr val="0093D5"/>
                      </a:solidFill>
                      <a:prstDash val="solid"/>
                    </a:lnT>
                  </a:tcPr>
                </a:tc>
                <a:tc>
                  <a:txBody>
                    <a:bodyPr/>
                    <a:lstStyle/>
                    <a:p>
                      <a:pPr marL="966469">
                        <a:lnSpc>
                          <a:spcPct val="100000"/>
                        </a:lnSpc>
                        <a:spcBef>
                          <a:spcPts val="3100"/>
                        </a:spcBef>
                      </a:pPr>
                      <a:r>
                        <a:rPr sz="2500" dirty="0">
                          <a:solidFill>
                            <a:srgbClr val="672672"/>
                          </a:solidFill>
                          <a:latin typeface="Corbel" panose="020B0503020204020204" pitchFamily="34" charset="0"/>
                          <a:cs typeface="Montserrat-Light"/>
                        </a:rPr>
                        <a:t>Global / country</a:t>
                      </a:r>
                      <a:r>
                        <a:rPr sz="2500" spc="5" dirty="0">
                          <a:solidFill>
                            <a:srgbClr val="672672"/>
                          </a:solidFill>
                          <a:latin typeface="Corbel" panose="020B0503020204020204" pitchFamily="34" charset="0"/>
                          <a:cs typeface="Montserrat-Light"/>
                        </a:rPr>
                        <a:t> </a:t>
                      </a:r>
                      <a:r>
                        <a:rPr sz="2500" spc="-10" dirty="0">
                          <a:solidFill>
                            <a:srgbClr val="672672"/>
                          </a:solidFill>
                          <a:latin typeface="Corbel" panose="020B0503020204020204" pitchFamily="34" charset="0"/>
                          <a:cs typeface="Montserrat-Light"/>
                        </a:rPr>
                        <a:t>policy</a:t>
                      </a:r>
                      <a:endParaRPr sz="2500" dirty="0">
                        <a:latin typeface="Corbel" panose="020B0503020204020204" pitchFamily="34" charset="0"/>
                        <a:cs typeface="Montserrat-Light"/>
                      </a:endParaRPr>
                    </a:p>
                  </a:txBody>
                  <a:tcPr anchor="ctr">
                    <a:lnL w="6350">
                      <a:solidFill>
                        <a:srgbClr val="0093D5"/>
                      </a:solidFill>
                      <a:prstDash val="solid"/>
                    </a:lnL>
                    <a:lnT w="6350">
                      <a:solidFill>
                        <a:srgbClr val="0093D5"/>
                      </a:solidFill>
                      <a:prstDash val="solid"/>
                    </a:lnT>
                  </a:tcPr>
                </a:tc>
                <a:extLst>
                  <a:ext uri="{0D108BD9-81ED-4DB2-BD59-A6C34878D82A}">
                    <a16:rowId xmlns:a16="http://schemas.microsoft.com/office/drawing/2014/main" val="10003"/>
                  </a:ext>
                </a:extLst>
              </a:tr>
            </a:tbl>
          </a:graphicData>
        </a:graphic>
      </p:graphicFrame>
      <p:pic>
        <p:nvPicPr>
          <p:cNvPr id="24" name="Picture 23" descr="Icon&#10;&#10;Description automatically generated">
            <a:extLst>
              <a:ext uri="{FF2B5EF4-FFF2-40B4-BE49-F238E27FC236}">
                <a16:creationId xmlns:a16="http://schemas.microsoft.com/office/drawing/2014/main" id="{782B919C-4487-6E13-A095-888EB6FDB5AC}"/>
              </a:ext>
            </a:extLst>
          </p:cNvPr>
          <p:cNvPicPr>
            <a:picLocks noChangeAspect="1"/>
          </p:cNvPicPr>
          <p:nvPr/>
        </p:nvPicPr>
        <p:blipFill>
          <a:blip r:embed="rId3"/>
          <a:stretch>
            <a:fillRect/>
          </a:stretch>
        </p:blipFill>
        <p:spPr>
          <a:xfrm>
            <a:off x="1470969" y="5068502"/>
            <a:ext cx="266700" cy="292100"/>
          </a:xfrm>
          <a:prstGeom prst="rect">
            <a:avLst/>
          </a:prstGeom>
        </p:spPr>
      </p:pic>
      <p:pic>
        <p:nvPicPr>
          <p:cNvPr id="26" name="Picture 25" descr="A picture containing clipart&#10;&#10;Description automatically generated">
            <a:extLst>
              <a:ext uri="{FF2B5EF4-FFF2-40B4-BE49-F238E27FC236}">
                <a16:creationId xmlns:a16="http://schemas.microsoft.com/office/drawing/2014/main" id="{C7ADFA8F-7FDD-66BC-2EBA-153F473A8014}"/>
              </a:ext>
            </a:extLst>
          </p:cNvPr>
          <p:cNvPicPr>
            <a:picLocks noChangeAspect="1"/>
          </p:cNvPicPr>
          <p:nvPr/>
        </p:nvPicPr>
        <p:blipFill>
          <a:blip r:embed="rId4"/>
          <a:stretch>
            <a:fillRect/>
          </a:stretch>
        </p:blipFill>
        <p:spPr>
          <a:xfrm>
            <a:off x="1458269" y="1919591"/>
            <a:ext cx="292100" cy="279400"/>
          </a:xfrm>
          <a:prstGeom prst="rect">
            <a:avLst/>
          </a:prstGeom>
        </p:spPr>
      </p:pic>
      <p:pic>
        <p:nvPicPr>
          <p:cNvPr id="28" name="Picture 27" descr="Icon&#10;&#10;Description automatically generated">
            <a:extLst>
              <a:ext uri="{FF2B5EF4-FFF2-40B4-BE49-F238E27FC236}">
                <a16:creationId xmlns:a16="http://schemas.microsoft.com/office/drawing/2014/main" id="{A91A2906-6C7A-00B4-6B16-51365EF4511F}"/>
              </a:ext>
            </a:extLst>
          </p:cNvPr>
          <p:cNvPicPr>
            <a:picLocks noChangeAspect="1"/>
          </p:cNvPicPr>
          <p:nvPr/>
        </p:nvPicPr>
        <p:blipFill>
          <a:blip r:embed="rId5"/>
          <a:stretch>
            <a:fillRect/>
          </a:stretch>
        </p:blipFill>
        <p:spPr>
          <a:xfrm>
            <a:off x="1464619" y="4047888"/>
            <a:ext cx="279400" cy="292100"/>
          </a:xfrm>
          <a:prstGeom prst="rect">
            <a:avLst/>
          </a:prstGeom>
        </p:spPr>
      </p:pic>
      <p:pic>
        <p:nvPicPr>
          <p:cNvPr id="30" name="Picture 29" descr="Icon&#10;&#10;Description automatically generated">
            <a:extLst>
              <a:ext uri="{FF2B5EF4-FFF2-40B4-BE49-F238E27FC236}">
                <a16:creationId xmlns:a16="http://schemas.microsoft.com/office/drawing/2014/main" id="{3D709471-1F3A-6DB5-9451-925BAF4095DC}"/>
              </a:ext>
            </a:extLst>
          </p:cNvPr>
          <p:cNvPicPr>
            <a:picLocks noChangeAspect="1"/>
          </p:cNvPicPr>
          <p:nvPr/>
        </p:nvPicPr>
        <p:blipFill>
          <a:blip r:embed="rId6"/>
          <a:stretch>
            <a:fillRect/>
          </a:stretch>
        </p:blipFill>
        <p:spPr>
          <a:xfrm>
            <a:off x="6529298" y="4085988"/>
            <a:ext cx="292100" cy="215900"/>
          </a:xfrm>
          <a:prstGeom prst="rect">
            <a:avLst/>
          </a:prstGeom>
        </p:spPr>
      </p:pic>
      <p:pic>
        <p:nvPicPr>
          <p:cNvPr id="32" name="Picture 31" descr="Icon&#10;&#10;Description automatically generated">
            <a:extLst>
              <a:ext uri="{FF2B5EF4-FFF2-40B4-BE49-F238E27FC236}">
                <a16:creationId xmlns:a16="http://schemas.microsoft.com/office/drawing/2014/main" id="{63388847-5BA8-9883-B316-8D0D58010F8D}"/>
              </a:ext>
            </a:extLst>
          </p:cNvPr>
          <p:cNvPicPr>
            <a:picLocks noChangeAspect="1"/>
          </p:cNvPicPr>
          <p:nvPr/>
        </p:nvPicPr>
        <p:blipFill>
          <a:blip r:embed="rId7"/>
          <a:stretch>
            <a:fillRect/>
          </a:stretch>
        </p:blipFill>
        <p:spPr>
          <a:xfrm>
            <a:off x="6530568" y="5087552"/>
            <a:ext cx="292100" cy="254000"/>
          </a:xfrm>
          <a:prstGeom prst="rect">
            <a:avLst/>
          </a:prstGeom>
        </p:spPr>
      </p:pic>
      <p:pic>
        <p:nvPicPr>
          <p:cNvPr id="34" name="Picture 33" descr="Icon&#10;&#10;Description automatically generated with low confidence">
            <a:extLst>
              <a:ext uri="{FF2B5EF4-FFF2-40B4-BE49-F238E27FC236}">
                <a16:creationId xmlns:a16="http://schemas.microsoft.com/office/drawing/2014/main" id="{3E11FEED-E319-52B7-BA72-71DFD7642459}"/>
              </a:ext>
            </a:extLst>
          </p:cNvPr>
          <p:cNvPicPr>
            <a:picLocks noChangeAspect="1"/>
          </p:cNvPicPr>
          <p:nvPr/>
        </p:nvPicPr>
        <p:blipFill>
          <a:blip r:embed="rId8"/>
          <a:stretch>
            <a:fillRect/>
          </a:stretch>
        </p:blipFill>
        <p:spPr>
          <a:xfrm>
            <a:off x="1477319" y="2992544"/>
            <a:ext cx="254000" cy="292100"/>
          </a:xfrm>
          <a:prstGeom prst="rect">
            <a:avLst/>
          </a:prstGeom>
        </p:spPr>
      </p:pic>
      <p:pic>
        <p:nvPicPr>
          <p:cNvPr id="36" name="Picture 35" descr="Icon&#10;&#10;Description automatically generated">
            <a:extLst>
              <a:ext uri="{FF2B5EF4-FFF2-40B4-BE49-F238E27FC236}">
                <a16:creationId xmlns:a16="http://schemas.microsoft.com/office/drawing/2014/main" id="{BACC6BCB-F347-F65F-9370-CA0845DD5A0C}"/>
              </a:ext>
            </a:extLst>
          </p:cNvPr>
          <p:cNvPicPr>
            <a:picLocks noChangeAspect="1"/>
          </p:cNvPicPr>
          <p:nvPr/>
        </p:nvPicPr>
        <p:blipFill>
          <a:blip r:embed="rId9"/>
          <a:stretch>
            <a:fillRect/>
          </a:stretch>
        </p:blipFill>
        <p:spPr>
          <a:xfrm>
            <a:off x="6524234" y="1913241"/>
            <a:ext cx="292100" cy="292100"/>
          </a:xfrm>
          <a:prstGeom prst="rect">
            <a:avLst/>
          </a:prstGeom>
        </p:spPr>
      </p:pic>
      <p:pic>
        <p:nvPicPr>
          <p:cNvPr id="38" name="Picture 37" descr="A picture containing icon&#10;&#10;Description automatically generated">
            <a:extLst>
              <a:ext uri="{FF2B5EF4-FFF2-40B4-BE49-F238E27FC236}">
                <a16:creationId xmlns:a16="http://schemas.microsoft.com/office/drawing/2014/main" id="{136CC90E-3470-9681-1552-2632B665084E}"/>
              </a:ext>
            </a:extLst>
          </p:cNvPr>
          <p:cNvPicPr>
            <a:picLocks noChangeAspect="1"/>
          </p:cNvPicPr>
          <p:nvPr/>
        </p:nvPicPr>
        <p:blipFill>
          <a:blip r:embed="rId10"/>
          <a:stretch>
            <a:fillRect/>
          </a:stretch>
        </p:blipFill>
        <p:spPr>
          <a:xfrm>
            <a:off x="6524234" y="3024294"/>
            <a:ext cx="292100" cy="228600"/>
          </a:xfrm>
          <a:prstGeom prst="rect">
            <a:avLst/>
          </a:prstGeom>
        </p:spPr>
      </p:pic>
      <p:sp>
        <p:nvSpPr>
          <p:cNvPr id="8" name="Footer Placeholder 57">
            <a:extLst>
              <a:ext uri="{FF2B5EF4-FFF2-40B4-BE49-F238E27FC236}">
                <a16:creationId xmlns:a16="http://schemas.microsoft.com/office/drawing/2014/main" id="{88AE3D96-8B96-27CD-3A83-B6A9A01584E4}"/>
              </a:ext>
            </a:extLst>
          </p:cNvPr>
          <p:cNvSpPr>
            <a:spLocks noGrp="1"/>
          </p:cNvSpPr>
          <p:nvPr>
            <p:ph type="ftr" sz="quarter" idx="3"/>
          </p:nvPr>
        </p:nvSpPr>
        <p:spPr>
          <a:xfrm>
            <a:off x="6866666" y="6548086"/>
            <a:ext cx="4873214" cy="173389"/>
          </a:xfrm>
        </p:spPr>
        <p:txBody>
          <a:bodyPr/>
          <a:lstStyle/>
          <a:p>
            <a:r>
              <a:rPr lang="en-US" dirty="0"/>
              <a:t>Original slide developed by the World Health Organization and PATH. Last updated: February 2024</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2"/>
          <p:cNvGraphicFramePr>
            <a:graphicFrameLocks noGrp="1"/>
          </p:cNvGraphicFramePr>
          <p:nvPr>
            <p:extLst>
              <p:ext uri="{D42A27DB-BD31-4B8C-83A1-F6EECF244321}">
                <p14:modId xmlns:p14="http://schemas.microsoft.com/office/powerpoint/2010/main" val="2785743209"/>
              </p:ext>
            </p:extLst>
          </p:nvPr>
        </p:nvGraphicFramePr>
        <p:xfrm>
          <a:off x="1184910" y="1524000"/>
          <a:ext cx="10607673" cy="4000500"/>
        </p:xfrm>
        <a:graphic>
          <a:graphicData uri="http://schemas.openxmlformats.org/drawingml/2006/table">
            <a:tbl>
              <a:tblPr firstRow="1" bandRow="1">
                <a:tableStyleId>{2D5ABB26-0587-4C30-8999-92F81FD0307C}</a:tableStyleId>
              </a:tblPr>
              <a:tblGrid>
                <a:gridCol w="1375303">
                  <a:extLst>
                    <a:ext uri="{9D8B030D-6E8A-4147-A177-3AD203B41FA5}">
                      <a16:colId xmlns:a16="http://schemas.microsoft.com/office/drawing/2014/main" val="20000"/>
                    </a:ext>
                  </a:extLst>
                </a:gridCol>
                <a:gridCol w="9232370">
                  <a:extLst>
                    <a:ext uri="{9D8B030D-6E8A-4147-A177-3AD203B41FA5}">
                      <a16:colId xmlns:a16="http://schemas.microsoft.com/office/drawing/2014/main" val="20001"/>
                    </a:ext>
                  </a:extLst>
                </a:gridCol>
              </a:tblGrid>
              <a:tr h="1333500">
                <a:tc>
                  <a:txBody>
                    <a:bodyPr/>
                    <a:lstStyle/>
                    <a:p>
                      <a:pPr>
                        <a:lnSpc>
                          <a:spcPct val="100000"/>
                        </a:lnSpc>
                      </a:pPr>
                      <a:endParaRPr sz="2000" dirty="0">
                        <a:latin typeface="Times New Roman"/>
                        <a:cs typeface="Times New Roman"/>
                      </a:endParaRPr>
                    </a:p>
                  </a:txBody>
                  <a:tcPr marL="0" marR="0" marT="0" marB="0">
                    <a:lnR w="6350">
                      <a:solidFill>
                        <a:srgbClr val="0093D5"/>
                      </a:solidFill>
                      <a:prstDash val="solid"/>
                    </a:lnR>
                    <a:lnB w="6350">
                      <a:solidFill>
                        <a:srgbClr val="0093D5"/>
                      </a:solidFill>
                      <a:prstDash val="solid"/>
                    </a:lnB>
                  </a:tcPr>
                </a:tc>
                <a:tc>
                  <a:txBody>
                    <a:bodyPr/>
                    <a:lstStyle/>
                    <a:p>
                      <a:pPr marL="508000">
                        <a:lnSpc>
                          <a:spcPct val="100000"/>
                        </a:lnSpc>
                        <a:spcBef>
                          <a:spcPts val="0"/>
                        </a:spcBef>
                      </a:pPr>
                      <a:r>
                        <a:rPr sz="2800" b="1" dirty="0">
                          <a:solidFill>
                            <a:srgbClr val="672672"/>
                          </a:solidFill>
                          <a:latin typeface="Corbel" panose="020B0503020204020204" pitchFamily="34" charset="0"/>
                          <a:cs typeface="Montserrat-ExtraBold"/>
                        </a:rPr>
                        <a:t>RSV</a:t>
                      </a:r>
                      <a:r>
                        <a:rPr sz="2800" b="1" spc="180" dirty="0">
                          <a:solidFill>
                            <a:srgbClr val="672672"/>
                          </a:solidFill>
                          <a:latin typeface="Corbel" panose="020B0503020204020204" pitchFamily="34" charset="0"/>
                          <a:cs typeface="Montserrat-ExtraBold"/>
                        </a:rPr>
                        <a:t> </a:t>
                      </a:r>
                      <a:r>
                        <a:rPr sz="2800" b="1" spc="45" dirty="0">
                          <a:solidFill>
                            <a:srgbClr val="672672"/>
                          </a:solidFill>
                          <a:latin typeface="Corbel" panose="020B0503020204020204" pitchFamily="34" charset="0"/>
                          <a:cs typeface="Montserrat-ExtraBold"/>
                        </a:rPr>
                        <a:t>disease</a:t>
                      </a:r>
                      <a:r>
                        <a:rPr sz="2800" b="1" spc="185" dirty="0">
                          <a:solidFill>
                            <a:srgbClr val="672672"/>
                          </a:solidFill>
                          <a:latin typeface="Corbel" panose="020B0503020204020204" pitchFamily="34" charset="0"/>
                          <a:cs typeface="Montserrat-ExtraBold"/>
                        </a:rPr>
                        <a:t> </a:t>
                      </a:r>
                      <a:r>
                        <a:rPr sz="2800" b="1" spc="45" dirty="0">
                          <a:solidFill>
                            <a:srgbClr val="672672"/>
                          </a:solidFill>
                          <a:latin typeface="Corbel" panose="020B0503020204020204" pitchFamily="34" charset="0"/>
                          <a:cs typeface="Montserrat-ExtraBold"/>
                        </a:rPr>
                        <a:t>burden</a:t>
                      </a:r>
                      <a:endParaRPr sz="2800" dirty="0">
                        <a:latin typeface="Corbel" panose="020B0503020204020204" pitchFamily="34" charset="0"/>
                        <a:cs typeface="Montserrat-ExtraBold"/>
                      </a:endParaRPr>
                    </a:p>
                    <a:p>
                      <a:pPr marL="508000">
                        <a:lnSpc>
                          <a:spcPct val="100000"/>
                        </a:lnSpc>
                        <a:spcBef>
                          <a:spcPts val="0"/>
                        </a:spcBef>
                      </a:pPr>
                      <a:r>
                        <a:rPr sz="2400" b="0" dirty="0">
                          <a:solidFill>
                            <a:srgbClr val="672672"/>
                          </a:solidFill>
                          <a:latin typeface="Corbel" panose="020B0503020204020204" pitchFamily="34" charset="0"/>
                          <a:cs typeface="Montserrat-SemiBold"/>
                        </a:rPr>
                        <a:t>a huge,</a:t>
                      </a:r>
                      <a:r>
                        <a:rPr sz="2400" b="0" spc="5" dirty="0">
                          <a:solidFill>
                            <a:srgbClr val="672672"/>
                          </a:solidFill>
                          <a:latin typeface="Corbel" panose="020B0503020204020204" pitchFamily="34" charset="0"/>
                          <a:cs typeface="Montserrat-SemiBold"/>
                        </a:rPr>
                        <a:t> </a:t>
                      </a:r>
                      <a:r>
                        <a:rPr sz="2400" b="0" spc="-10" dirty="0">
                          <a:solidFill>
                            <a:srgbClr val="672672"/>
                          </a:solidFill>
                          <a:latin typeface="Corbel" panose="020B0503020204020204" pitchFamily="34" charset="0"/>
                          <a:cs typeface="Montserrat-SemiBold"/>
                        </a:rPr>
                        <a:t>under-</a:t>
                      </a:r>
                      <a:r>
                        <a:rPr sz="2400" b="0" dirty="0">
                          <a:solidFill>
                            <a:srgbClr val="672672"/>
                          </a:solidFill>
                          <a:latin typeface="Corbel" panose="020B0503020204020204" pitchFamily="34" charset="0"/>
                          <a:cs typeface="Montserrat-SemiBold"/>
                        </a:rPr>
                        <a:t>recognized, public</a:t>
                      </a:r>
                      <a:r>
                        <a:rPr sz="2400" b="0" spc="5" dirty="0">
                          <a:solidFill>
                            <a:srgbClr val="672672"/>
                          </a:solidFill>
                          <a:latin typeface="Corbel" panose="020B0503020204020204" pitchFamily="34" charset="0"/>
                          <a:cs typeface="Montserrat-SemiBold"/>
                        </a:rPr>
                        <a:t> </a:t>
                      </a:r>
                      <a:r>
                        <a:rPr sz="2400" b="0" dirty="0">
                          <a:solidFill>
                            <a:srgbClr val="672672"/>
                          </a:solidFill>
                          <a:latin typeface="Corbel" panose="020B0503020204020204" pitchFamily="34" charset="0"/>
                          <a:cs typeface="Montserrat-SemiBold"/>
                        </a:rPr>
                        <a:t>health</a:t>
                      </a:r>
                      <a:r>
                        <a:rPr sz="2400" b="0" spc="5" dirty="0">
                          <a:solidFill>
                            <a:srgbClr val="672672"/>
                          </a:solidFill>
                          <a:latin typeface="Corbel" panose="020B0503020204020204" pitchFamily="34" charset="0"/>
                          <a:cs typeface="Montserrat-SemiBold"/>
                        </a:rPr>
                        <a:t> </a:t>
                      </a:r>
                      <a:r>
                        <a:rPr sz="2400" b="0" spc="-10" dirty="0">
                          <a:solidFill>
                            <a:srgbClr val="672672"/>
                          </a:solidFill>
                          <a:latin typeface="Corbel" panose="020B0503020204020204" pitchFamily="34" charset="0"/>
                          <a:cs typeface="Montserrat-SemiBold"/>
                        </a:rPr>
                        <a:t>problem</a:t>
                      </a:r>
                      <a:endParaRPr sz="2400" b="0" dirty="0">
                        <a:latin typeface="Corbel" panose="020B0503020204020204" pitchFamily="34" charset="0"/>
                        <a:cs typeface="Montserrat-SemiBold"/>
                      </a:endParaRPr>
                    </a:p>
                  </a:txBody>
                  <a:tcPr marL="0" marR="0" marT="4233" marB="0" anchor="ctr">
                    <a:lnL w="6350">
                      <a:solidFill>
                        <a:srgbClr val="0093D5"/>
                      </a:solidFill>
                      <a:prstDash val="solid"/>
                    </a:lnL>
                    <a:lnB w="6350">
                      <a:solidFill>
                        <a:srgbClr val="0093D5"/>
                      </a:solidFill>
                      <a:prstDash val="solid"/>
                    </a:lnB>
                  </a:tcPr>
                </a:tc>
                <a:extLst>
                  <a:ext uri="{0D108BD9-81ED-4DB2-BD59-A6C34878D82A}">
                    <a16:rowId xmlns:a16="http://schemas.microsoft.com/office/drawing/2014/main" val="10000"/>
                  </a:ext>
                </a:extLst>
              </a:tr>
              <a:tr h="1333500">
                <a:tc>
                  <a:txBody>
                    <a:bodyPr/>
                    <a:lstStyle/>
                    <a:p>
                      <a:pPr>
                        <a:lnSpc>
                          <a:spcPct val="100000"/>
                        </a:lnSpc>
                      </a:pPr>
                      <a:endParaRPr sz="2000">
                        <a:latin typeface="Times New Roman"/>
                        <a:cs typeface="Times New Roman"/>
                      </a:endParaRPr>
                    </a:p>
                  </a:txBody>
                  <a:tcPr marL="0" marR="0" marT="0" marB="0">
                    <a:lnR w="6350">
                      <a:solidFill>
                        <a:srgbClr val="0093D5"/>
                      </a:solidFill>
                      <a:prstDash val="solid"/>
                    </a:lnR>
                    <a:lnT w="6350">
                      <a:solidFill>
                        <a:srgbClr val="0093D5"/>
                      </a:solidFill>
                      <a:prstDash val="solid"/>
                    </a:lnT>
                    <a:lnB w="6350">
                      <a:solidFill>
                        <a:srgbClr val="0093D5"/>
                      </a:solidFill>
                      <a:prstDash val="solid"/>
                    </a:lnB>
                  </a:tcPr>
                </a:tc>
                <a:tc>
                  <a:txBody>
                    <a:bodyPr/>
                    <a:lstStyle/>
                    <a:p>
                      <a:pPr marL="508000">
                        <a:lnSpc>
                          <a:spcPct val="100000"/>
                        </a:lnSpc>
                        <a:spcBef>
                          <a:spcPts val="0"/>
                        </a:spcBef>
                      </a:pPr>
                      <a:r>
                        <a:rPr lang="en-US" sz="2800" b="1" spc="55" dirty="0">
                          <a:solidFill>
                            <a:srgbClr val="314FA1"/>
                          </a:solidFill>
                          <a:latin typeface="Corbel" panose="020B0503020204020204" pitchFamily="34" charset="0"/>
                          <a:cs typeface="Montserrat-ExtraBold"/>
                        </a:rPr>
                        <a:t>New</a:t>
                      </a:r>
                      <a:r>
                        <a:rPr sz="2800" b="1" spc="130" dirty="0">
                          <a:solidFill>
                            <a:srgbClr val="314FA1"/>
                          </a:solidFill>
                          <a:latin typeface="Corbel" panose="020B0503020204020204" pitchFamily="34" charset="0"/>
                          <a:cs typeface="Montserrat-ExtraBold"/>
                        </a:rPr>
                        <a:t> </a:t>
                      </a:r>
                      <a:r>
                        <a:rPr sz="2800" b="1" spc="45" dirty="0">
                          <a:solidFill>
                            <a:srgbClr val="314FA1"/>
                          </a:solidFill>
                          <a:latin typeface="Corbel" panose="020B0503020204020204" pitchFamily="34" charset="0"/>
                          <a:cs typeface="Montserrat-ExtraBold"/>
                        </a:rPr>
                        <a:t>prevention</a:t>
                      </a:r>
                      <a:r>
                        <a:rPr sz="2800" b="1" spc="130" dirty="0">
                          <a:solidFill>
                            <a:srgbClr val="314FA1"/>
                          </a:solidFill>
                          <a:latin typeface="Corbel" panose="020B0503020204020204" pitchFamily="34" charset="0"/>
                          <a:cs typeface="Montserrat-ExtraBold"/>
                        </a:rPr>
                        <a:t> </a:t>
                      </a:r>
                      <a:r>
                        <a:rPr sz="2800" b="1" spc="50" dirty="0">
                          <a:solidFill>
                            <a:srgbClr val="314FA1"/>
                          </a:solidFill>
                          <a:latin typeface="Corbel" panose="020B0503020204020204" pitchFamily="34" charset="0"/>
                          <a:cs typeface="Montserrat-ExtraBold"/>
                        </a:rPr>
                        <a:t>products</a:t>
                      </a:r>
                      <a:endParaRPr sz="2800" dirty="0">
                        <a:latin typeface="Corbel" panose="020B0503020204020204" pitchFamily="34" charset="0"/>
                        <a:cs typeface="Montserrat-ExtraBold"/>
                      </a:endParaRPr>
                    </a:p>
                    <a:p>
                      <a:pPr marL="508000">
                        <a:lnSpc>
                          <a:spcPct val="100000"/>
                        </a:lnSpc>
                        <a:spcBef>
                          <a:spcPts val="0"/>
                        </a:spcBef>
                      </a:pPr>
                      <a:r>
                        <a:rPr lang="en-US" sz="2400" b="0" dirty="0">
                          <a:solidFill>
                            <a:srgbClr val="314FA1"/>
                          </a:solidFill>
                          <a:latin typeface="Corbel" panose="020B0503020204020204" pitchFamily="34" charset="0"/>
                          <a:cs typeface="Montserrat-SemiBold"/>
                        </a:rPr>
                        <a:t>maternal vaccines and long-acting </a:t>
                      </a:r>
                      <a:r>
                        <a:rPr sz="2400" b="0" dirty="0" err="1">
                          <a:solidFill>
                            <a:srgbClr val="314FA1"/>
                          </a:solidFill>
                          <a:latin typeface="Corbel" panose="020B0503020204020204" pitchFamily="34" charset="0"/>
                          <a:cs typeface="Montserrat-SemiBold"/>
                        </a:rPr>
                        <a:t>mAbs</a:t>
                      </a:r>
                      <a:r>
                        <a:rPr sz="2400" b="0" spc="-40" dirty="0">
                          <a:solidFill>
                            <a:srgbClr val="314FA1"/>
                          </a:solidFill>
                          <a:latin typeface="Corbel" panose="020B0503020204020204" pitchFamily="34" charset="0"/>
                          <a:cs typeface="Montserrat-SemiBold"/>
                        </a:rPr>
                        <a:t> </a:t>
                      </a:r>
                      <a:r>
                        <a:rPr sz="2400" b="0" dirty="0">
                          <a:solidFill>
                            <a:srgbClr val="314FA1"/>
                          </a:solidFill>
                          <a:latin typeface="Corbel" panose="020B0503020204020204" pitchFamily="34" charset="0"/>
                          <a:cs typeface="Montserrat-SemiBold"/>
                        </a:rPr>
                        <a:t>to</a:t>
                      </a:r>
                      <a:r>
                        <a:rPr sz="2400" b="0" spc="-25" dirty="0">
                          <a:solidFill>
                            <a:srgbClr val="314FA1"/>
                          </a:solidFill>
                          <a:latin typeface="Corbel" panose="020B0503020204020204" pitchFamily="34" charset="0"/>
                          <a:cs typeface="Montserrat-SemiBold"/>
                        </a:rPr>
                        <a:t> </a:t>
                      </a:r>
                      <a:r>
                        <a:rPr sz="2400" b="0" dirty="0">
                          <a:solidFill>
                            <a:srgbClr val="314FA1"/>
                          </a:solidFill>
                          <a:latin typeface="Corbel" panose="020B0503020204020204" pitchFamily="34" charset="0"/>
                          <a:cs typeface="Montserrat-SemiBold"/>
                        </a:rPr>
                        <a:t>protect</a:t>
                      </a:r>
                      <a:r>
                        <a:rPr sz="2400" b="0" spc="-30" dirty="0">
                          <a:solidFill>
                            <a:srgbClr val="314FA1"/>
                          </a:solidFill>
                          <a:latin typeface="Corbel" panose="020B0503020204020204" pitchFamily="34" charset="0"/>
                          <a:cs typeface="Montserrat-SemiBold"/>
                        </a:rPr>
                        <a:t> </a:t>
                      </a:r>
                      <a:r>
                        <a:rPr sz="2400" b="0" dirty="0">
                          <a:solidFill>
                            <a:srgbClr val="314FA1"/>
                          </a:solidFill>
                          <a:latin typeface="Corbel" panose="020B0503020204020204" pitchFamily="34" charset="0"/>
                          <a:cs typeface="Montserrat-SemiBold"/>
                        </a:rPr>
                        <a:t>the</a:t>
                      </a:r>
                      <a:r>
                        <a:rPr sz="2400" b="0" spc="-25" dirty="0">
                          <a:solidFill>
                            <a:srgbClr val="314FA1"/>
                          </a:solidFill>
                          <a:latin typeface="Corbel" panose="020B0503020204020204" pitchFamily="34" charset="0"/>
                          <a:cs typeface="Montserrat-SemiBold"/>
                        </a:rPr>
                        <a:t> </a:t>
                      </a:r>
                      <a:r>
                        <a:rPr sz="2400" b="0" dirty="0">
                          <a:solidFill>
                            <a:srgbClr val="314FA1"/>
                          </a:solidFill>
                          <a:latin typeface="Corbel" panose="020B0503020204020204" pitchFamily="34" charset="0"/>
                          <a:cs typeface="Montserrat-SemiBold"/>
                        </a:rPr>
                        <a:t>youngest</a:t>
                      </a:r>
                      <a:r>
                        <a:rPr sz="2400" b="0" spc="-25" dirty="0">
                          <a:solidFill>
                            <a:srgbClr val="314FA1"/>
                          </a:solidFill>
                          <a:latin typeface="Corbel" panose="020B0503020204020204" pitchFamily="34" charset="0"/>
                          <a:cs typeface="Montserrat-SemiBold"/>
                        </a:rPr>
                        <a:t> </a:t>
                      </a:r>
                      <a:r>
                        <a:rPr sz="2400" b="0" spc="-10" dirty="0">
                          <a:solidFill>
                            <a:srgbClr val="314FA1"/>
                          </a:solidFill>
                          <a:latin typeface="Corbel" panose="020B0503020204020204" pitchFamily="34" charset="0"/>
                          <a:cs typeface="Montserrat-SemiBold"/>
                        </a:rPr>
                        <a:t>children</a:t>
                      </a:r>
                      <a:endParaRPr sz="2400" b="0" dirty="0">
                        <a:latin typeface="Corbel" panose="020B0503020204020204" pitchFamily="34" charset="0"/>
                        <a:cs typeface="Montserrat-SemiBold"/>
                      </a:endParaRPr>
                    </a:p>
                  </a:txBody>
                  <a:tcPr marL="0" marR="0" marT="4233" marB="0" anchor="ctr">
                    <a:lnL w="6350">
                      <a:solidFill>
                        <a:srgbClr val="0093D5"/>
                      </a:solidFill>
                      <a:prstDash val="solid"/>
                    </a:lnL>
                    <a:lnT w="6350">
                      <a:solidFill>
                        <a:srgbClr val="0093D5"/>
                      </a:solidFill>
                      <a:prstDash val="solid"/>
                    </a:lnT>
                    <a:lnB w="6350">
                      <a:solidFill>
                        <a:srgbClr val="0093D5"/>
                      </a:solidFill>
                      <a:prstDash val="solid"/>
                    </a:lnB>
                  </a:tcPr>
                </a:tc>
                <a:extLst>
                  <a:ext uri="{0D108BD9-81ED-4DB2-BD59-A6C34878D82A}">
                    <a16:rowId xmlns:a16="http://schemas.microsoft.com/office/drawing/2014/main" val="10001"/>
                  </a:ext>
                </a:extLst>
              </a:tr>
              <a:tr h="1333500">
                <a:tc>
                  <a:txBody>
                    <a:bodyPr/>
                    <a:lstStyle/>
                    <a:p>
                      <a:pPr>
                        <a:lnSpc>
                          <a:spcPct val="100000"/>
                        </a:lnSpc>
                      </a:pPr>
                      <a:endParaRPr sz="2000">
                        <a:latin typeface="Times New Roman"/>
                        <a:cs typeface="Times New Roman"/>
                      </a:endParaRPr>
                    </a:p>
                  </a:txBody>
                  <a:tcPr marL="0" marR="0" marT="0" marB="0">
                    <a:lnR w="6350">
                      <a:solidFill>
                        <a:srgbClr val="0093D5"/>
                      </a:solidFill>
                      <a:prstDash val="solid"/>
                    </a:lnR>
                    <a:lnT w="6350">
                      <a:solidFill>
                        <a:srgbClr val="0093D5"/>
                      </a:solidFill>
                      <a:prstDash val="solid"/>
                    </a:lnT>
                  </a:tcPr>
                </a:tc>
                <a:tc>
                  <a:txBody>
                    <a:bodyPr/>
                    <a:lstStyle/>
                    <a:p>
                      <a:pPr marL="508000">
                        <a:lnSpc>
                          <a:spcPct val="100000"/>
                        </a:lnSpc>
                        <a:spcBef>
                          <a:spcPts val="0"/>
                        </a:spcBef>
                      </a:pPr>
                      <a:r>
                        <a:rPr sz="2800" b="1" dirty="0">
                          <a:solidFill>
                            <a:srgbClr val="52A947"/>
                          </a:solidFill>
                          <a:latin typeface="Corbel" panose="020B0503020204020204" pitchFamily="34" charset="0"/>
                          <a:cs typeface="Montserrat-ExtraBold"/>
                        </a:rPr>
                        <a:t>The</a:t>
                      </a:r>
                      <a:r>
                        <a:rPr sz="2800" b="1" spc="215" dirty="0">
                          <a:solidFill>
                            <a:srgbClr val="52A947"/>
                          </a:solidFill>
                          <a:latin typeface="Corbel" panose="020B0503020204020204" pitchFamily="34" charset="0"/>
                          <a:cs typeface="Montserrat-ExtraBold"/>
                        </a:rPr>
                        <a:t> </a:t>
                      </a:r>
                      <a:r>
                        <a:rPr sz="2800" b="1" dirty="0">
                          <a:solidFill>
                            <a:srgbClr val="52A947"/>
                          </a:solidFill>
                          <a:latin typeface="Corbel" panose="020B0503020204020204" pitchFamily="34" charset="0"/>
                          <a:cs typeface="Montserrat-ExtraBold"/>
                        </a:rPr>
                        <a:t>road</a:t>
                      </a:r>
                      <a:r>
                        <a:rPr sz="2800" b="1" spc="225" dirty="0">
                          <a:solidFill>
                            <a:srgbClr val="52A947"/>
                          </a:solidFill>
                          <a:latin typeface="Corbel" panose="020B0503020204020204" pitchFamily="34" charset="0"/>
                          <a:cs typeface="Montserrat-ExtraBold"/>
                        </a:rPr>
                        <a:t> </a:t>
                      </a:r>
                      <a:r>
                        <a:rPr sz="2800" b="1" dirty="0">
                          <a:solidFill>
                            <a:srgbClr val="52A947"/>
                          </a:solidFill>
                          <a:latin typeface="Corbel" panose="020B0503020204020204" pitchFamily="34" charset="0"/>
                          <a:cs typeface="Montserrat-ExtraBold"/>
                        </a:rPr>
                        <a:t>to</a:t>
                      </a:r>
                      <a:r>
                        <a:rPr sz="2800" b="1" spc="225" dirty="0">
                          <a:solidFill>
                            <a:srgbClr val="52A947"/>
                          </a:solidFill>
                          <a:latin typeface="Corbel" panose="020B0503020204020204" pitchFamily="34" charset="0"/>
                          <a:cs typeface="Montserrat-ExtraBold"/>
                        </a:rPr>
                        <a:t> </a:t>
                      </a:r>
                      <a:r>
                        <a:rPr sz="2800" b="1" dirty="0">
                          <a:solidFill>
                            <a:srgbClr val="52A947"/>
                          </a:solidFill>
                          <a:latin typeface="Corbel" panose="020B0503020204020204" pitchFamily="34" charset="0"/>
                          <a:cs typeface="Montserrat-ExtraBold"/>
                        </a:rPr>
                        <a:t>RSV</a:t>
                      </a:r>
                      <a:r>
                        <a:rPr sz="2800" b="1" spc="225" dirty="0">
                          <a:solidFill>
                            <a:srgbClr val="52A947"/>
                          </a:solidFill>
                          <a:latin typeface="Corbel" panose="020B0503020204020204" pitchFamily="34" charset="0"/>
                          <a:cs typeface="Montserrat-ExtraBold"/>
                        </a:rPr>
                        <a:t> </a:t>
                      </a:r>
                      <a:r>
                        <a:rPr sz="2800" b="1" spc="40" dirty="0">
                          <a:solidFill>
                            <a:srgbClr val="52A947"/>
                          </a:solidFill>
                          <a:latin typeface="Corbel" panose="020B0503020204020204" pitchFamily="34" charset="0"/>
                          <a:cs typeface="Montserrat-ExtraBold"/>
                        </a:rPr>
                        <a:t>prevention</a:t>
                      </a:r>
                      <a:endParaRPr sz="2800" dirty="0">
                        <a:latin typeface="Corbel" panose="020B0503020204020204" pitchFamily="34" charset="0"/>
                        <a:cs typeface="Montserrat-ExtraBold"/>
                      </a:endParaRPr>
                    </a:p>
                    <a:p>
                      <a:pPr marL="508000">
                        <a:lnSpc>
                          <a:spcPct val="100000"/>
                        </a:lnSpc>
                        <a:spcBef>
                          <a:spcPts val="0"/>
                        </a:spcBef>
                      </a:pPr>
                      <a:r>
                        <a:rPr sz="2400" b="0" dirty="0">
                          <a:solidFill>
                            <a:srgbClr val="52A947"/>
                          </a:solidFill>
                          <a:latin typeface="Corbel" panose="020B0503020204020204" pitchFamily="34" charset="0"/>
                          <a:cs typeface="Montserrat-SemiBold"/>
                        </a:rPr>
                        <a:t>priorities</a:t>
                      </a:r>
                      <a:r>
                        <a:rPr sz="2400" b="0" spc="-10" dirty="0">
                          <a:solidFill>
                            <a:srgbClr val="52A947"/>
                          </a:solidFill>
                          <a:latin typeface="Corbel" panose="020B0503020204020204" pitchFamily="34" charset="0"/>
                          <a:cs typeface="Montserrat-SemiBold"/>
                        </a:rPr>
                        <a:t> </a:t>
                      </a:r>
                      <a:r>
                        <a:rPr sz="2400" b="0" dirty="0">
                          <a:solidFill>
                            <a:srgbClr val="52A947"/>
                          </a:solidFill>
                          <a:latin typeface="Corbel" panose="020B0503020204020204" pitchFamily="34" charset="0"/>
                          <a:cs typeface="Montserrat-SemiBold"/>
                        </a:rPr>
                        <a:t>and</a:t>
                      </a:r>
                      <a:r>
                        <a:rPr sz="2400" b="0" spc="-10" dirty="0">
                          <a:solidFill>
                            <a:srgbClr val="52A947"/>
                          </a:solidFill>
                          <a:latin typeface="Corbel" panose="020B0503020204020204" pitchFamily="34" charset="0"/>
                          <a:cs typeface="Montserrat-SemiBold"/>
                        </a:rPr>
                        <a:t> opportunities</a:t>
                      </a:r>
                      <a:endParaRPr sz="2400" b="0" dirty="0">
                        <a:latin typeface="Corbel" panose="020B0503020204020204" pitchFamily="34" charset="0"/>
                        <a:cs typeface="Montserrat-SemiBold"/>
                      </a:endParaRPr>
                    </a:p>
                  </a:txBody>
                  <a:tcPr marL="0" marR="0" marT="4233" marB="0" anchor="ctr">
                    <a:lnL w="6350">
                      <a:solidFill>
                        <a:srgbClr val="0093D5"/>
                      </a:solidFill>
                      <a:prstDash val="solid"/>
                    </a:lnL>
                    <a:lnT w="6350">
                      <a:solidFill>
                        <a:srgbClr val="0093D5"/>
                      </a:solidFill>
                      <a:prstDash val="solid"/>
                    </a:lnT>
                  </a:tcPr>
                </a:tc>
                <a:extLst>
                  <a:ext uri="{0D108BD9-81ED-4DB2-BD59-A6C34878D82A}">
                    <a16:rowId xmlns:a16="http://schemas.microsoft.com/office/drawing/2014/main" val="10002"/>
                  </a:ext>
                </a:extLst>
              </a:tr>
            </a:tbl>
          </a:graphicData>
        </a:graphic>
      </p:graphicFrame>
      <p:grpSp>
        <p:nvGrpSpPr>
          <p:cNvPr id="60" name="object 60"/>
          <p:cNvGrpSpPr/>
          <p:nvPr/>
        </p:nvGrpSpPr>
        <p:grpSpPr>
          <a:xfrm>
            <a:off x="1598425" y="3104367"/>
            <a:ext cx="548746" cy="840317"/>
            <a:chOff x="1918109" y="3725240"/>
            <a:chExt cx="658495" cy="1008380"/>
          </a:xfrm>
        </p:grpSpPr>
        <p:sp>
          <p:nvSpPr>
            <p:cNvPr id="61" name="object 61"/>
            <p:cNvSpPr/>
            <p:nvPr/>
          </p:nvSpPr>
          <p:spPr>
            <a:xfrm>
              <a:off x="1928034" y="3820919"/>
              <a:ext cx="638810" cy="902335"/>
            </a:xfrm>
            <a:custGeom>
              <a:avLst/>
              <a:gdLst/>
              <a:ahLst/>
              <a:cxnLst/>
              <a:rect l="l" t="t" r="r" b="b"/>
              <a:pathLst>
                <a:path w="638810" h="902335">
                  <a:moveTo>
                    <a:pt x="374705" y="12331"/>
                  </a:moveTo>
                  <a:lnTo>
                    <a:pt x="405696" y="32490"/>
                  </a:lnTo>
                  <a:lnTo>
                    <a:pt x="429856" y="60293"/>
                  </a:lnTo>
                  <a:lnTo>
                    <a:pt x="445551" y="94106"/>
                  </a:lnTo>
                  <a:lnTo>
                    <a:pt x="451146" y="132295"/>
                  </a:lnTo>
                  <a:lnTo>
                    <a:pt x="444402" y="174110"/>
                  </a:lnTo>
                  <a:lnTo>
                    <a:pt x="425620" y="210427"/>
                  </a:lnTo>
                  <a:lnTo>
                    <a:pt x="396982" y="239065"/>
                  </a:lnTo>
                  <a:lnTo>
                    <a:pt x="360665" y="257847"/>
                  </a:lnTo>
                  <a:lnTo>
                    <a:pt x="318850" y="264591"/>
                  </a:lnTo>
                  <a:lnTo>
                    <a:pt x="277029" y="257847"/>
                  </a:lnTo>
                  <a:lnTo>
                    <a:pt x="240709" y="239065"/>
                  </a:lnTo>
                  <a:lnTo>
                    <a:pt x="212069" y="210427"/>
                  </a:lnTo>
                  <a:lnTo>
                    <a:pt x="193287" y="174110"/>
                  </a:lnTo>
                  <a:lnTo>
                    <a:pt x="186542" y="132295"/>
                  </a:lnTo>
                  <a:lnTo>
                    <a:pt x="193287" y="90480"/>
                  </a:lnTo>
                  <a:lnTo>
                    <a:pt x="212069" y="54164"/>
                  </a:lnTo>
                  <a:lnTo>
                    <a:pt x="240709" y="25525"/>
                  </a:lnTo>
                  <a:lnTo>
                    <a:pt x="277029" y="6744"/>
                  </a:lnTo>
                  <a:lnTo>
                    <a:pt x="318850" y="0"/>
                  </a:lnTo>
                </a:path>
                <a:path w="638810" h="902335">
                  <a:moveTo>
                    <a:pt x="623079" y="460387"/>
                  </a:moveTo>
                  <a:lnTo>
                    <a:pt x="486021" y="323329"/>
                  </a:lnTo>
                  <a:lnTo>
                    <a:pt x="470642" y="311818"/>
                  </a:lnTo>
                  <a:lnTo>
                    <a:pt x="453002" y="305198"/>
                  </a:lnTo>
                  <a:lnTo>
                    <a:pt x="434212" y="303700"/>
                  </a:lnTo>
                  <a:lnTo>
                    <a:pt x="415383" y="307555"/>
                  </a:lnTo>
                  <a:lnTo>
                    <a:pt x="391722" y="314882"/>
                  </a:lnTo>
                  <a:lnTo>
                    <a:pt x="367655" y="320117"/>
                  </a:lnTo>
                  <a:lnTo>
                    <a:pt x="343319" y="323259"/>
                  </a:lnTo>
                  <a:lnTo>
                    <a:pt x="318850" y="324307"/>
                  </a:lnTo>
                  <a:lnTo>
                    <a:pt x="294375" y="323259"/>
                  </a:lnTo>
                  <a:lnTo>
                    <a:pt x="270035" y="320117"/>
                  </a:lnTo>
                  <a:lnTo>
                    <a:pt x="245966" y="314882"/>
                  </a:lnTo>
                  <a:lnTo>
                    <a:pt x="222305" y="307555"/>
                  </a:lnTo>
                  <a:lnTo>
                    <a:pt x="203476" y="303700"/>
                  </a:lnTo>
                  <a:lnTo>
                    <a:pt x="151668" y="323329"/>
                  </a:lnTo>
                  <a:lnTo>
                    <a:pt x="16146" y="458838"/>
                  </a:lnTo>
                  <a:lnTo>
                    <a:pt x="0" y="495476"/>
                  </a:lnTo>
                  <a:lnTo>
                    <a:pt x="2882" y="515143"/>
                  </a:lnTo>
                  <a:lnTo>
                    <a:pt x="13504" y="532561"/>
                  </a:lnTo>
                  <a:lnTo>
                    <a:pt x="30725" y="544655"/>
                  </a:lnTo>
                  <a:lnTo>
                    <a:pt x="50530" y="548876"/>
                  </a:lnTo>
                  <a:lnTo>
                    <a:pt x="70428" y="545222"/>
                  </a:lnTo>
                  <a:lnTo>
                    <a:pt x="87926" y="533692"/>
                  </a:lnTo>
                  <a:lnTo>
                    <a:pt x="178058" y="443572"/>
                  </a:lnTo>
                  <a:lnTo>
                    <a:pt x="178058" y="565950"/>
                  </a:lnTo>
                  <a:lnTo>
                    <a:pt x="129646" y="824649"/>
                  </a:lnTo>
                  <a:lnTo>
                    <a:pt x="131842" y="854021"/>
                  </a:lnTo>
                  <a:lnTo>
                    <a:pt x="145518" y="878755"/>
                  </a:lnTo>
                  <a:lnTo>
                    <a:pt x="168047" y="895820"/>
                  </a:lnTo>
                  <a:lnTo>
                    <a:pt x="196803" y="902182"/>
                  </a:lnTo>
                  <a:lnTo>
                    <a:pt x="218444" y="898642"/>
                  </a:lnTo>
                  <a:lnTo>
                    <a:pt x="252314" y="873341"/>
                  </a:lnTo>
                  <a:lnTo>
                    <a:pt x="303014" y="648716"/>
                  </a:lnTo>
                  <a:lnTo>
                    <a:pt x="304525" y="641172"/>
                  </a:lnTo>
                  <a:lnTo>
                    <a:pt x="311154" y="635749"/>
                  </a:lnTo>
                  <a:lnTo>
                    <a:pt x="318850" y="635749"/>
                  </a:lnTo>
                  <a:lnTo>
                    <a:pt x="326534" y="635749"/>
                  </a:lnTo>
                  <a:lnTo>
                    <a:pt x="333163" y="641172"/>
                  </a:lnTo>
                  <a:lnTo>
                    <a:pt x="375835" y="853592"/>
                  </a:lnTo>
                  <a:lnTo>
                    <a:pt x="400292" y="888693"/>
                  </a:lnTo>
                  <a:lnTo>
                    <a:pt x="440885" y="902182"/>
                  </a:lnTo>
                  <a:lnTo>
                    <a:pt x="469641" y="895820"/>
                  </a:lnTo>
                  <a:lnTo>
                    <a:pt x="492171" y="878755"/>
                  </a:lnTo>
                  <a:lnTo>
                    <a:pt x="505846" y="854021"/>
                  </a:lnTo>
                  <a:lnTo>
                    <a:pt x="508042" y="824649"/>
                  </a:lnTo>
                  <a:lnTo>
                    <a:pt x="459630" y="565950"/>
                  </a:lnTo>
                  <a:lnTo>
                    <a:pt x="459630" y="443572"/>
                  </a:lnTo>
                  <a:lnTo>
                    <a:pt x="548225" y="532168"/>
                  </a:lnTo>
                  <a:lnTo>
                    <a:pt x="565302" y="543782"/>
                  </a:lnTo>
                  <a:lnTo>
                    <a:pt x="584857" y="548309"/>
                  </a:lnTo>
                  <a:lnTo>
                    <a:pt x="604523" y="545426"/>
                  </a:lnTo>
                  <a:lnTo>
                    <a:pt x="621936" y="534809"/>
                  </a:lnTo>
                  <a:lnTo>
                    <a:pt x="634037" y="517582"/>
                  </a:lnTo>
                  <a:lnTo>
                    <a:pt x="638262" y="497774"/>
                  </a:lnTo>
                  <a:lnTo>
                    <a:pt x="634609" y="477879"/>
                  </a:lnTo>
                  <a:lnTo>
                    <a:pt x="623079" y="460387"/>
                  </a:lnTo>
                  <a:close/>
                </a:path>
              </a:pathLst>
            </a:custGeom>
            <a:ln w="19850">
              <a:solidFill>
                <a:srgbClr val="314FA1"/>
              </a:solidFill>
            </a:ln>
          </p:spPr>
          <p:txBody>
            <a:bodyPr wrap="square" lIns="0" tIns="0" rIns="0" bIns="0" rtlCol="0"/>
            <a:lstStyle/>
            <a:p>
              <a:endParaRPr sz="1500">
                <a:latin typeface="Corbel" panose="020B0503020204020204" pitchFamily="34" charset="0"/>
              </a:endParaRPr>
            </a:p>
          </p:txBody>
        </p:sp>
        <p:pic>
          <p:nvPicPr>
            <p:cNvPr id="62" name="object 62"/>
            <p:cNvPicPr/>
            <p:nvPr/>
          </p:nvPicPr>
          <p:blipFill>
            <a:blip r:embed="rId3" cstate="print"/>
            <a:stretch>
              <a:fillRect/>
            </a:stretch>
          </p:blipFill>
          <p:spPr>
            <a:xfrm>
              <a:off x="2226165" y="3725240"/>
              <a:ext cx="88796" cy="105527"/>
            </a:xfrm>
            <a:prstGeom prst="rect">
              <a:avLst/>
            </a:prstGeom>
          </p:spPr>
        </p:pic>
      </p:grpSp>
      <p:grpSp>
        <p:nvGrpSpPr>
          <p:cNvPr id="63" name="object 63"/>
          <p:cNvGrpSpPr/>
          <p:nvPr/>
        </p:nvGrpSpPr>
        <p:grpSpPr>
          <a:xfrm>
            <a:off x="1493843" y="4554249"/>
            <a:ext cx="757766" cy="608013"/>
            <a:chOff x="1792611" y="5465099"/>
            <a:chExt cx="909319" cy="729615"/>
          </a:xfrm>
        </p:grpSpPr>
        <p:sp>
          <p:nvSpPr>
            <p:cNvPr id="64" name="object 64"/>
            <p:cNvSpPr/>
            <p:nvPr/>
          </p:nvSpPr>
          <p:spPr>
            <a:xfrm>
              <a:off x="1792611" y="5465099"/>
              <a:ext cx="909319" cy="729615"/>
            </a:xfrm>
            <a:custGeom>
              <a:avLst/>
              <a:gdLst/>
              <a:ahLst/>
              <a:cxnLst/>
              <a:rect l="l" t="t" r="r" b="b"/>
              <a:pathLst>
                <a:path w="909319" h="729614">
                  <a:moveTo>
                    <a:pt x="666889" y="0"/>
                  </a:moveTo>
                  <a:lnTo>
                    <a:pt x="54927" y="0"/>
                  </a:lnTo>
                  <a:lnTo>
                    <a:pt x="43913" y="1116"/>
                  </a:lnTo>
                  <a:lnTo>
                    <a:pt x="33632" y="4318"/>
                  </a:lnTo>
                  <a:lnTo>
                    <a:pt x="24309" y="9386"/>
                  </a:lnTo>
                  <a:lnTo>
                    <a:pt x="16167" y="16103"/>
                  </a:lnTo>
                  <a:lnTo>
                    <a:pt x="16027" y="16268"/>
                  </a:lnTo>
                  <a:lnTo>
                    <a:pt x="9344" y="24375"/>
                  </a:lnTo>
                  <a:lnTo>
                    <a:pt x="4298" y="33672"/>
                  </a:lnTo>
                  <a:lnTo>
                    <a:pt x="1111" y="43938"/>
                  </a:lnTo>
                  <a:lnTo>
                    <a:pt x="0" y="54952"/>
                  </a:lnTo>
                  <a:lnTo>
                    <a:pt x="0" y="589965"/>
                  </a:lnTo>
                  <a:lnTo>
                    <a:pt x="16141" y="628764"/>
                  </a:lnTo>
                  <a:lnTo>
                    <a:pt x="54927" y="644880"/>
                  </a:lnTo>
                  <a:lnTo>
                    <a:pt x="634022" y="644880"/>
                  </a:lnTo>
                  <a:lnTo>
                    <a:pt x="668935" y="683590"/>
                  </a:lnTo>
                  <a:lnTo>
                    <a:pt x="681623" y="697726"/>
                  </a:lnTo>
                  <a:lnTo>
                    <a:pt x="693929" y="711617"/>
                  </a:lnTo>
                  <a:lnTo>
                    <a:pt x="705739" y="725233"/>
                  </a:lnTo>
                  <a:lnTo>
                    <a:pt x="705967" y="725525"/>
                  </a:lnTo>
                  <a:lnTo>
                    <a:pt x="706323" y="725881"/>
                  </a:lnTo>
                  <a:lnTo>
                    <a:pt x="706716" y="726236"/>
                  </a:lnTo>
                  <a:lnTo>
                    <a:pt x="710564" y="729475"/>
                  </a:lnTo>
                  <a:lnTo>
                    <a:pt x="716330" y="729043"/>
                  </a:lnTo>
                  <a:lnTo>
                    <a:pt x="719706" y="725119"/>
                  </a:lnTo>
                  <a:lnTo>
                    <a:pt x="731476" y="711536"/>
                  </a:lnTo>
                  <a:lnTo>
                    <a:pt x="743747" y="697669"/>
                  </a:lnTo>
                  <a:lnTo>
                    <a:pt x="756411" y="683547"/>
                  </a:lnTo>
                  <a:lnTo>
                    <a:pt x="797466" y="637933"/>
                  </a:lnTo>
                  <a:lnTo>
                    <a:pt x="807441" y="626554"/>
                  </a:lnTo>
                  <a:lnTo>
                    <a:pt x="54927" y="626554"/>
                  </a:lnTo>
                  <a:lnTo>
                    <a:pt x="47572" y="625812"/>
                  </a:lnTo>
                  <a:lnTo>
                    <a:pt x="19038" y="597321"/>
                  </a:lnTo>
                  <a:lnTo>
                    <a:pt x="18287" y="589965"/>
                  </a:lnTo>
                  <a:lnTo>
                    <a:pt x="18287" y="54952"/>
                  </a:lnTo>
                  <a:lnTo>
                    <a:pt x="40697" y="21191"/>
                  </a:lnTo>
                  <a:lnTo>
                    <a:pt x="54927" y="18313"/>
                  </a:lnTo>
                  <a:lnTo>
                    <a:pt x="252818" y="18313"/>
                  </a:lnTo>
                  <a:lnTo>
                    <a:pt x="707509" y="18288"/>
                  </a:lnTo>
                  <a:lnTo>
                    <a:pt x="705713" y="16103"/>
                  </a:lnTo>
                  <a:lnTo>
                    <a:pt x="697572" y="9386"/>
                  </a:lnTo>
                  <a:lnTo>
                    <a:pt x="688244" y="4318"/>
                  </a:lnTo>
                  <a:lnTo>
                    <a:pt x="677945" y="1116"/>
                  </a:lnTo>
                  <a:lnTo>
                    <a:pt x="666889" y="0"/>
                  </a:lnTo>
                  <a:close/>
                </a:path>
                <a:path w="909319" h="729614">
                  <a:moveTo>
                    <a:pt x="252818" y="18313"/>
                  </a:moveTo>
                  <a:lnTo>
                    <a:pt x="234492" y="18313"/>
                  </a:lnTo>
                  <a:lnTo>
                    <a:pt x="234492" y="626554"/>
                  </a:lnTo>
                  <a:lnTo>
                    <a:pt x="252818" y="626554"/>
                  </a:lnTo>
                  <a:lnTo>
                    <a:pt x="252818" y="18313"/>
                  </a:lnTo>
                  <a:close/>
                </a:path>
                <a:path w="909319" h="729614">
                  <a:moveTo>
                    <a:pt x="707509" y="18288"/>
                  </a:moveTo>
                  <a:lnTo>
                    <a:pt x="469087" y="18288"/>
                  </a:lnTo>
                  <a:lnTo>
                    <a:pt x="468998" y="626554"/>
                  </a:lnTo>
                  <a:lnTo>
                    <a:pt x="487273" y="626554"/>
                  </a:lnTo>
                  <a:lnTo>
                    <a:pt x="487273" y="18313"/>
                  </a:lnTo>
                  <a:lnTo>
                    <a:pt x="707530" y="18313"/>
                  </a:lnTo>
                  <a:close/>
                </a:path>
                <a:path w="909319" h="729614">
                  <a:moveTo>
                    <a:pt x="873352" y="545630"/>
                  </a:moveTo>
                  <a:lnTo>
                    <a:pt x="552018" y="545630"/>
                  </a:lnTo>
                  <a:lnTo>
                    <a:pt x="566462" y="565191"/>
                  </a:lnTo>
                  <a:lnTo>
                    <a:pt x="582475" y="585296"/>
                  </a:lnTo>
                  <a:lnTo>
                    <a:pt x="599703" y="605819"/>
                  </a:lnTo>
                  <a:lnTo>
                    <a:pt x="617740" y="626554"/>
                  </a:lnTo>
                  <a:lnTo>
                    <a:pt x="807441" y="626554"/>
                  </a:lnTo>
                  <a:lnTo>
                    <a:pt x="825092" y="606420"/>
                  </a:lnTo>
                  <a:lnTo>
                    <a:pt x="850829" y="575432"/>
                  </a:lnTo>
                  <a:lnTo>
                    <a:pt x="873352" y="545630"/>
                  </a:lnTo>
                  <a:close/>
                </a:path>
                <a:path w="909319" h="729614">
                  <a:moveTo>
                    <a:pt x="707530" y="18313"/>
                  </a:moveTo>
                  <a:lnTo>
                    <a:pt x="666889" y="18313"/>
                  </a:lnTo>
                  <a:lnTo>
                    <a:pt x="674253" y="19057"/>
                  </a:lnTo>
                  <a:lnTo>
                    <a:pt x="681120" y="21191"/>
                  </a:lnTo>
                  <a:lnTo>
                    <a:pt x="703529" y="54952"/>
                  </a:lnTo>
                  <a:lnTo>
                    <a:pt x="703529" y="236486"/>
                  </a:lnTo>
                  <a:lnTo>
                    <a:pt x="666624" y="241701"/>
                  </a:lnTo>
                  <a:lnTo>
                    <a:pt x="632261" y="253433"/>
                  </a:lnTo>
                  <a:lnTo>
                    <a:pt x="573785" y="293763"/>
                  </a:lnTo>
                  <a:lnTo>
                    <a:pt x="531698" y="356223"/>
                  </a:lnTo>
                  <a:lnTo>
                    <a:pt x="520240" y="393095"/>
                  </a:lnTo>
                  <a:lnTo>
                    <a:pt x="516242" y="432676"/>
                  </a:lnTo>
                  <a:lnTo>
                    <a:pt x="516821" y="447851"/>
                  </a:lnTo>
                  <a:lnTo>
                    <a:pt x="525284" y="491655"/>
                  </a:lnTo>
                  <a:lnTo>
                    <a:pt x="543708" y="532774"/>
                  </a:lnTo>
                  <a:lnTo>
                    <a:pt x="551992" y="545668"/>
                  </a:lnTo>
                  <a:lnTo>
                    <a:pt x="873352" y="545630"/>
                  </a:lnTo>
                  <a:lnTo>
                    <a:pt x="881541" y="532968"/>
                  </a:lnTo>
                  <a:lnTo>
                    <a:pt x="886615" y="523646"/>
                  </a:lnTo>
                  <a:lnTo>
                    <a:pt x="712698" y="523646"/>
                  </a:lnTo>
                  <a:lnTo>
                    <a:pt x="694321" y="521799"/>
                  </a:lnTo>
                  <a:lnTo>
                    <a:pt x="648309" y="496989"/>
                  </a:lnTo>
                  <a:lnTo>
                    <a:pt x="623534" y="450994"/>
                  </a:lnTo>
                  <a:lnTo>
                    <a:pt x="621694" y="432638"/>
                  </a:lnTo>
                  <a:lnTo>
                    <a:pt x="623543" y="414311"/>
                  </a:lnTo>
                  <a:lnTo>
                    <a:pt x="648309" y="368300"/>
                  </a:lnTo>
                  <a:lnTo>
                    <a:pt x="694338" y="343550"/>
                  </a:lnTo>
                  <a:lnTo>
                    <a:pt x="712698" y="341706"/>
                  </a:lnTo>
                  <a:lnTo>
                    <a:pt x="885727" y="341668"/>
                  </a:lnTo>
                  <a:lnTo>
                    <a:pt x="875518" y="322850"/>
                  </a:lnTo>
                  <a:lnTo>
                    <a:pt x="824243" y="271010"/>
                  </a:lnTo>
                  <a:lnTo>
                    <a:pt x="758698" y="241701"/>
                  </a:lnTo>
                  <a:lnTo>
                    <a:pt x="721791" y="236486"/>
                  </a:lnTo>
                  <a:lnTo>
                    <a:pt x="721791" y="54952"/>
                  </a:lnTo>
                  <a:lnTo>
                    <a:pt x="720676" y="43894"/>
                  </a:lnTo>
                  <a:lnTo>
                    <a:pt x="717476" y="33589"/>
                  </a:lnTo>
                  <a:lnTo>
                    <a:pt x="712415" y="24254"/>
                  </a:lnTo>
                  <a:lnTo>
                    <a:pt x="707530" y="18313"/>
                  </a:lnTo>
                  <a:close/>
                </a:path>
                <a:path w="909319" h="729614">
                  <a:moveTo>
                    <a:pt x="885727" y="341668"/>
                  </a:moveTo>
                  <a:lnTo>
                    <a:pt x="712698" y="341668"/>
                  </a:lnTo>
                  <a:lnTo>
                    <a:pt x="731005" y="343518"/>
                  </a:lnTo>
                  <a:lnTo>
                    <a:pt x="748107" y="348840"/>
                  </a:lnTo>
                  <a:lnTo>
                    <a:pt x="788130" y="381792"/>
                  </a:lnTo>
                  <a:lnTo>
                    <a:pt x="803626" y="432676"/>
                  </a:lnTo>
                  <a:lnTo>
                    <a:pt x="801775" y="451031"/>
                  </a:lnTo>
                  <a:lnTo>
                    <a:pt x="776998" y="496989"/>
                  </a:lnTo>
                  <a:lnTo>
                    <a:pt x="730999" y="521799"/>
                  </a:lnTo>
                  <a:lnTo>
                    <a:pt x="712698" y="523646"/>
                  </a:lnTo>
                  <a:lnTo>
                    <a:pt x="886615" y="523646"/>
                  </a:lnTo>
                  <a:lnTo>
                    <a:pt x="903899" y="477542"/>
                  </a:lnTo>
                  <a:lnTo>
                    <a:pt x="909049" y="432638"/>
                  </a:lnTo>
                  <a:lnTo>
                    <a:pt x="905064" y="393095"/>
                  </a:lnTo>
                  <a:lnTo>
                    <a:pt x="893624" y="356223"/>
                  </a:lnTo>
                  <a:lnTo>
                    <a:pt x="885727" y="341668"/>
                  </a:lnTo>
                  <a:close/>
                </a:path>
              </a:pathLst>
            </a:custGeom>
            <a:solidFill>
              <a:srgbClr val="074848"/>
            </a:solidFill>
          </p:spPr>
          <p:txBody>
            <a:bodyPr wrap="square" lIns="0" tIns="0" rIns="0" bIns="0" rtlCol="0"/>
            <a:lstStyle/>
            <a:p>
              <a:endParaRPr sz="1500">
                <a:latin typeface="Corbel" panose="020B0503020204020204" pitchFamily="34" charset="0"/>
              </a:endParaRPr>
            </a:p>
          </p:txBody>
        </p:sp>
        <p:pic>
          <p:nvPicPr>
            <p:cNvPr id="65" name="object 65"/>
            <p:cNvPicPr/>
            <p:nvPr/>
          </p:nvPicPr>
          <p:blipFill>
            <a:blip r:embed="rId4" cstate="print"/>
            <a:stretch>
              <a:fillRect/>
            </a:stretch>
          </p:blipFill>
          <p:spPr>
            <a:xfrm>
              <a:off x="2158745" y="5817421"/>
              <a:ext cx="93852" cy="93852"/>
            </a:xfrm>
            <a:prstGeom prst="rect">
              <a:avLst/>
            </a:prstGeom>
          </p:spPr>
        </p:pic>
        <p:pic>
          <p:nvPicPr>
            <p:cNvPr id="66" name="object 66"/>
            <p:cNvPicPr/>
            <p:nvPr/>
          </p:nvPicPr>
          <p:blipFill>
            <a:blip r:embed="rId5" cstate="print"/>
            <a:stretch>
              <a:fillRect/>
            </a:stretch>
          </p:blipFill>
          <p:spPr>
            <a:xfrm>
              <a:off x="2460942" y="5847320"/>
              <a:ext cx="93852" cy="93852"/>
            </a:xfrm>
            <a:prstGeom prst="rect">
              <a:avLst/>
            </a:prstGeom>
          </p:spPr>
        </p:pic>
        <p:pic>
          <p:nvPicPr>
            <p:cNvPr id="67" name="object 67"/>
            <p:cNvPicPr/>
            <p:nvPr/>
          </p:nvPicPr>
          <p:blipFill>
            <a:blip r:embed="rId6" cstate="print"/>
            <a:stretch>
              <a:fillRect/>
            </a:stretch>
          </p:blipFill>
          <p:spPr>
            <a:xfrm>
              <a:off x="1848219" y="5534394"/>
              <a:ext cx="93852" cy="93852"/>
            </a:xfrm>
            <a:prstGeom prst="rect">
              <a:avLst/>
            </a:prstGeom>
          </p:spPr>
        </p:pic>
        <p:sp>
          <p:nvSpPr>
            <p:cNvPr id="68" name="object 68"/>
            <p:cNvSpPr/>
            <p:nvPr/>
          </p:nvSpPr>
          <p:spPr>
            <a:xfrm>
              <a:off x="1845191" y="5532281"/>
              <a:ext cx="715010" cy="415290"/>
            </a:xfrm>
            <a:custGeom>
              <a:avLst/>
              <a:gdLst/>
              <a:ahLst/>
              <a:cxnLst/>
              <a:rect l="l" t="t" r="r" b="b"/>
              <a:pathLst>
                <a:path w="715010" h="415289">
                  <a:moveTo>
                    <a:pt x="636837" y="348876"/>
                  </a:moveTo>
                  <a:lnTo>
                    <a:pt x="407162" y="348876"/>
                  </a:lnTo>
                  <a:lnTo>
                    <a:pt x="611301" y="369488"/>
                  </a:lnTo>
                  <a:lnTo>
                    <a:pt x="613522" y="379562"/>
                  </a:lnTo>
                  <a:lnTo>
                    <a:pt x="638527" y="409206"/>
                  </a:lnTo>
                  <a:lnTo>
                    <a:pt x="657831" y="415055"/>
                  </a:lnTo>
                  <a:lnTo>
                    <a:pt x="668362" y="415018"/>
                  </a:lnTo>
                  <a:lnTo>
                    <a:pt x="703237" y="396044"/>
                  </a:lnTo>
                  <a:lnTo>
                    <a:pt x="705003" y="393390"/>
                  </a:lnTo>
                  <a:lnTo>
                    <a:pt x="657910" y="393390"/>
                  </a:lnTo>
                  <a:lnTo>
                    <a:pt x="650278" y="390888"/>
                  </a:lnTo>
                  <a:lnTo>
                    <a:pt x="638568" y="381439"/>
                  </a:lnTo>
                  <a:lnTo>
                    <a:pt x="634593" y="374492"/>
                  </a:lnTo>
                  <a:lnTo>
                    <a:pt x="632891" y="358376"/>
                  </a:lnTo>
                  <a:lnTo>
                    <a:pt x="635342" y="350705"/>
                  </a:lnTo>
                  <a:lnTo>
                    <a:pt x="636837" y="348876"/>
                  </a:lnTo>
                  <a:close/>
                </a:path>
                <a:path w="715010" h="415289">
                  <a:moveTo>
                    <a:pt x="705013" y="333357"/>
                  </a:moveTo>
                  <a:lnTo>
                    <a:pt x="667893" y="333357"/>
                  </a:lnTo>
                  <a:lnTo>
                    <a:pt x="675525" y="335859"/>
                  </a:lnTo>
                  <a:lnTo>
                    <a:pt x="687197" y="345257"/>
                  </a:lnTo>
                  <a:lnTo>
                    <a:pt x="691191" y="352165"/>
                  </a:lnTo>
                  <a:lnTo>
                    <a:pt x="691268" y="352559"/>
                  </a:lnTo>
                  <a:lnTo>
                    <a:pt x="692828" y="367446"/>
                  </a:lnTo>
                  <a:lnTo>
                    <a:pt x="692894" y="368449"/>
                  </a:lnTo>
                  <a:lnTo>
                    <a:pt x="690422" y="375991"/>
                  </a:lnTo>
                  <a:lnTo>
                    <a:pt x="680961" y="387662"/>
                  </a:lnTo>
                  <a:lnTo>
                    <a:pt x="674027" y="391688"/>
                  </a:lnTo>
                  <a:lnTo>
                    <a:pt x="657910" y="393390"/>
                  </a:lnTo>
                  <a:lnTo>
                    <a:pt x="705003" y="393390"/>
                  </a:lnTo>
                  <a:lnTo>
                    <a:pt x="708757" y="387747"/>
                  </a:lnTo>
                  <a:lnTo>
                    <a:pt x="712604" y="378469"/>
                  </a:lnTo>
                  <a:lnTo>
                    <a:pt x="714597" y="368449"/>
                  </a:lnTo>
                  <a:lnTo>
                    <a:pt x="714552" y="357931"/>
                  </a:lnTo>
                  <a:lnTo>
                    <a:pt x="712409" y="347627"/>
                  </a:lnTo>
                  <a:lnTo>
                    <a:pt x="708377" y="338246"/>
                  </a:lnTo>
                  <a:lnTo>
                    <a:pt x="705013" y="333357"/>
                  </a:lnTo>
                  <a:close/>
                </a:path>
                <a:path w="715010" h="415289">
                  <a:moveTo>
                    <a:pt x="115125" y="93758"/>
                  </a:moveTo>
                  <a:lnTo>
                    <a:pt x="82054" y="93758"/>
                  </a:lnTo>
                  <a:lnTo>
                    <a:pt x="203746" y="206814"/>
                  </a:lnTo>
                  <a:lnTo>
                    <a:pt x="206387" y="209506"/>
                  </a:lnTo>
                  <a:lnTo>
                    <a:pt x="228955" y="229826"/>
                  </a:lnTo>
                  <a:lnTo>
                    <a:pt x="228930" y="230156"/>
                  </a:lnTo>
                  <a:lnTo>
                    <a:pt x="312559" y="307830"/>
                  </a:lnTo>
                  <a:lnTo>
                    <a:pt x="309032" y="315064"/>
                  </a:lnTo>
                  <a:lnTo>
                    <a:pt x="306651" y="322836"/>
                  </a:lnTo>
                  <a:lnTo>
                    <a:pt x="305658" y="329971"/>
                  </a:lnTo>
                  <a:lnTo>
                    <a:pt x="305608" y="335046"/>
                  </a:lnTo>
                  <a:lnTo>
                    <a:pt x="305714" y="339491"/>
                  </a:lnTo>
                  <a:lnTo>
                    <a:pt x="324688" y="374416"/>
                  </a:lnTo>
                  <a:lnTo>
                    <a:pt x="352300" y="385785"/>
                  </a:lnTo>
                  <a:lnTo>
                    <a:pt x="362826" y="385744"/>
                  </a:lnTo>
                  <a:lnTo>
                    <a:pt x="397751" y="366745"/>
                  </a:lnTo>
                  <a:lnTo>
                    <a:pt x="399885" y="364103"/>
                  </a:lnTo>
                  <a:lnTo>
                    <a:pt x="352374" y="364103"/>
                  </a:lnTo>
                  <a:lnTo>
                    <a:pt x="344779" y="361601"/>
                  </a:lnTo>
                  <a:lnTo>
                    <a:pt x="338924" y="356902"/>
                  </a:lnTo>
                  <a:lnTo>
                    <a:pt x="333133" y="352165"/>
                  </a:lnTo>
                  <a:lnTo>
                    <a:pt x="329082" y="345206"/>
                  </a:lnTo>
                  <a:lnTo>
                    <a:pt x="327393" y="329077"/>
                  </a:lnTo>
                  <a:lnTo>
                    <a:pt x="329895" y="321444"/>
                  </a:lnTo>
                  <a:lnTo>
                    <a:pt x="334581" y="315589"/>
                  </a:lnTo>
                  <a:lnTo>
                    <a:pt x="339344" y="309785"/>
                  </a:lnTo>
                  <a:lnTo>
                    <a:pt x="346240" y="305747"/>
                  </a:lnTo>
                  <a:lnTo>
                    <a:pt x="362394" y="304045"/>
                  </a:lnTo>
                  <a:lnTo>
                    <a:pt x="399498" y="304045"/>
                  </a:lnTo>
                  <a:lnTo>
                    <a:pt x="396833" y="300288"/>
                  </a:lnTo>
                  <a:lnTo>
                    <a:pt x="390067" y="293695"/>
                  </a:lnTo>
                  <a:lnTo>
                    <a:pt x="386521" y="291345"/>
                  </a:lnTo>
                  <a:lnTo>
                    <a:pt x="327888" y="291345"/>
                  </a:lnTo>
                  <a:lnTo>
                    <a:pt x="225357" y="196108"/>
                  </a:lnTo>
                  <a:lnTo>
                    <a:pt x="200335" y="172778"/>
                  </a:lnTo>
                  <a:lnTo>
                    <a:pt x="200177" y="172778"/>
                  </a:lnTo>
                  <a:lnTo>
                    <a:pt x="115125" y="93758"/>
                  </a:lnTo>
                  <a:close/>
                </a:path>
                <a:path w="715010" h="415289">
                  <a:moveTo>
                    <a:pt x="399498" y="304045"/>
                  </a:moveTo>
                  <a:lnTo>
                    <a:pt x="362394" y="304045"/>
                  </a:lnTo>
                  <a:lnTo>
                    <a:pt x="370039" y="306560"/>
                  </a:lnTo>
                  <a:lnTo>
                    <a:pt x="376443" y="311703"/>
                  </a:lnTo>
                  <a:lnTo>
                    <a:pt x="381711" y="315996"/>
                  </a:lnTo>
                  <a:lnTo>
                    <a:pt x="385724" y="322943"/>
                  </a:lnTo>
                  <a:lnTo>
                    <a:pt x="387417" y="339097"/>
                  </a:lnTo>
                  <a:lnTo>
                    <a:pt x="384937" y="346717"/>
                  </a:lnTo>
                  <a:lnTo>
                    <a:pt x="380225" y="352559"/>
                  </a:lnTo>
                  <a:lnTo>
                    <a:pt x="375475" y="358376"/>
                  </a:lnTo>
                  <a:lnTo>
                    <a:pt x="368528" y="362414"/>
                  </a:lnTo>
                  <a:lnTo>
                    <a:pt x="352374" y="364103"/>
                  </a:lnTo>
                  <a:lnTo>
                    <a:pt x="399885" y="364103"/>
                  </a:lnTo>
                  <a:lnTo>
                    <a:pt x="401967" y="361525"/>
                  </a:lnTo>
                  <a:lnTo>
                    <a:pt x="405231" y="355417"/>
                  </a:lnTo>
                  <a:lnTo>
                    <a:pt x="407162" y="348876"/>
                  </a:lnTo>
                  <a:lnTo>
                    <a:pt x="636837" y="348876"/>
                  </a:lnTo>
                  <a:lnTo>
                    <a:pt x="638332" y="347047"/>
                  </a:lnTo>
                  <a:lnTo>
                    <a:pt x="613613" y="347047"/>
                  </a:lnTo>
                  <a:lnTo>
                    <a:pt x="508406" y="336621"/>
                  </a:lnTo>
                  <a:lnTo>
                    <a:pt x="508393" y="336443"/>
                  </a:lnTo>
                  <a:lnTo>
                    <a:pt x="408711" y="326346"/>
                  </a:lnTo>
                  <a:lnTo>
                    <a:pt x="406353" y="316774"/>
                  </a:lnTo>
                  <a:lnTo>
                    <a:pt x="402328" y="308034"/>
                  </a:lnTo>
                  <a:lnTo>
                    <a:pt x="399498" y="304045"/>
                  </a:lnTo>
                  <a:close/>
                </a:path>
                <a:path w="715010" h="415289">
                  <a:moveTo>
                    <a:pt x="668000" y="311665"/>
                  </a:moveTo>
                  <a:lnTo>
                    <a:pt x="629527" y="323564"/>
                  </a:lnTo>
                  <a:lnTo>
                    <a:pt x="613613" y="347047"/>
                  </a:lnTo>
                  <a:lnTo>
                    <a:pt x="638332" y="347047"/>
                  </a:lnTo>
                  <a:lnTo>
                    <a:pt x="644829" y="339097"/>
                  </a:lnTo>
                  <a:lnTo>
                    <a:pt x="651789" y="335046"/>
                  </a:lnTo>
                  <a:lnTo>
                    <a:pt x="667893" y="333357"/>
                  </a:lnTo>
                  <a:lnTo>
                    <a:pt x="705013" y="333357"/>
                  </a:lnTo>
                  <a:lnTo>
                    <a:pt x="702683" y="329971"/>
                  </a:lnTo>
                  <a:lnTo>
                    <a:pt x="695553" y="322981"/>
                  </a:lnTo>
                  <a:lnTo>
                    <a:pt x="687272" y="317490"/>
                  </a:lnTo>
                  <a:lnTo>
                    <a:pt x="678005" y="313656"/>
                  </a:lnTo>
                  <a:lnTo>
                    <a:pt x="668000" y="311665"/>
                  </a:lnTo>
                  <a:close/>
                </a:path>
                <a:path w="715010" h="415289">
                  <a:moveTo>
                    <a:pt x="362485" y="282379"/>
                  </a:moveTo>
                  <a:lnTo>
                    <a:pt x="327888" y="291345"/>
                  </a:lnTo>
                  <a:lnTo>
                    <a:pt x="386521" y="291345"/>
                  </a:lnTo>
                  <a:lnTo>
                    <a:pt x="381778" y="288203"/>
                  </a:lnTo>
                  <a:lnTo>
                    <a:pt x="372503" y="284370"/>
                  </a:lnTo>
                  <a:lnTo>
                    <a:pt x="362485" y="282379"/>
                  </a:lnTo>
                  <a:close/>
                </a:path>
                <a:path w="715010" h="415289">
                  <a:moveTo>
                    <a:pt x="225357" y="196108"/>
                  </a:moveTo>
                  <a:close/>
                </a:path>
                <a:path w="715010" h="415289">
                  <a:moveTo>
                    <a:pt x="200253" y="172702"/>
                  </a:moveTo>
                  <a:close/>
                </a:path>
                <a:path w="715010" h="415289">
                  <a:moveTo>
                    <a:pt x="56733" y="0"/>
                  </a:moveTo>
                  <a:lnTo>
                    <a:pt x="18265" y="11888"/>
                  </a:lnTo>
                  <a:lnTo>
                    <a:pt x="19" y="46299"/>
                  </a:lnTo>
                  <a:lnTo>
                    <a:pt x="0" y="57157"/>
                  </a:lnTo>
                  <a:lnTo>
                    <a:pt x="2137" y="67432"/>
                  </a:lnTo>
                  <a:lnTo>
                    <a:pt x="27264" y="97541"/>
                  </a:lnTo>
                  <a:lnTo>
                    <a:pt x="46558" y="103386"/>
                  </a:lnTo>
                  <a:lnTo>
                    <a:pt x="57061" y="103347"/>
                  </a:lnTo>
                  <a:lnTo>
                    <a:pt x="63922" y="102165"/>
                  </a:lnTo>
                  <a:lnTo>
                    <a:pt x="70400" y="100129"/>
                  </a:lnTo>
                  <a:lnTo>
                    <a:pt x="76458" y="97305"/>
                  </a:lnTo>
                  <a:lnTo>
                    <a:pt x="82054" y="93758"/>
                  </a:lnTo>
                  <a:lnTo>
                    <a:pt x="115125" y="93758"/>
                  </a:lnTo>
                  <a:lnTo>
                    <a:pt x="102153" y="81706"/>
                  </a:lnTo>
                  <a:lnTo>
                    <a:pt x="46672" y="81706"/>
                  </a:lnTo>
                  <a:lnTo>
                    <a:pt x="38989" y="79230"/>
                  </a:lnTo>
                  <a:lnTo>
                    <a:pt x="33197" y="74467"/>
                  </a:lnTo>
                  <a:lnTo>
                    <a:pt x="27381" y="69768"/>
                  </a:lnTo>
                  <a:lnTo>
                    <a:pt x="23279" y="62821"/>
                  </a:lnTo>
                  <a:lnTo>
                    <a:pt x="40538" y="23362"/>
                  </a:lnTo>
                  <a:lnTo>
                    <a:pt x="56616" y="21686"/>
                  </a:lnTo>
                  <a:lnTo>
                    <a:pt x="93759" y="21686"/>
                  </a:lnTo>
                  <a:lnTo>
                    <a:pt x="91439" y="18297"/>
                  </a:lnTo>
                  <a:lnTo>
                    <a:pt x="84315" y="11297"/>
                  </a:lnTo>
                  <a:lnTo>
                    <a:pt x="76027" y="5814"/>
                  </a:lnTo>
                  <a:lnTo>
                    <a:pt x="66754" y="1985"/>
                  </a:lnTo>
                  <a:lnTo>
                    <a:pt x="56733" y="0"/>
                  </a:lnTo>
                  <a:close/>
                </a:path>
                <a:path w="715010" h="415289">
                  <a:moveTo>
                    <a:pt x="93759" y="21686"/>
                  </a:moveTo>
                  <a:lnTo>
                    <a:pt x="56616" y="21686"/>
                  </a:lnTo>
                  <a:lnTo>
                    <a:pt x="64287" y="24175"/>
                  </a:lnTo>
                  <a:lnTo>
                    <a:pt x="75933" y="33624"/>
                  </a:lnTo>
                  <a:lnTo>
                    <a:pt x="79984" y="40571"/>
                  </a:lnTo>
                  <a:lnTo>
                    <a:pt x="81673" y="56674"/>
                  </a:lnTo>
                  <a:lnTo>
                    <a:pt x="79171" y="64320"/>
                  </a:lnTo>
                  <a:lnTo>
                    <a:pt x="74447" y="70124"/>
                  </a:lnTo>
                  <a:lnTo>
                    <a:pt x="69735" y="75991"/>
                  </a:lnTo>
                  <a:lnTo>
                    <a:pt x="62750" y="80017"/>
                  </a:lnTo>
                  <a:lnTo>
                    <a:pt x="46672" y="81706"/>
                  </a:lnTo>
                  <a:lnTo>
                    <a:pt x="102153" y="81706"/>
                  </a:lnTo>
                  <a:lnTo>
                    <a:pt x="97040" y="76956"/>
                  </a:lnTo>
                  <a:lnTo>
                    <a:pt x="100293" y="69912"/>
                  </a:lnTo>
                  <a:lnTo>
                    <a:pt x="102473" y="62380"/>
                  </a:lnTo>
                  <a:lnTo>
                    <a:pt x="103495" y="54471"/>
                  </a:lnTo>
                  <a:lnTo>
                    <a:pt x="103276" y="46299"/>
                  </a:lnTo>
                  <a:lnTo>
                    <a:pt x="101138" y="35991"/>
                  </a:lnTo>
                  <a:lnTo>
                    <a:pt x="97120" y="26593"/>
                  </a:lnTo>
                  <a:lnTo>
                    <a:pt x="93759" y="21686"/>
                  </a:lnTo>
                  <a:close/>
                </a:path>
              </a:pathLst>
            </a:custGeom>
            <a:solidFill>
              <a:srgbClr val="074848"/>
            </a:solidFill>
          </p:spPr>
          <p:txBody>
            <a:bodyPr wrap="square" lIns="0" tIns="0" rIns="0" bIns="0" rtlCol="0"/>
            <a:lstStyle/>
            <a:p>
              <a:endParaRPr sz="1500">
                <a:latin typeface="Corbel" panose="020B0503020204020204" pitchFamily="34" charset="0"/>
              </a:endParaRPr>
            </a:p>
          </p:txBody>
        </p:sp>
        <p:sp>
          <p:nvSpPr>
            <p:cNvPr id="69" name="object 69"/>
            <p:cNvSpPr/>
            <p:nvPr/>
          </p:nvSpPr>
          <p:spPr>
            <a:xfrm>
              <a:off x="2327187" y="5719696"/>
              <a:ext cx="356235" cy="450850"/>
            </a:xfrm>
            <a:custGeom>
              <a:avLst/>
              <a:gdLst/>
              <a:ahLst/>
              <a:cxnLst/>
              <a:rect l="l" t="t" r="r" b="b"/>
              <a:pathLst>
                <a:path w="356235" h="450850">
                  <a:moveTo>
                    <a:pt x="178117" y="0"/>
                  </a:moveTo>
                  <a:lnTo>
                    <a:pt x="108754" y="13989"/>
                  </a:lnTo>
                  <a:lnTo>
                    <a:pt x="52171" y="52133"/>
                  </a:lnTo>
                  <a:lnTo>
                    <a:pt x="13989" y="108753"/>
                  </a:lnTo>
                  <a:lnTo>
                    <a:pt x="0" y="178079"/>
                  </a:lnTo>
                  <a:lnTo>
                    <a:pt x="517" y="191875"/>
                  </a:lnTo>
                  <a:lnTo>
                    <a:pt x="8178" y="231584"/>
                  </a:lnTo>
                  <a:lnTo>
                    <a:pt x="24921" y="268889"/>
                  </a:lnTo>
                  <a:lnTo>
                    <a:pt x="32461" y="280606"/>
                  </a:lnTo>
                  <a:lnTo>
                    <a:pt x="68184" y="326547"/>
                  </a:lnTo>
                  <a:lnTo>
                    <a:pt x="110248" y="374929"/>
                  </a:lnTo>
                  <a:lnTo>
                    <a:pt x="110464" y="375145"/>
                  </a:lnTo>
                  <a:lnTo>
                    <a:pt x="110655" y="375386"/>
                  </a:lnTo>
                  <a:lnTo>
                    <a:pt x="167948" y="439177"/>
                  </a:lnTo>
                  <a:lnTo>
                    <a:pt x="178117" y="450735"/>
                  </a:lnTo>
                  <a:lnTo>
                    <a:pt x="188245" y="439177"/>
                  </a:lnTo>
                  <a:lnTo>
                    <a:pt x="198888" y="427210"/>
                  </a:lnTo>
                  <a:lnTo>
                    <a:pt x="249018" y="371514"/>
                  </a:lnTo>
                  <a:lnTo>
                    <a:pt x="276280" y="340426"/>
                  </a:lnTo>
                  <a:lnTo>
                    <a:pt x="301654" y="309877"/>
                  </a:lnTo>
                  <a:lnTo>
                    <a:pt x="318706" y="287324"/>
                  </a:lnTo>
                  <a:lnTo>
                    <a:pt x="178117" y="287324"/>
                  </a:lnTo>
                  <a:lnTo>
                    <a:pt x="156090" y="285103"/>
                  </a:lnTo>
                  <a:lnTo>
                    <a:pt x="135581" y="278734"/>
                  </a:lnTo>
                  <a:lnTo>
                    <a:pt x="117037" y="268663"/>
                  </a:lnTo>
                  <a:lnTo>
                    <a:pt x="100888" y="255333"/>
                  </a:lnTo>
                  <a:lnTo>
                    <a:pt x="87491" y="239119"/>
                  </a:lnTo>
                  <a:lnTo>
                    <a:pt x="77425" y="220564"/>
                  </a:lnTo>
                  <a:lnTo>
                    <a:pt x="71064" y="200070"/>
                  </a:lnTo>
                  <a:lnTo>
                    <a:pt x="68850" y="178041"/>
                  </a:lnTo>
                  <a:lnTo>
                    <a:pt x="71069" y="156055"/>
                  </a:lnTo>
                  <a:lnTo>
                    <a:pt x="77428" y="135564"/>
                  </a:lnTo>
                  <a:lnTo>
                    <a:pt x="87492" y="117014"/>
                  </a:lnTo>
                  <a:lnTo>
                    <a:pt x="100825" y="100850"/>
                  </a:lnTo>
                  <a:lnTo>
                    <a:pt x="117055" y="87441"/>
                  </a:lnTo>
                  <a:lnTo>
                    <a:pt x="135593" y="77381"/>
                  </a:lnTo>
                  <a:lnTo>
                    <a:pt x="156095" y="71015"/>
                  </a:lnTo>
                  <a:lnTo>
                    <a:pt x="178117" y="68795"/>
                  </a:lnTo>
                  <a:lnTo>
                    <a:pt x="317781" y="68795"/>
                  </a:lnTo>
                  <a:lnTo>
                    <a:pt x="304038" y="52133"/>
                  </a:lnTo>
                  <a:lnTo>
                    <a:pt x="277667" y="30400"/>
                  </a:lnTo>
                  <a:lnTo>
                    <a:pt x="247416" y="13989"/>
                  </a:lnTo>
                  <a:lnTo>
                    <a:pt x="213996" y="3616"/>
                  </a:lnTo>
                  <a:lnTo>
                    <a:pt x="178117" y="0"/>
                  </a:lnTo>
                  <a:close/>
                </a:path>
                <a:path w="356235" h="450850">
                  <a:moveTo>
                    <a:pt x="317781" y="68795"/>
                  </a:moveTo>
                  <a:lnTo>
                    <a:pt x="178117" y="68795"/>
                  </a:lnTo>
                  <a:lnTo>
                    <a:pt x="200088" y="71047"/>
                  </a:lnTo>
                  <a:lnTo>
                    <a:pt x="220570" y="77395"/>
                  </a:lnTo>
                  <a:lnTo>
                    <a:pt x="255299" y="100787"/>
                  </a:lnTo>
                  <a:lnTo>
                    <a:pt x="278782" y="135569"/>
                  </a:lnTo>
                  <a:lnTo>
                    <a:pt x="287371" y="178079"/>
                  </a:lnTo>
                  <a:lnTo>
                    <a:pt x="285153" y="200081"/>
                  </a:lnTo>
                  <a:lnTo>
                    <a:pt x="268698" y="239172"/>
                  </a:lnTo>
                  <a:lnTo>
                    <a:pt x="239149" y="268684"/>
                  </a:lnTo>
                  <a:lnTo>
                    <a:pt x="200132" y="285103"/>
                  </a:lnTo>
                  <a:lnTo>
                    <a:pt x="178117" y="287324"/>
                  </a:lnTo>
                  <a:lnTo>
                    <a:pt x="318706" y="287324"/>
                  </a:lnTo>
                  <a:lnTo>
                    <a:pt x="343337" y="244660"/>
                  </a:lnTo>
                  <a:lnTo>
                    <a:pt x="354079" y="205403"/>
                  </a:lnTo>
                  <a:lnTo>
                    <a:pt x="356154" y="178041"/>
                  </a:lnTo>
                  <a:lnTo>
                    <a:pt x="352549" y="142184"/>
                  </a:lnTo>
                  <a:lnTo>
                    <a:pt x="342190" y="108753"/>
                  </a:lnTo>
                  <a:lnTo>
                    <a:pt x="325785" y="78499"/>
                  </a:lnTo>
                  <a:lnTo>
                    <a:pt x="317781" y="68795"/>
                  </a:lnTo>
                  <a:close/>
                </a:path>
              </a:pathLst>
            </a:custGeom>
            <a:solidFill>
              <a:srgbClr val="52A947"/>
            </a:solidFill>
          </p:spPr>
          <p:txBody>
            <a:bodyPr wrap="square" lIns="0" tIns="0" rIns="0" bIns="0" rtlCol="0"/>
            <a:lstStyle/>
            <a:p>
              <a:endParaRPr sz="1500">
                <a:latin typeface="Corbel" panose="020B0503020204020204" pitchFamily="34" charset="0"/>
              </a:endParaRPr>
            </a:p>
          </p:txBody>
        </p:sp>
      </p:grpSp>
      <p:sp>
        <p:nvSpPr>
          <p:cNvPr id="70" name="object 70"/>
          <p:cNvSpPr txBox="1">
            <a:spLocks noGrp="1"/>
          </p:cNvSpPr>
          <p:nvPr>
            <p:ph type="title"/>
          </p:nvPr>
        </p:nvSpPr>
        <p:spPr>
          <a:xfrm>
            <a:off x="1224280" y="365125"/>
            <a:ext cx="10515600" cy="380018"/>
          </a:xfrm>
          <a:prstGeom prst="rect">
            <a:avLst/>
          </a:prstGeom>
        </p:spPr>
        <p:txBody>
          <a:bodyPr vert="horz" wrap="square" lIns="0" tIns="10583" rIns="0" bIns="0" rtlCol="0" anchor="t" anchorCtr="0">
            <a:spAutoFit/>
          </a:bodyPr>
          <a:lstStyle/>
          <a:p>
            <a:pPr marL="10583">
              <a:lnSpc>
                <a:spcPct val="100000"/>
              </a:lnSpc>
              <a:spcBef>
                <a:spcPts val="83"/>
              </a:spcBef>
            </a:pPr>
            <a:r>
              <a:rPr spc="-8" dirty="0">
                <a:solidFill>
                  <a:srgbClr val="0093D5"/>
                </a:solidFill>
                <a:cs typeface="Montserrat"/>
              </a:rPr>
              <a:t>Agenda</a:t>
            </a:r>
          </a:p>
        </p:txBody>
      </p:sp>
      <p:pic>
        <p:nvPicPr>
          <p:cNvPr id="72" name="Picture 71" descr="A picture containing pool ball, vector graphics&#10;&#10;Description automatically generated">
            <a:extLst>
              <a:ext uri="{FF2B5EF4-FFF2-40B4-BE49-F238E27FC236}">
                <a16:creationId xmlns:a16="http://schemas.microsoft.com/office/drawing/2014/main" id="{7C108C8B-5561-D4B9-6D19-72B38E210138}"/>
              </a:ext>
            </a:extLst>
          </p:cNvPr>
          <p:cNvPicPr>
            <a:picLocks noChangeAspect="1"/>
          </p:cNvPicPr>
          <p:nvPr/>
        </p:nvPicPr>
        <p:blipFill>
          <a:blip r:embed="rId7"/>
          <a:stretch>
            <a:fillRect/>
          </a:stretch>
        </p:blipFill>
        <p:spPr>
          <a:xfrm>
            <a:off x="1467503" y="1768978"/>
            <a:ext cx="838200" cy="838200"/>
          </a:xfrm>
          <a:prstGeom prst="rect">
            <a:avLst/>
          </a:prstGeom>
        </p:spPr>
      </p:pic>
      <p:sp>
        <p:nvSpPr>
          <p:cNvPr id="5" name="Footer Placeholder 57">
            <a:extLst>
              <a:ext uri="{FF2B5EF4-FFF2-40B4-BE49-F238E27FC236}">
                <a16:creationId xmlns:a16="http://schemas.microsoft.com/office/drawing/2014/main" id="{6C96DFE9-EE7A-600E-F286-8951381B3355}"/>
              </a:ext>
            </a:extLst>
          </p:cNvPr>
          <p:cNvSpPr>
            <a:spLocks noGrp="1"/>
          </p:cNvSpPr>
          <p:nvPr>
            <p:ph type="ftr" sz="quarter" idx="3"/>
          </p:nvPr>
        </p:nvSpPr>
        <p:spPr>
          <a:xfrm>
            <a:off x="6866666" y="6548086"/>
            <a:ext cx="4873214" cy="173389"/>
          </a:xfrm>
        </p:spPr>
        <p:txBody>
          <a:bodyPr/>
          <a:lstStyle/>
          <a:p>
            <a:r>
              <a:rPr lang="en-US" dirty="0"/>
              <a:t>Original slide developed by the World Health Organization and PATH. Last updated: February 2024</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E47830-19AA-0AA0-9F1E-9F546EFCE05D}"/>
              </a:ext>
            </a:extLst>
          </p:cNvPr>
          <p:cNvSpPr>
            <a:spLocks noGrp="1"/>
          </p:cNvSpPr>
          <p:nvPr>
            <p:ph type="title"/>
          </p:nvPr>
        </p:nvSpPr>
        <p:spPr/>
        <p:txBody>
          <a:bodyPr>
            <a:noAutofit/>
          </a:bodyPr>
          <a:lstStyle/>
          <a:p>
            <a:r>
              <a:rPr lang="en-US" b="1" dirty="0"/>
              <a:t>Progress is underway but more work is needed</a:t>
            </a:r>
          </a:p>
        </p:txBody>
      </p:sp>
      <p:sp>
        <p:nvSpPr>
          <p:cNvPr id="5" name="Content Placeholder 2">
            <a:extLst>
              <a:ext uri="{FF2B5EF4-FFF2-40B4-BE49-F238E27FC236}">
                <a16:creationId xmlns:a16="http://schemas.microsoft.com/office/drawing/2014/main" id="{CB801643-4BED-D052-5DF9-8F73A6EB9EB6}"/>
              </a:ext>
            </a:extLst>
          </p:cNvPr>
          <p:cNvSpPr txBox="1">
            <a:spLocks noGrp="1"/>
          </p:cNvSpPr>
          <p:nvPr>
            <p:ph sz="half" idx="1"/>
          </p:nvPr>
        </p:nvSpPr>
        <p:spPr>
          <a:xfrm>
            <a:off x="1224280" y="1465545"/>
            <a:ext cx="9711450" cy="5027330"/>
          </a:xfrm>
          <a:prstGeom prst="rect">
            <a:avLst/>
          </a:prstGeom>
        </p:spPr>
        <p:txBody>
          <a:bodyPr vert="horz" lIns="91440" tIns="45720" rIns="91440" bIns="45720" numCol="1"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800" b="1" dirty="0">
                <a:solidFill>
                  <a:schemeClr val="accent1"/>
                </a:solidFill>
                <a:latin typeface="Corbel" panose="020B0503020204020204" pitchFamily="34" charset="0"/>
              </a:rPr>
              <a:t>Areas of ongoing efforts include, but are not limited to:</a:t>
            </a:r>
          </a:p>
          <a:p>
            <a:r>
              <a:rPr lang="en-US" sz="2000" dirty="0">
                <a:latin typeface="Corbel" panose="020B0503020204020204" pitchFamily="34" charset="0"/>
              </a:rPr>
              <a:t>Further characterizing disease burden, by region</a:t>
            </a:r>
          </a:p>
          <a:p>
            <a:r>
              <a:rPr lang="en-US" sz="2000" dirty="0">
                <a:latin typeface="Corbel" panose="020B0503020204020204" pitchFamily="34" charset="0"/>
              </a:rPr>
              <a:t>Health economics research</a:t>
            </a:r>
          </a:p>
          <a:p>
            <a:r>
              <a:rPr lang="en-US" sz="2000" dirty="0">
                <a:latin typeface="Corbel" panose="020B0503020204020204" pitchFamily="34" charset="0"/>
              </a:rPr>
              <a:t>Service delivery research and support</a:t>
            </a:r>
          </a:p>
          <a:p>
            <a:r>
              <a:rPr lang="en-US" sz="2000" dirty="0">
                <a:latin typeface="Corbel" panose="020B0503020204020204" pitchFamily="34" charset="0"/>
              </a:rPr>
              <a:t>Awareness raising</a:t>
            </a:r>
          </a:p>
          <a:p>
            <a:r>
              <a:rPr lang="en-US" sz="2000" dirty="0">
                <a:latin typeface="Corbel" panose="020B0503020204020204" pitchFamily="34" charset="0"/>
              </a:rPr>
              <a:t>Acceptance/demand research</a:t>
            </a:r>
          </a:p>
          <a:p>
            <a:r>
              <a:rPr lang="en-US" sz="2000" dirty="0">
                <a:latin typeface="Corbel" panose="020B0503020204020204" pitchFamily="34" charset="0"/>
              </a:rPr>
              <a:t>Safety monitoring system reviews</a:t>
            </a:r>
          </a:p>
        </p:txBody>
      </p:sp>
      <p:sp>
        <p:nvSpPr>
          <p:cNvPr id="6" name="Footer Placeholder 57">
            <a:extLst>
              <a:ext uri="{FF2B5EF4-FFF2-40B4-BE49-F238E27FC236}">
                <a16:creationId xmlns:a16="http://schemas.microsoft.com/office/drawing/2014/main" id="{EC31CA9E-FE11-8EEE-0F6B-AA9BE0671ADD}"/>
              </a:ext>
            </a:extLst>
          </p:cNvPr>
          <p:cNvSpPr>
            <a:spLocks noGrp="1"/>
          </p:cNvSpPr>
          <p:nvPr>
            <p:ph type="ftr" sz="quarter" idx="3"/>
          </p:nvPr>
        </p:nvSpPr>
        <p:spPr>
          <a:xfrm>
            <a:off x="6866666" y="6548086"/>
            <a:ext cx="4873214" cy="173389"/>
          </a:xfrm>
        </p:spPr>
        <p:txBody>
          <a:bodyPr/>
          <a:lstStyle/>
          <a:p>
            <a:r>
              <a:rPr lang="en-US" dirty="0"/>
              <a:t>Original slide developed by the World Health Organization and PATH. Last updated: February 2024</a:t>
            </a:r>
          </a:p>
        </p:txBody>
      </p:sp>
    </p:spTree>
    <p:extLst>
      <p:ext uri="{BB962C8B-B14F-4D97-AF65-F5344CB8AC3E}">
        <p14:creationId xmlns:p14="http://schemas.microsoft.com/office/powerpoint/2010/main" val="230536317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7D7C1C-4282-0117-6173-FBE80B02D8B5}"/>
              </a:ext>
            </a:extLst>
          </p:cNvPr>
          <p:cNvSpPr>
            <a:spLocks noGrp="1"/>
          </p:cNvSpPr>
          <p:nvPr>
            <p:ph type="title"/>
          </p:nvPr>
        </p:nvSpPr>
        <p:spPr/>
        <p:txBody>
          <a:bodyPr>
            <a:normAutofit/>
          </a:bodyPr>
          <a:lstStyle/>
          <a:p>
            <a:r>
              <a:rPr lang="en-US" dirty="0"/>
              <a:t>What can countries be doing now?</a:t>
            </a:r>
          </a:p>
        </p:txBody>
      </p:sp>
      <p:sp>
        <p:nvSpPr>
          <p:cNvPr id="5" name="Content Placeholder 2">
            <a:extLst>
              <a:ext uri="{FF2B5EF4-FFF2-40B4-BE49-F238E27FC236}">
                <a16:creationId xmlns:a16="http://schemas.microsoft.com/office/drawing/2014/main" id="{C0AF4DBE-96E4-0180-A484-4AD0BA9D96D8}"/>
              </a:ext>
            </a:extLst>
          </p:cNvPr>
          <p:cNvSpPr>
            <a:spLocks noGrp="1"/>
          </p:cNvSpPr>
          <p:nvPr>
            <p:ph idx="1"/>
          </p:nvPr>
        </p:nvSpPr>
        <p:spPr/>
        <p:txBody>
          <a:bodyPr>
            <a:normAutofit/>
          </a:bodyPr>
          <a:lstStyle/>
          <a:p>
            <a:pPr marL="0" indent="0">
              <a:buNone/>
            </a:pPr>
            <a:r>
              <a:rPr lang="en-US" sz="1800" b="1" dirty="0">
                <a:solidFill>
                  <a:schemeClr val="accent1"/>
                </a:solidFill>
              </a:rPr>
              <a:t>Begin by thinking through decision-making and implementation questions.</a:t>
            </a:r>
          </a:p>
          <a:p>
            <a:pPr marL="285750" indent="-285750">
              <a:buFont typeface="Arial" panose="020B0604020202020204" pitchFamily="34" charset="0"/>
              <a:buChar char="•"/>
            </a:pPr>
            <a:r>
              <a:rPr lang="en-US" dirty="0"/>
              <a:t>Where does RSV prevention fit in our public health agenda amidst other priorities?</a:t>
            </a:r>
          </a:p>
          <a:p>
            <a:pPr marL="285750" indent="-285750">
              <a:buFont typeface="Arial" panose="020B0604020202020204" pitchFamily="34" charset="0"/>
              <a:buChar char="•"/>
            </a:pPr>
            <a:r>
              <a:rPr lang="en-US" dirty="0"/>
              <a:t>What additional information do we need to make decisions?</a:t>
            </a:r>
          </a:p>
          <a:p>
            <a:pPr marL="285750" indent="-285750">
              <a:buFont typeface="Arial" panose="020B0604020202020204" pitchFamily="34" charset="0"/>
              <a:buChar char="•"/>
            </a:pPr>
            <a:r>
              <a:rPr lang="en-US" dirty="0"/>
              <a:t>Which RSV prevention product(s) could best suit our context (e.g., cost/benefit)?</a:t>
            </a:r>
          </a:p>
          <a:p>
            <a:pPr marL="285750" indent="-285750">
              <a:buFont typeface="Arial" panose="020B0604020202020204" pitchFamily="34" charset="0"/>
              <a:buChar char="•"/>
            </a:pPr>
            <a:r>
              <a:rPr lang="en-US" dirty="0"/>
              <a:t>How can we optimize delivery and across which programs/platforms? </a:t>
            </a:r>
          </a:p>
          <a:p>
            <a:pPr marL="285750" indent="-285750">
              <a:buFont typeface="Arial" panose="020B0604020202020204" pitchFamily="34" charset="0"/>
              <a:buChar char="•"/>
            </a:pPr>
            <a:r>
              <a:rPr lang="en-US" dirty="0"/>
              <a:t>How can we best raise awareness and product acceptability (e.g., among healthcare workers, parents)?</a:t>
            </a:r>
          </a:p>
          <a:p>
            <a:pPr marL="285750" indent="-285750">
              <a:buFont typeface="Arial" panose="020B0604020202020204" pitchFamily="34" charset="0"/>
              <a:buChar char="•"/>
            </a:pPr>
            <a:r>
              <a:rPr lang="en-US" dirty="0"/>
              <a:t>Who needs to be engaged and informed (e.g., maternal, child health and EPI stakeholders)?</a:t>
            </a:r>
          </a:p>
          <a:p>
            <a:pPr marL="285750" indent="-285750">
              <a:buFont typeface="Arial" panose="020B0604020202020204" pitchFamily="34" charset="0"/>
              <a:buChar char="•"/>
            </a:pPr>
            <a:r>
              <a:rPr lang="en-US" dirty="0"/>
              <a:t>Who will be champions for RSV prevention and take the lead in raising awareness?</a:t>
            </a:r>
          </a:p>
          <a:p>
            <a:endParaRPr lang="en-US" dirty="0"/>
          </a:p>
        </p:txBody>
      </p:sp>
      <p:sp>
        <p:nvSpPr>
          <p:cNvPr id="6" name="Footer Placeholder 57">
            <a:extLst>
              <a:ext uri="{FF2B5EF4-FFF2-40B4-BE49-F238E27FC236}">
                <a16:creationId xmlns:a16="http://schemas.microsoft.com/office/drawing/2014/main" id="{4DD9176B-1DB2-9501-72E6-09070E993715}"/>
              </a:ext>
            </a:extLst>
          </p:cNvPr>
          <p:cNvSpPr>
            <a:spLocks noGrp="1"/>
          </p:cNvSpPr>
          <p:nvPr>
            <p:ph type="ftr" sz="quarter" idx="3"/>
          </p:nvPr>
        </p:nvSpPr>
        <p:spPr>
          <a:xfrm>
            <a:off x="6866666" y="6548086"/>
            <a:ext cx="4873214" cy="173389"/>
          </a:xfrm>
        </p:spPr>
        <p:txBody>
          <a:bodyPr/>
          <a:lstStyle/>
          <a:p>
            <a:r>
              <a:rPr lang="en-US" dirty="0"/>
              <a:t>Original slide developed by the World Health Organization and PATH. Last updated: February 2024</a:t>
            </a:r>
          </a:p>
        </p:txBody>
      </p:sp>
    </p:spTree>
    <p:extLst>
      <p:ext uri="{BB962C8B-B14F-4D97-AF65-F5344CB8AC3E}">
        <p14:creationId xmlns:p14="http://schemas.microsoft.com/office/powerpoint/2010/main" val="194897702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E315534-EA72-55D6-E7E2-2A5196F3DF0F}"/>
              </a:ext>
            </a:extLst>
          </p:cNvPr>
          <p:cNvSpPr>
            <a:spLocks noGrp="1"/>
          </p:cNvSpPr>
          <p:nvPr>
            <p:ph type="title"/>
          </p:nvPr>
        </p:nvSpPr>
        <p:spPr/>
        <p:txBody>
          <a:bodyPr>
            <a:normAutofit/>
          </a:bodyPr>
          <a:lstStyle/>
          <a:p>
            <a:r>
              <a:rPr lang="en-US" dirty="0"/>
              <a:t>Thank you!</a:t>
            </a:r>
          </a:p>
        </p:txBody>
      </p:sp>
    </p:spTree>
    <p:extLst>
      <p:ext uri="{BB962C8B-B14F-4D97-AF65-F5344CB8AC3E}">
        <p14:creationId xmlns:p14="http://schemas.microsoft.com/office/powerpoint/2010/main" val="316430831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E7A26967-62EE-8B8A-3914-19A066A8188E}"/>
              </a:ext>
            </a:extLst>
          </p:cNvPr>
          <p:cNvSpPr>
            <a:spLocks noGrp="1"/>
          </p:cNvSpPr>
          <p:nvPr>
            <p:ph type="title"/>
          </p:nvPr>
        </p:nvSpPr>
        <p:spPr/>
        <p:txBody>
          <a:bodyPr/>
          <a:lstStyle/>
          <a:p>
            <a:r>
              <a:rPr lang="en-US" dirty="0"/>
              <a:t>RSV disease burden</a:t>
            </a:r>
          </a:p>
        </p:txBody>
      </p:sp>
      <p:sp>
        <p:nvSpPr>
          <p:cNvPr id="7" name="Text Placeholder 6">
            <a:extLst>
              <a:ext uri="{FF2B5EF4-FFF2-40B4-BE49-F238E27FC236}">
                <a16:creationId xmlns:a16="http://schemas.microsoft.com/office/drawing/2014/main" id="{7C99992C-0C87-900B-8884-E96DDBDB8D5E}"/>
              </a:ext>
            </a:extLst>
          </p:cNvPr>
          <p:cNvSpPr>
            <a:spLocks noGrp="1"/>
          </p:cNvSpPr>
          <p:nvPr>
            <p:ph type="body" idx="1"/>
          </p:nvPr>
        </p:nvSpPr>
        <p:spPr/>
        <p:txBody>
          <a:bodyPr/>
          <a:lstStyle/>
          <a:p>
            <a:r>
              <a:rPr lang="en-US" dirty="0"/>
              <a:t>a huge, under-recognized public health problem</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17" descr="Chart, pie chart&#10;&#10;Description automatically generated">
            <a:extLst>
              <a:ext uri="{FF2B5EF4-FFF2-40B4-BE49-F238E27FC236}">
                <a16:creationId xmlns:a16="http://schemas.microsoft.com/office/drawing/2014/main" id="{CC29068C-972F-7B71-2658-9A724F155CCD}"/>
              </a:ext>
            </a:extLst>
          </p:cNvPr>
          <p:cNvPicPr>
            <a:picLocks noChangeAspect="1"/>
          </p:cNvPicPr>
          <p:nvPr/>
        </p:nvPicPr>
        <p:blipFill>
          <a:blip r:embed="rId3"/>
          <a:stretch>
            <a:fillRect/>
          </a:stretch>
        </p:blipFill>
        <p:spPr>
          <a:xfrm>
            <a:off x="1681424" y="3092420"/>
            <a:ext cx="2773899" cy="2785554"/>
          </a:xfrm>
          <a:prstGeom prst="rect">
            <a:avLst/>
          </a:prstGeom>
        </p:spPr>
      </p:pic>
      <p:sp>
        <p:nvSpPr>
          <p:cNvPr id="16" name="Content Placeholder 15">
            <a:extLst>
              <a:ext uri="{FF2B5EF4-FFF2-40B4-BE49-F238E27FC236}">
                <a16:creationId xmlns:a16="http://schemas.microsoft.com/office/drawing/2014/main" id="{0B4B7D77-2ED0-0CE0-D22B-A60D1CBB4CA6}"/>
              </a:ext>
            </a:extLst>
          </p:cNvPr>
          <p:cNvSpPr>
            <a:spLocks noGrp="1"/>
          </p:cNvSpPr>
          <p:nvPr>
            <p:ph sz="half" idx="2"/>
          </p:nvPr>
        </p:nvSpPr>
        <p:spPr>
          <a:xfrm>
            <a:off x="6558280" y="1519508"/>
            <a:ext cx="5181600" cy="5027330"/>
          </a:xfrm>
        </p:spPr>
        <p:txBody>
          <a:bodyPr/>
          <a:lstStyle/>
          <a:p>
            <a:pPr marL="0" indent="0">
              <a:buNone/>
            </a:pPr>
            <a:r>
              <a:rPr lang="en-US" sz="2000" b="1" dirty="0">
                <a:solidFill>
                  <a:srgbClr val="231F20"/>
                </a:solidFill>
                <a:latin typeface="Corbel" panose="020B0503020204020204" pitchFamily="34" charset="0"/>
                <a:cs typeface="Montserrat"/>
              </a:rPr>
              <a:t>Controlling RSV is critical in the larger pneumonia fight because it</a:t>
            </a:r>
          </a:p>
          <a:p>
            <a:r>
              <a:rPr lang="en-US" dirty="0"/>
              <a:t>is the most common cause of infant pneumonia and bronchiolitis</a:t>
            </a:r>
          </a:p>
          <a:p>
            <a:r>
              <a:rPr lang="en-US" dirty="0"/>
              <a:t>is a leading cause of pneumonia deaths in the first 6 months of life</a:t>
            </a:r>
          </a:p>
          <a:p>
            <a:r>
              <a:rPr lang="en-US" dirty="0"/>
              <a:t>causes up to </a:t>
            </a:r>
            <a:r>
              <a:rPr lang="en-US" b="1" dirty="0"/>
              <a:t>40% </a:t>
            </a:r>
            <a:r>
              <a:rPr lang="en-US" dirty="0"/>
              <a:t>of severe pneumonia cases before 1 year of age</a:t>
            </a:r>
            <a:r>
              <a:rPr lang="en-US" baseline="30000" dirty="0"/>
              <a:t>2</a:t>
            </a:r>
          </a:p>
          <a:p>
            <a:r>
              <a:rPr lang="en-US" dirty="0"/>
              <a:t>increases vulnerability to pneumonia caused by other viruses and bacteria</a:t>
            </a:r>
          </a:p>
        </p:txBody>
      </p:sp>
      <p:sp>
        <p:nvSpPr>
          <p:cNvPr id="2" name="object 2"/>
          <p:cNvSpPr txBox="1">
            <a:spLocks noGrp="1"/>
          </p:cNvSpPr>
          <p:nvPr>
            <p:ph type="title"/>
          </p:nvPr>
        </p:nvSpPr>
        <p:spPr>
          <a:xfrm>
            <a:off x="1224280" y="365125"/>
            <a:ext cx="10515600" cy="457412"/>
          </a:xfrm>
          <a:prstGeom prst="rect">
            <a:avLst/>
          </a:prstGeom>
        </p:spPr>
        <p:txBody>
          <a:bodyPr vert="horz" wrap="square" lIns="0" tIns="86783" rIns="0" bIns="0" rtlCol="0" anchor="t" anchorCtr="0">
            <a:spAutoFit/>
          </a:bodyPr>
          <a:lstStyle/>
          <a:p>
            <a:pPr marL="10583" marR="4233">
              <a:lnSpc>
                <a:spcPts val="3000"/>
              </a:lnSpc>
              <a:spcBef>
                <a:spcPts val="682"/>
              </a:spcBef>
              <a:tabLst>
                <a:tab pos="1959426" algn="l"/>
                <a:tab pos="2425074" algn="l"/>
                <a:tab pos="2849978" algn="l"/>
                <a:tab pos="3629409" algn="l"/>
                <a:tab pos="4161200" algn="l"/>
                <a:tab pos="6253971" algn="l"/>
                <a:tab pos="7526566" algn="l"/>
                <a:tab pos="8031370" algn="l"/>
              </a:tabLst>
            </a:pPr>
            <a:r>
              <a:rPr spc="-8" dirty="0">
                <a:solidFill>
                  <a:srgbClr val="672672"/>
                </a:solidFill>
                <a:cs typeface="Montserrat"/>
              </a:rPr>
              <a:t>Pneumonia</a:t>
            </a:r>
            <a:r>
              <a:rPr lang="en-US" dirty="0">
                <a:solidFill>
                  <a:srgbClr val="672672"/>
                </a:solidFill>
                <a:cs typeface="Montserrat"/>
              </a:rPr>
              <a:t> </a:t>
            </a:r>
            <a:r>
              <a:rPr spc="-29" dirty="0">
                <a:solidFill>
                  <a:srgbClr val="672672"/>
                </a:solidFill>
                <a:cs typeface="Montserrat"/>
              </a:rPr>
              <a:t>is</a:t>
            </a:r>
            <a:r>
              <a:rPr lang="en-US" dirty="0">
                <a:solidFill>
                  <a:srgbClr val="672672"/>
                </a:solidFill>
                <a:cs typeface="Montserrat"/>
              </a:rPr>
              <a:t> </a:t>
            </a:r>
            <a:r>
              <a:rPr spc="-21" dirty="0">
                <a:solidFill>
                  <a:srgbClr val="672672"/>
                </a:solidFill>
                <a:cs typeface="Montserrat"/>
              </a:rPr>
              <a:t>the</a:t>
            </a:r>
            <a:r>
              <a:rPr lang="en-US" dirty="0">
                <a:solidFill>
                  <a:srgbClr val="672672"/>
                </a:solidFill>
                <a:cs typeface="Montserrat"/>
              </a:rPr>
              <a:t> </a:t>
            </a:r>
            <a:r>
              <a:rPr spc="-21" dirty="0">
                <a:solidFill>
                  <a:srgbClr val="672672"/>
                </a:solidFill>
                <a:cs typeface="Montserrat"/>
              </a:rPr>
              <a:t>#1</a:t>
            </a:r>
            <a:r>
              <a:rPr lang="en-US" dirty="0">
                <a:solidFill>
                  <a:srgbClr val="672672"/>
                </a:solidFill>
                <a:cs typeface="Montserrat"/>
              </a:rPr>
              <a:t> </a:t>
            </a:r>
            <a:r>
              <a:rPr spc="-8" dirty="0">
                <a:solidFill>
                  <a:srgbClr val="672672"/>
                </a:solidFill>
                <a:cs typeface="Montserrat"/>
              </a:rPr>
              <a:t>cause</a:t>
            </a:r>
            <a:r>
              <a:rPr lang="en-US" dirty="0">
                <a:solidFill>
                  <a:srgbClr val="672672"/>
                </a:solidFill>
                <a:cs typeface="Montserrat"/>
              </a:rPr>
              <a:t> </a:t>
            </a:r>
            <a:r>
              <a:rPr spc="-21" dirty="0">
                <a:solidFill>
                  <a:srgbClr val="672672"/>
                </a:solidFill>
                <a:cs typeface="Montserrat"/>
              </a:rPr>
              <a:t>of</a:t>
            </a:r>
            <a:r>
              <a:rPr lang="en-US" dirty="0">
                <a:solidFill>
                  <a:srgbClr val="672672"/>
                </a:solidFill>
                <a:cs typeface="Montserrat"/>
              </a:rPr>
              <a:t> </a:t>
            </a:r>
            <a:r>
              <a:rPr lang="en-US" spc="-8" dirty="0">
                <a:solidFill>
                  <a:srgbClr val="672672"/>
                </a:solidFill>
                <a:cs typeface="Montserrat"/>
              </a:rPr>
              <a:t>child </a:t>
            </a:r>
            <a:r>
              <a:rPr spc="-8" dirty="0">
                <a:solidFill>
                  <a:srgbClr val="672672"/>
                </a:solidFill>
                <a:cs typeface="Montserrat"/>
              </a:rPr>
              <a:t>mortality</a:t>
            </a:r>
            <a:r>
              <a:rPr lang="en-US" dirty="0">
                <a:solidFill>
                  <a:srgbClr val="672672"/>
                </a:solidFill>
                <a:cs typeface="Montserrat"/>
              </a:rPr>
              <a:t> </a:t>
            </a:r>
            <a:r>
              <a:rPr spc="-8" dirty="0">
                <a:solidFill>
                  <a:srgbClr val="672672"/>
                </a:solidFill>
                <a:cs typeface="Montserrat"/>
              </a:rPr>
              <a:t>worldwide</a:t>
            </a:r>
          </a:p>
        </p:txBody>
      </p:sp>
      <p:sp>
        <p:nvSpPr>
          <p:cNvPr id="5" name="object 5"/>
          <p:cNvSpPr txBox="1"/>
          <p:nvPr/>
        </p:nvSpPr>
        <p:spPr>
          <a:xfrm>
            <a:off x="1326324" y="1614172"/>
            <a:ext cx="3872971" cy="1113756"/>
          </a:xfrm>
          <a:prstGeom prst="rect">
            <a:avLst/>
          </a:prstGeom>
          <a:solidFill>
            <a:srgbClr val="231F20"/>
          </a:solidFill>
        </p:spPr>
        <p:txBody>
          <a:bodyPr vert="horz" wrap="square" lIns="0" tIns="529" rIns="0" bIns="0" rtlCol="0" anchor="ctr" anchorCtr="0">
            <a:noAutofit/>
          </a:bodyPr>
          <a:lstStyle/>
          <a:p>
            <a:pPr marL="3704" algn="ctr">
              <a:lnSpc>
                <a:spcPts val="1532"/>
              </a:lnSpc>
              <a:spcBef>
                <a:spcPts val="4"/>
              </a:spcBef>
            </a:pPr>
            <a:r>
              <a:rPr sz="1600" b="1" dirty="0">
                <a:solidFill>
                  <a:schemeClr val="accent5"/>
                </a:solidFill>
                <a:latin typeface="Corbel" panose="020B0503020204020204" pitchFamily="34" charset="0"/>
                <a:cs typeface="Montserrat"/>
              </a:rPr>
              <a:t>PNEUMONIA</a:t>
            </a:r>
            <a:r>
              <a:rPr sz="1600" b="1" spc="187" dirty="0">
                <a:solidFill>
                  <a:srgbClr val="FFFFFF"/>
                </a:solidFill>
                <a:latin typeface="Corbel" panose="020B0503020204020204" pitchFamily="34" charset="0"/>
                <a:cs typeface="Montserrat"/>
              </a:rPr>
              <a:t> </a:t>
            </a:r>
            <a:r>
              <a:rPr sz="1600" b="1" dirty="0">
                <a:solidFill>
                  <a:srgbClr val="FFFFFF"/>
                </a:solidFill>
                <a:latin typeface="Corbel" panose="020B0503020204020204" pitchFamily="34" charset="0"/>
                <a:cs typeface="Montserrat"/>
              </a:rPr>
              <a:t>IS</a:t>
            </a:r>
            <a:r>
              <a:rPr sz="1600" b="1" spc="187" dirty="0">
                <a:solidFill>
                  <a:srgbClr val="FFFFFF"/>
                </a:solidFill>
                <a:latin typeface="Corbel" panose="020B0503020204020204" pitchFamily="34" charset="0"/>
                <a:cs typeface="Montserrat"/>
              </a:rPr>
              <a:t> </a:t>
            </a:r>
            <a:r>
              <a:rPr sz="1600" b="1" spc="-8" dirty="0">
                <a:solidFill>
                  <a:srgbClr val="FFFFFF"/>
                </a:solidFill>
                <a:latin typeface="Corbel" panose="020B0503020204020204" pitchFamily="34" charset="0"/>
                <a:cs typeface="Montserrat"/>
              </a:rPr>
              <a:t>RESPONSIBLE</a:t>
            </a:r>
            <a:r>
              <a:rPr lang="en-US" sz="1600" b="1" spc="-8" dirty="0">
                <a:latin typeface="Corbel" panose="020B0503020204020204" pitchFamily="34" charset="0"/>
                <a:cs typeface="Montserrat"/>
              </a:rPr>
              <a:t> </a:t>
            </a:r>
            <a:r>
              <a:rPr sz="1600" b="1" dirty="0">
                <a:solidFill>
                  <a:srgbClr val="FFFFFF"/>
                </a:solidFill>
                <a:latin typeface="Corbel" panose="020B0503020204020204" pitchFamily="34" charset="0"/>
                <a:cs typeface="Montserrat"/>
              </a:rPr>
              <a:t>FOR</a:t>
            </a:r>
            <a:r>
              <a:rPr sz="1600" b="1" spc="129" dirty="0">
                <a:solidFill>
                  <a:srgbClr val="FFFFFF"/>
                </a:solidFill>
                <a:latin typeface="Corbel" panose="020B0503020204020204" pitchFamily="34" charset="0"/>
                <a:cs typeface="Montserrat"/>
              </a:rPr>
              <a:t> </a:t>
            </a:r>
            <a:endParaRPr lang="en-US" sz="1600" b="1" spc="129" dirty="0">
              <a:solidFill>
                <a:srgbClr val="FFFFFF"/>
              </a:solidFill>
              <a:latin typeface="Corbel" panose="020B0503020204020204" pitchFamily="34" charset="0"/>
              <a:cs typeface="Montserrat"/>
            </a:endParaRPr>
          </a:p>
          <a:p>
            <a:pPr marL="3704" algn="ctr">
              <a:lnSpc>
                <a:spcPts val="1532"/>
              </a:lnSpc>
              <a:spcBef>
                <a:spcPts val="4"/>
              </a:spcBef>
            </a:pPr>
            <a:r>
              <a:rPr sz="1600" b="1" dirty="0">
                <a:solidFill>
                  <a:srgbClr val="FFFFFF"/>
                </a:solidFill>
                <a:latin typeface="Corbel" panose="020B0503020204020204" pitchFamily="34" charset="0"/>
                <a:cs typeface="Montserrat"/>
              </a:rPr>
              <a:t>15%</a:t>
            </a:r>
            <a:r>
              <a:rPr sz="1600" b="1" spc="133" dirty="0">
                <a:solidFill>
                  <a:srgbClr val="FFFFFF"/>
                </a:solidFill>
                <a:latin typeface="Corbel" panose="020B0503020204020204" pitchFamily="34" charset="0"/>
                <a:cs typeface="Montserrat"/>
              </a:rPr>
              <a:t> </a:t>
            </a:r>
            <a:r>
              <a:rPr sz="1600" b="1" dirty="0">
                <a:solidFill>
                  <a:srgbClr val="FFFFFF"/>
                </a:solidFill>
                <a:latin typeface="Corbel" panose="020B0503020204020204" pitchFamily="34" charset="0"/>
                <a:cs typeface="Montserrat"/>
              </a:rPr>
              <a:t>OF</a:t>
            </a:r>
            <a:r>
              <a:rPr sz="1600" b="1" spc="133" dirty="0">
                <a:solidFill>
                  <a:srgbClr val="FFFFFF"/>
                </a:solidFill>
                <a:latin typeface="Corbel" panose="020B0503020204020204" pitchFamily="34" charset="0"/>
                <a:cs typeface="Montserrat"/>
              </a:rPr>
              <a:t> </a:t>
            </a:r>
            <a:r>
              <a:rPr sz="1600" b="1" dirty="0">
                <a:solidFill>
                  <a:schemeClr val="accent3">
                    <a:lumMod val="40000"/>
                    <a:lumOff val="60000"/>
                  </a:schemeClr>
                </a:solidFill>
                <a:latin typeface="Corbel" panose="020B0503020204020204" pitchFamily="34" charset="0"/>
                <a:cs typeface="Montserrat"/>
              </a:rPr>
              <a:t>ALL-CAUSE</a:t>
            </a:r>
            <a:r>
              <a:rPr sz="1600" b="1" spc="133" dirty="0">
                <a:solidFill>
                  <a:schemeClr val="accent3">
                    <a:lumMod val="40000"/>
                    <a:lumOff val="60000"/>
                  </a:schemeClr>
                </a:solidFill>
                <a:latin typeface="Corbel" panose="020B0503020204020204" pitchFamily="34" charset="0"/>
                <a:cs typeface="Montserrat"/>
              </a:rPr>
              <a:t> </a:t>
            </a:r>
            <a:r>
              <a:rPr sz="1600" b="1" dirty="0">
                <a:solidFill>
                  <a:schemeClr val="accent3">
                    <a:lumMod val="40000"/>
                    <a:lumOff val="60000"/>
                  </a:schemeClr>
                </a:solidFill>
                <a:latin typeface="Corbel" panose="020B0503020204020204" pitchFamily="34" charset="0"/>
                <a:cs typeface="Montserrat"/>
              </a:rPr>
              <a:t>&lt;5</a:t>
            </a:r>
            <a:r>
              <a:rPr sz="1600" b="1" spc="129" dirty="0">
                <a:solidFill>
                  <a:schemeClr val="accent3">
                    <a:lumMod val="40000"/>
                    <a:lumOff val="60000"/>
                  </a:schemeClr>
                </a:solidFill>
                <a:latin typeface="Corbel" panose="020B0503020204020204" pitchFamily="34" charset="0"/>
                <a:cs typeface="Montserrat"/>
              </a:rPr>
              <a:t> </a:t>
            </a:r>
            <a:r>
              <a:rPr sz="1600" b="1" spc="-8" dirty="0">
                <a:solidFill>
                  <a:schemeClr val="accent3">
                    <a:lumMod val="40000"/>
                    <a:lumOff val="60000"/>
                  </a:schemeClr>
                </a:solidFill>
                <a:latin typeface="Corbel" panose="020B0503020204020204" pitchFamily="34" charset="0"/>
                <a:cs typeface="Montserrat"/>
              </a:rPr>
              <a:t>MORTALITY</a:t>
            </a:r>
            <a:endParaRPr sz="1600" b="1" dirty="0">
              <a:solidFill>
                <a:schemeClr val="accent3">
                  <a:lumMod val="40000"/>
                  <a:lumOff val="60000"/>
                </a:schemeClr>
              </a:solidFill>
              <a:latin typeface="Corbel" panose="020B0503020204020204" pitchFamily="34" charset="0"/>
              <a:cs typeface="Montserrat"/>
            </a:endParaRPr>
          </a:p>
          <a:p>
            <a:pPr algn="ctr">
              <a:spcBef>
                <a:spcPts val="575"/>
              </a:spcBef>
            </a:pPr>
            <a:r>
              <a:rPr sz="2000" dirty="0">
                <a:solidFill>
                  <a:srgbClr val="FFFFFF"/>
                </a:solidFill>
                <a:latin typeface="Corbel" panose="020B0503020204020204" pitchFamily="34" charset="0"/>
                <a:cs typeface="Montserrat"/>
              </a:rPr>
              <a:t>(&gt;</a:t>
            </a:r>
            <a:r>
              <a:rPr sz="2000" spc="204" dirty="0">
                <a:solidFill>
                  <a:srgbClr val="FFFFFF"/>
                </a:solidFill>
                <a:latin typeface="Corbel" panose="020B0503020204020204" pitchFamily="34" charset="0"/>
                <a:cs typeface="Montserrat"/>
              </a:rPr>
              <a:t> </a:t>
            </a:r>
            <a:r>
              <a:rPr sz="2000" dirty="0">
                <a:solidFill>
                  <a:srgbClr val="FFFFFF"/>
                </a:solidFill>
                <a:latin typeface="Corbel" panose="020B0503020204020204" pitchFamily="34" charset="0"/>
                <a:cs typeface="Montserrat"/>
              </a:rPr>
              <a:t>700,000</a:t>
            </a:r>
            <a:r>
              <a:rPr sz="2000" spc="204" dirty="0">
                <a:solidFill>
                  <a:srgbClr val="FFFFFF"/>
                </a:solidFill>
                <a:latin typeface="Corbel" panose="020B0503020204020204" pitchFamily="34" charset="0"/>
                <a:cs typeface="Montserrat"/>
              </a:rPr>
              <a:t> </a:t>
            </a:r>
            <a:r>
              <a:rPr sz="2000" dirty="0">
                <a:solidFill>
                  <a:srgbClr val="FFFFFF"/>
                </a:solidFill>
                <a:latin typeface="Corbel" panose="020B0503020204020204" pitchFamily="34" charset="0"/>
                <a:cs typeface="Montserrat"/>
              </a:rPr>
              <a:t>deaths</a:t>
            </a:r>
            <a:r>
              <a:rPr sz="2000" spc="204" dirty="0">
                <a:solidFill>
                  <a:srgbClr val="FFFFFF"/>
                </a:solidFill>
                <a:latin typeface="Corbel" panose="020B0503020204020204" pitchFamily="34" charset="0"/>
                <a:cs typeface="Montserrat"/>
              </a:rPr>
              <a:t> </a:t>
            </a:r>
            <a:r>
              <a:rPr sz="2000" dirty="0">
                <a:solidFill>
                  <a:srgbClr val="FFFFFF"/>
                </a:solidFill>
                <a:latin typeface="Corbel" panose="020B0503020204020204" pitchFamily="34" charset="0"/>
                <a:cs typeface="Montserrat"/>
              </a:rPr>
              <a:t>per</a:t>
            </a:r>
            <a:r>
              <a:rPr sz="2000" spc="204" dirty="0">
                <a:solidFill>
                  <a:srgbClr val="FFFFFF"/>
                </a:solidFill>
                <a:latin typeface="Corbel" panose="020B0503020204020204" pitchFamily="34" charset="0"/>
                <a:cs typeface="Montserrat"/>
              </a:rPr>
              <a:t> </a:t>
            </a:r>
            <a:r>
              <a:rPr sz="2000" spc="-8" dirty="0">
                <a:solidFill>
                  <a:srgbClr val="FFFFFF"/>
                </a:solidFill>
                <a:latin typeface="Corbel" panose="020B0503020204020204" pitchFamily="34" charset="0"/>
                <a:cs typeface="Montserrat"/>
              </a:rPr>
              <a:t>year)</a:t>
            </a:r>
            <a:r>
              <a:rPr sz="2000" spc="-12" baseline="31400" dirty="0">
                <a:solidFill>
                  <a:srgbClr val="FFFFFF"/>
                </a:solidFill>
                <a:latin typeface="Corbel" panose="020B0503020204020204" pitchFamily="34" charset="0"/>
                <a:cs typeface="Montserrat"/>
              </a:rPr>
              <a:t>1</a:t>
            </a:r>
            <a:endParaRPr sz="2000" baseline="31400" dirty="0">
              <a:latin typeface="Corbel" panose="020B0503020204020204" pitchFamily="34" charset="0"/>
              <a:cs typeface="Montserrat"/>
            </a:endParaRPr>
          </a:p>
        </p:txBody>
      </p:sp>
      <p:sp>
        <p:nvSpPr>
          <p:cNvPr id="6" name="object 6"/>
          <p:cNvSpPr txBox="1"/>
          <p:nvPr/>
        </p:nvSpPr>
        <p:spPr>
          <a:xfrm>
            <a:off x="1446530" y="6248398"/>
            <a:ext cx="10168296" cy="340777"/>
          </a:xfrm>
          <a:prstGeom prst="rect">
            <a:avLst/>
          </a:prstGeom>
        </p:spPr>
        <p:txBody>
          <a:bodyPr vert="horz" wrap="square" lIns="0" tIns="83608" rIns="0" bIns="0" rtlCol="0">
            <a:spAutoFit/>
          </a:bodyPr>
          <a:lstStyle/>
          <a:p>
            <a:pPr marL="31749">
              <a:spcBef>
                <a:spcPts val="658"/>
              </a:spcBef>
            </a:pPr>
            <a:r>
              <a:rPr sz="687" baseline="35353" dirty="0">
                <a:solidFill>
                  <a:srgbClr val="231F20"/>
                </a:solidFill>
                <a:latin typeface="Corbel" panose="020B0503020204020204" pitchFamily="34" charset="0"/>
                <a:cs typeface="WorkSans-Light"/>
              </a:rPr>
              <a:t>1</a:t>
            </a:r>
            <a:r>
              <a:rPr sz="687" spc="149" baseline="35353" dirty="0">
                <a:solidFill>
                  <a:srgbClr val="231F20"/>
                </a:solidFill>
                <a:latin typeface="Corbel" panose="020B0503020204020204" pitchFamily="34" charset="0"/>
                <a:cs typeface="WorkSans-Light"/>
              </a:rPr>
              <a:t> </a:t>
            </a:r>
            <a:r>
              <a:rPr sz="833" dirty="0">
                <a:solidFill>
                  <a:srgbClr val="231F20"/>
                </a:solidFill>
                <a:latin typeface="Corbel" panose="020B0503020204020204" pitchFamily="34" charset="0"/>
                <a:cs typeface="WorkSans-Light"/>
              </a:rPr>
              <a:t>Interim</a:t>
            </a:r>
            <a:r>
              <a:rPr sz="833" spc="-37" dirty="0">
                <a:solidFill>
                  <a:srgbClr val="231F20"/>
                </a:solidFill>
                <a:latin typeface="Corbel" panose="020B0503020204020204" pitchFamily="34" charset="0"/>
                <a:cs typeface="WorkSans-Light"/>
              </a:rPr>
              <a:t> </a:t>
            </a:r>
            <a:r>
              <a:rPr sz="833" dirty="0">
                <a:solidFill>
                  <a:srgbClr val="231F20"/>
                </a:solidFill>
                <a:latin typeface="Corbel" panose="020B0503020204020204" pitchFamily="34" charset="0"/>
                <a:cs typeface="WorkSans-Light"/>
              </a:rPr>
              <a:t>WHO-MCEE</a:t>
            </a:r>
            <a:r>
              <a:rPr sz="833" spc="-8" dirty="0">
                <a:solidFill>
                  <a:srgbClr val="231F20"/>
                </a:solidFill>
                <a:latin typeface="Corbel" panose="020B0503020204020204" pitchFamily="34" charset="0"/>
                <a:cs typeface="WorkSans-Light"/>
              </a:rPr>
              <a:t> </a:t>
            </a:r>
            <a:r>
              <a:rPr sz="833" dirty="0">
                <a:solidFill>
                  <a:srgbClr val="231F20"/>
                </a:solidFill>
                <a:latin typeface="Corbel" panose="020B0503020204020204" pitchFamily="34" charset="0"/>
                <a:cs typeface="WorkSans-Light"/>
              </a:rPr>
              <a:t>cause</a:t>
            </a:r>
            <a:r>
              <a:rPr sz="833" spc="-8" dirty="0">
                <a:solidFill>
                  <a:srgbClr val="231F20"/>
                </a:solidFill>
                <a:latin typeface="Corbel" panose="020B0503020204020204" pitchFamily="34" charset="0"/>
                <a:cs typeface="WorkSans-Light"/>
              </a:rPr>
              <a:t> </a:t>
            </a:r>
            <a:r>
              <a:rPr sz="833" dirty="0">
                <a:solidFill>
                  <a:srgbClr val="231F20"/>
                </a:solidFill>
                <a:latin typeface="Corbel" panose="020B0503020204020204" pitchFamily="34" charset="0"/>
                <a:cs typeface="WorkSans-Light"/>
              </a:rPr>
              <a:t>of</a:t>
            </a:r>
            <a:r>
              <a:rPr sz="833" spc="-46" dirty="0">
                <a:solidFill>
                  <a:srgbClr val="231F20"/>
                </a:solidFill>
                <a:latin typeface="Corbel" panose="020B0503020204020204" pitchFamily="34" charset="0"/>
                <a:cs typeface="WorkSans-Light"/>
              </a:rPr>
              <a:t> </a:t>
            </a:r>
            <a:r>
              <a:rPr sz="833" dirty="0">
                <a:solidFill>
                  <a:srgbClr val="231F20"/>
                </a:solidFill>
                <a:latin typeface="Corbel" panose="020B0503020204020204" pitchFamily="34" charset="0"/>
                <a:cs typeface="WorkSans-Light"/>
              </a:rPr>
              <a:t>death</a:t>
            </a:r>
            <a:r>
              <a:rPr sz="833" spc="-25" dirty="0">
                <a:solidFill>
                  <a:srgbClr val="231F20"/>
                </a:solidFill>
                <a:latin typeface="Corbel" panose="020B0503020204020204" pitchFamily="34" charset="0"/>
                <a:cs typeface="WorkSans-Light"/>
              </a:rPr>
              <a:t> </a:t>
            </a:r>
            <a:r>
              <a:rPr sz="833" dirty="0">
                <a:solidFill>
                  <a:srgbClr val="231F20"/>
                </a:solidFill>
                <a:latin typeface="Corbel" panose="020B0503020204020204" pitchFamily="34" charset="0"/>
                <a:cs typeface="WorkSans-Light"/>
              </a:rPr>
              <a:t>for</a:t>
            </a:r>
            <a:r>
              <a:rPr sz="833" spc="-29" dirty="0">
                <a:solidFill>
                  <a:srgbClr val="231F20"/>
                </a:solidFill>
                <a:latin typeface="Corbel" panose="020B0503020204020204" pitchFamily="34" charset="0"/>
                <a:cs typeface="WorkSans-Light"/>
              </a:rPr>
              <a:t> </a:t>
            </a:r>
            <a:r>
              <a:rPr sz="833" dirty="0">
                <a:solidFill>
                  <a:srgbClr val="231F20"/>
                </a:solidFill>
                <a:latin typeface="Corbel" panose="020B0503020204020204" pitchFamily="34" charset="0"/>
                <a:cs typeface="WorkSans-Light"/>
              </a:rPr>
              <a:t>children</a:t>
            </a:r>
            <a:r>
              <a:rPr sz="833" spc="-8" dirty="0">
                <a:solidFill>
                  <a:srgbClr val="231F20"/>
                </a:solidFill>
                <a:latin typeface="Corbel" panose="020B0503020204020204" pitchFamily="34" charset="0"/>
                <a:cs typeface="WorkSans-Light"/>
              </a:rPr>
              <a:t> </a:t>
            </a:r>
            <a:r>
              <a:rPr sz="833" spc="-17" dirty="0">
                <a:solidFill>
                  <a:srgbClr val="231F20"/>
                </a:solidFill>
                <a:latin typeface="Corbel" panose="020B0503020204020204" pitchFamily="34" charset="0"/>
                <a:cs typeface="WorkSans-Light"/>
              </a:rPr>
              <a:t>under-</a:t>
            </a:r>
            <a:r>
              <a:rPr sz="833" dirty="0">
                <a:solidFill>
                  <a:srgbClr val="231F20"/>
                </a:solidFill>
                <a:latin typeface="Corbel" panose="020B0503020204020204" pitchFamily="34" charset="0"/>
                <a:cs typeface="WorkSans-Light"/>
              </a:rPr>
              <a:t>5</a:t>
            </a:r>
            <a:r>
              <a:rPr sz="833" spc="-29" dirty="0">
                <a:solidFill>
                  <a:srgbClr val="231F20"/>
                </a:solidFill>
                <a:latin typeface="Corbel" panose="020B0503020204020204" pitchFamily="34" charset="0"/>
                <a:cs typeface="WorkSans-Light"/>
              </a:rPr>
              <a:t> </a:t>
            </a:r>
            <a:r>
              <a:rPr sz="833" dirty="0">
                <a:solidFill>
                  <a:srgbClr val="231F20"/>
                </a:solidFill>
                <a:latin typeface="Corbel" panose="020B0503020204020204" pitchFamily="34" charset="0"/>
                <a:cs typeface="WorkSans-Light"/>
              </a:rPr>
              <a:t>years</a:t>
            </a:r>
            <a:r>
              <a:rPr sz="833" spc="-12" dirty="0">
                <a:solidFill>
                  <a:srgbClr val="231F20"/>
                </a:solidFill>
                <a:latin typeface="Corbel" panose="020B0503020204020204" pitchFamily="34" charset="0"/>
                <a:cs typeface="WorkSans-Light"/>
              </a:rPr>
              <a:t> </a:t>
            </a:r>
            <a:r>
              <a:rPr sz="833" dirty="0">
                <a:solidFill>
                  <a:srgbClr val="231F20"/>
                </a:solidFill>
                <a:latin typeface="Corbel" panose="020B0503020204020204" pitchFamily="34" charset="0"/>
                <a:cs typeface="WorkSans-Light"/>
              </a:rPr>
              <a:t>(September</a:t>
            </a:r>
            <a:r>
              <a:rPr sz="833" spc="-29" dirty="0">
                <a:solidFill>
                  <a:srgbClr val="231F20"/>
                </a:solidFill>
                <a:latin typeface="Corbel" panose="020B0503020204020204" pitchFamily="34" charset="0"/>
                <a:cs typeface="WorkSans-Light"/>
              </a:rPr>
              <a:t> </a:t>
            </a:r>
            <a:r>
              <a:rPr sz="833" dirty="0">
                <a:solidFill>
                  <a:srgbClr val="231F20"/>
                </a:solidFill>
                <a:latin typeface="Corbel" panose="020B0503020204020204" pitchFamily="34" charset="0"/>
                <a:cs typeface="WorkSans-Light"/>
              </a:rPr>
              <a:t>2019)</a:t>
            </a:r>
            <a:r>
              <a:rPr sz="833" spc="-8" dirty="0">
                <a:solidFill>
                  <a:srgbClr val="231F20"/>
                </a:solidFill>
                <a:latin typeface="Corbel" panose="020B0503020204020204" pitchFamily="34" charset="0"/>
                <a:cs typeface="WorkSans-Light"/>
              </a:rPr>
              <a:t> </a:t>
            </a:r>
            <a:r>
              <a:rPr sz="833" dirty="0">
                <a:solidFill>
                  <a:srgbClr val="231F20"/>
                </a:solidFill>
                <a:latin typeface="Corbel" panose="020B0503020204020204" pitchFamily="34" charset="0"/>
                <a:cs typeface="WorkSans-Light"/>
              </a:rPr>
              <a:t>updated</a:t>
            </a:r>
            <a:r>
              <a:rPr sz="833" spc="-8" dirty="0">
                <a:solidFill>
                  <a:srgbClr val="231F20"/>
                </a:solidFill>
                <a:latin typeface="Corbel" panose="020B0503020204020204" pitchFamily="34" charset="0"/>
                <a:cs typeface="WorkSans-Light"/>
              </a:rPr>
              <a:t> </a:t>
            </a:r>
            <a:r>
              <a:rPr sz="833" dirty="0">
                <a:solidFill>
                  <a:srgbClr val="231F20"/>
                </a:solidFill>
                <a:latin typeface="Corbel" panose="020B0503020204020204" pitchFamily="34" charset="0"/>
                <a:cs typeface="WorkSans-Light"/>
              </a:rPr>
              <a:t>using</a:t>
            </a:r>
            <a:r>
              <a:rPr sz="833" spc="-12" dirty="0">
                <a:solidFill>
                  <a:srgbClr val="231F20"/>
                </a:solidFill>
                <a:latin typeface="Corbel" panose="020B0503020204020204" pitchFamily="34" charset="0"/>
                <a:cs typeface="WorkSans-Light"/>
              </a:rPr>
              <a:t> </a:t>
            </a:r>
            <a:r>
              <a:rPr sz="833" dirty="0">
                <a:solidFill>
                  <a:srgbClr val="231F20"/>
                </a:solidFill>
                <a:latin typeface="Corbel" panose="020B0503020204020204" pitchFamily="34" charset="0"/>
                <a:cs typeface="WorkSans-Light"/>
              </a:rPr>
              <a:t>cause</a:t>
            </a:r>
            <a:r>
              <a:rPr sz="833" spc="-25" dirty="0">
                <a:solidFill>
                  <a:srgbClr val="231F20"/>
                </a:solidFill>
                <a:latin typeface="Corbel" panose="020B0503020204020204" pitchFamily="34" charset="0"/>
                <a:cs typeface="WorkSans-Light"/>
              </a:rPr>
              <a:t> </a:t>
            </a:r>
            <a:r>
              <a:rPr sz="833" dirty="0">
                <a:solidFill>
                  <a:srgbClr val="231F20"/>
                </a:solidFill>
                <a:latin typeface="Corbel" panose="020B0503020204020204" pitchFamily="34" charset="0"/>
                <a:cs typeface="WorkSans-Light"/>
              </a:rPr>
              <a:t>fractions</a:t>
            </a:r>
            <a:r>
              <a:rPr sz="833" spc="-25" dirty="0">
                <a:solidFill>
                  <a:srgbClr val="231F20"/>
                </a:solidFill>
                <a:latin typeface="Corbel" panose="020B0503020204020204" pitchFamily="34" charset="0"/>
                <a:cs typeface="WorkSans-Light"/>
              </a:rPr>
              <a:t> </a:t>
            </a:r>
            <a:r>
              <a:rPr sz="833" dirty="0">
                <a:solidFill>
                  <a:srgbClr val="231F20"/>
                </a:solidFill>
                <a:latin typeface="Corbel" panose="020B0503020204020204" pitchFamily="34" charset="0"/>
                <a:cs typeface="WorkSans-Light"/>
              </a:rPr>
              <a:t>from</a:t>
            </a:r>
            <a:r>
              <a:rPr sz="833" spc="-8" dirty="0">
                <a:solidFill>
                  <a:srgbClr val="231F20"/>
                </a:solidFill>
                <a:latin typeface="Corbel" panose="020B0503020204020204" pitchFamily="34" charset="0"/>
                <a:cs typeface="WorkSans-Light"/>
              </a:rPr>
              <a:t> </a:t>
            </a:r>
            <a:r>
              <a:rPr sz="833" dirty="0">
                <a:solidFill>
                  <a:srgbClr val="231F20"/>
                </a:solidFill>
                <a:latin typeface="Corbel" panose="020B0503020204020204" pitchFamily="34" charset="0"/>
                <a:cs typeface="WorkSans-Light"/>
              </a:rPr>
              <a:t>2017</a:t>
            </a:r>
            <a:r>
              <a:rPr sz="833" spc="-33" dirty="0">
                <a:solidFill>
                  <a:srgbClr val="231F20"/>
                </a:solidFill>
                <a:latin typeface="Corbel" panose="020B0503020204020204" pitchFamily="34" charset="0"/>
                <a:cs typeface="WorkSans-Light"/>
              </a:rPr>
              <a:t> </a:t>
            </a:r>
            <a:r>
              <a:rPr sz="833" dirty="0">
                <a:solidFill>
                  <a:srgbClr val="231F20"/>
                </a:solidFill>
                <a:latin typeface="Corbel" panose="020B0503020204020204" pitchFamily="34" charset="0"/>
                <a:cs typeface="WorkSans-Light"/>
              </a:rPr>
              <a:t>and</a:t>
            </a:r>
            <a:r>
              <a:rPr sz="833" spc="-8" dirty="0">
                <a:solidFill>
                  <a:srgbClr val="231F20"/>
                </a:solidFill>
                <a:latin typeface="Corbel" panose="020B0503020204020204" pitchFamily="34" charset="0"/>
                <a:cs typeface="WorkSans-Light"/>
              </a:rPr>
              <a:t> </a:t>
            </a:r>
            <a:r>
              <a:rPr sz="833" dirty="0">
                <a:solidFill>
                  <a:srgbClr val="231F20"/>
                </a:solidFill>
                <a:latin typeface="Corbel" panose="020B0503020204020204" pitchFamily="34" charset="0"/>
                <a:cs typeface="WorkSans-Light"/>
              </a:rPr>
              <a:t>applying</a:t>
            </a:r>
            <a:r>
              <a:rPr sz="833" spc="-25" dirty="0">
                <a:solidFill>
                  <a:srgbClr val="231F20"/>
                </a:solidFill>
                <a:latin typeface="Corbel" panose="020B0503020204020204" pitchFamily="34" charset="0"/>
                <a:cs typeface="WorkSans-Light"/>
              </a:rPr>
              <a:t> </a:t>
            </a:r>
            <a:r>
              <a:rPr sz="833" dirty="0">
                <a:solidFill>
                  <a:srgbClr val="231F20"/>
                </a:solidFill>
                <a:latin typeface="Corbel" panose="020B0503020204020204" pitchFamily="34" charset="0"/>
                <a:cs typeface="WorkSans-Light"/>
              </a:rPr>
              <a:t>them</a:t>
            </a:r>
            <a:r>
              <a:rPr sz="833" spc="-25" dirty="0">
                <a:solidFill>
                  <a:srgbClr val="231F20"/>
                </a:solidFill>
                <a:latin typeface="Corbel" panose="020B0503020204020204" pitchFamily="34" charset="0"/>
                <a:cs typeface="WorkSans-Light"/>
              </a:rPr>
              <a:t> </a:t>
            </a:r>
            <a:r>
              <a:rPr sz="833" dirty="0">
                <a:solidFill>
                  <a:srgbClr val="231F20"/>
                </a:solidFill>
                <a:latin typeface="Corbel" panose="020B0503020204020204" pitchFamily="34" charset="0"/>
                <a:cs typeface="WorkSans-Light"/>
              </a:rPr>
              <a:t>to</a:t>
            </a:r>
            <a:r>
              <a:rPr sz="833" spc="-12" dirty="0">
                <a:solidFill>
                  <a:srgbClr val="231F20"/>
                </a:solidFill>
                <a:latin typeface="Corbel" panose="020B0503020204020204" pitchFamily="34" charset="0"/>
                <a:cs typeface="WorkSans-Light"/>
              </a:rPr>
              <a:t> </a:t>
            </a:r>
            <a:r>
              <a:rPr sz="833" dirty="0">
                <a:solidFill>
                  <a:srgbClr val="231F20"/>
                </a:solidFill>
                <a:latin typeface="Corbel" panose="020B0503020204020204" pitchFamily="34" charset="0"/>
                <a:cs typeface="WorkSans-Light"/>
              </a:rPr>
              <a:t>UN-IGME</a:t>
            </a:r>
            <a:r>
              <a:rPr sz="833" spc="-8" dirty="0">
                <a:solidFill>
                  <a:srgbClr val="231F20"/>
                </a:solidFill>
                <a:latin typeface="Corbel" panose="020B0503020204020204" pitchFamily="34" charset="0"/>
                <a:cs typeface="WorkSans-Light"/>
              </a:rPr>
              <a:t> </a:t>
            </a:r>
            <a:r>
              <a:rPr sz="833" dirty="0">
                <a:solidFill>
                  <a:srgbClr val="231F20"/>
                </a:solidFill>
                <a:latin typeface="Corbel" panose="020B0503020204020204" pitchFamily="34" charset="0"/>
                <a:cs typeface="WorkSans-Light"/>
              </a:rPr>
              <a:t>estimates</a:t>
            </a:r>
            <a:r>
              <a:rPr sz="833" spc="-25" dirty="0">
                <a:solidFill>
                  <a:srgbClr val="231F20"/>
                </a:solidFill>
                <a:latin typeface="Corbel" panose="020B0503020204020204" pitchFamily="34" charset="0"/>
                <a:cs typeface="WorkSans-Light"/>
              </a:rPr>
              <a:t> </a:t>
            </a:r>
            <a:r>
              <a:rPr sz="833" dirty="0">
                <a:solidFill>
                  <a:srgbClr val="231F20"/>
                </a:solidFill>
                <a:latin typeface="Corbel" panose="020B0503020204020204" pitchFamily="34" charset="0"/>
                <a:cs typeface="WorkSans-Light"/>
              </a:rPr>
              <a:t>for</a:t>
            </a:r>
            <a:r>
              <a:rPr sz="833" spc="-29" dirty="0">
                <a:solidFill>
                  <a:srgbClr val="231F20"/>
                </a:solidFill>
                <a:latin typeface="Corbel" panose="020B0503020204020204" pitchFamily="34" charset="0"/>
                <a:cs typeface="WorkSans-Light"/>
              </a:rPr>
              <a:t> </a:t>
            </a:r>
            <a:r>
              <a:rPr sz="833" spc="-8" dirty="0">
                <a:solidFill>
                  <a:srgbClr val="231F20"/>
                </a:solidFill>
                <a:latin typeface="Corbel" panose="020B0503020204020204" pitchFamily="34" charset="0"/>
                <a:cs typeface="WorkSans-Light"/>
              </a:rPr>
              <a:t>2018.</a:t>
            </a:r>
            <a:r>
              <a:rPr sz="687" baseline="35353" dirty="0">
                <a:solidFill>
                  <a:srgbClr val="231F20"/>
                </a:solidFill>
                <a:latin typeface="Corbel" panose="020B0503020204020204" pitchFamily="34" charset="0"/>
                <a:cs typeface="WorkSans-Light"/>
              </a:rPr>
              <a:t>2</a:t>
            </a:r>
            <a:r>
              <a:rPr sz="687" spc="143" baseline="35353" dirty="0">
                <a:solidFill>
                  <a:srgbClr val="231F20"/>
                </a:solidFill>
                <a:latin typeface="Corbel" panose="020B0503020204020204" pitchFamily="34" charset="0"/>
                <a:cs typeface="WorkSans-Light"/>
              </a:rPr>
              <a:t> </a:t>
            </a:r>
            <a:r>
              <a:rPr sz="833" dirty="0">
                <a:solidFill>
                  <a:srgbClr val="231F20"/>
                </a:solidFill>
                <a:latin typeface="Corbel" panose="020B0503020204020204" pitchFamily="34" charset="0"/>
                <a:cs typeface="WorkSans-Light"/>
              </a:rPr>
              <a:t>Pneumonia</a:t>
            </a:r>
            <a:r>
              <a:rPr sz="833" spc="-42" dirty="0">
                <a:solidFill>
                  <a:srgbClr val="231F20"/>
                </a:solidFill>
                <a:latin typeface="Corbel" panose="020B0503020204020204" pitchFamily="34" charset="0"/>
                <a:cs typeface="WorkSans-Light"/>
              </a:rPr>
              <a:t> </a:t>
            </a:r>
            <a:r>
              <a:rPr sz="833" dirty="0">
                <a:solidFill>
                  <a:srgbClr val="231F20"/>
                </a:solidFill>
                <a:latin typeface="Corbel" panose="020B0503020204020204" pitchFamily="34" charset="0"/>
                <a:cs typeface="WorkSans-Light"/>
              </a:rPr>
              <a:t>Etiology</a:t>
            </a:r>
            <a:r>
              <a:rPr sz="833" spc="-37" dirty="0">
                <a:solidFill>
                  <a:srgbClr val="231F20"/>
                </a:solidFill>
                <a:latin typeface="Corbel" panose="020B0503020204020204" pitchFamily="34" charset="0"/>
                <a:cs typeface="WorkSans-Light"/>
              </a:rPr>
              <a:t> </a:t>
            </a:r>
            <a:r>
              <a:rPr sz="833" dirty="0">
                <a:solidFill>
                  <a:srgbClr val="231F20"/>
                </a:solidFill>
                <a:latin typeface="Corbel" panose="020B0503020204020204" pitchFamily="34" charset="0"/>
                <a:cs typeface="WorkSans-Light"/>
              </a:rPr>
              <a:t>Research</a:t>
            </a:r>
            <a:r>
              <a:rPr sz="833" spc="-29" dirty="0">
                <a:solidFill>
                  <a:srgbClr val="231F20"/>
                </a:solidFill>
                <a:latin typeface="Corbel" panose="020B0503020204020204" pitchFamily="34" charset="0"/>
                <a:cs typeface="WorkSans-Light"/>
              </a:rPr>
              <a:t> </a:t>
            </a:r>
            <a:r>
              <a:rPr sz="833" dirty="0">
                <a:solidFill>
                  <a:srgbClr val="231F20"/>
                </a:solidFill>
                <a:latin typeface="Corbel" panose="020B0503020204020204" pitchFamily="34" charset="0"/>
                <a:cs typeface="WorkSans-Light"/>
              </a:rPr>
              <a:t>for</a:t>
            </a:r>
            <a:r>
              <a:rPr sz="833" spc="-37" dirty="0">
                <a:solidFill>
                  <a:srgbClr val="231F20"/>
                </a:solidFill>
                <a:latin typeface="Corbel" panose="020B0503020204020204" pitchFamily="34" charset="0"/>
                <a:cs typeface="WorkSans-Light"/>
              </a:rPr>
              <a:t> </a:t>
            </a:r>
            <a:r>
              <a:rPr sz="833" dirty="0">
                <a:solidFill>
                  <a:srgbClr val="231F20"/>
                </a:solidFill>
                <a:latin typeface="Corbel" panose="020B0503020204020204" pitchFamily="34" charset="0"/>
                <a:cs typeface="WorkSans-Light"/>
              </a:rPr>
              <a:t>Child</a:t>
            </a:r>
            <a:r>
              <a:rPr sz="833" spc="-17" dirty="0">
                <a:solidFill>
                  <a:srgbClr val="231F20"/>
                </a:solidFill>
                <a:latin typeface="Corbel" panose="020B0503020204020204" pitchFamily="34" charset="0"/>
                <a:cs typeface="WorkSans-Light"/>
              </a:rPr>
              <a:t> </a:t>
            </a:r>
            <a:r>
              <a:rPr sz="833" dirty="0">
                <a:solidFill>
                  <a:srgbClr val="231F20"/>
                </a:solidFill>
                <a:latin typeface="Corbel" panose="020B0503020204020204" pitchFamily="34" charset="0"/>
                <a:cs typeface="WorkSans-Light"/>
              </a:rPr>
              <a:t>Health</a:t>
            </a:r>
            <a:r>
              <a:rPr sz="833" spc="-17" dirty="0">
                <a:solidFill>
                  <a:srgbClr val="231F20"/>
                </a:solidFill>
                <a:latin typeface="Corbel" panose="020B0503020204020204" pitchFamily="34" charset="0"/>
                <a:cs typeface="WorkSans-Light"/>
              </a:rPr>
              <a:t> </a:t>
            </a:r>
            <a:r>
              <a:rPr sz="833" dirty="0">
                <a:solidFill>
                  <a:srgbClr val="231F20"/>
                </a:solidFill>
                <a:latin typeface="Corbel" panose="020B0503020204020204" pitchFamily="34" charset="0"/>
                <a:cs typeface="WorkSans-Light"/>
              </a:rPr>
              <a:t>(PERCH)</a:t>
            </a:r>
            <a:r>
              <a:rPr sz="833" spc="-17" dirty="0">
                <a:solidFill>
                  <a:srgbClr val="231F20"/>
                </a:solidFill>
                <a:latin typeface="Corbel" panose="020B0503020204020204" pitchFamily="34" charset="0"/>
                <a:cs typeface="WorkSans-Light"/>
              </a:rPr>
              <a:t> </a:t>
            </a:r>
            <a:r>
              <a:rPr sz="833" dirty="0">
                <a:solidFill>
                  <a:srgbClr val="231F20"/>
                </a:solidFill>
                <a:latin typeface="Corbel" panose="020B0503020204020204" pitchFamily="34" charset="0"/>
                <a:cs typeface="WorkSans-Light"/>
              </a:rPr>
              <a:t>Study</a:t>
            </a:r>
            <a:r>
              <a:rPr sz="833" spc="-37" dirty="0">
                <a:solidFill>
                  <a:srgbClr val="231F20"/>
                </a:solidFill>
                <a:latin typeface="Corbel" panose="020B0503020204020204" pitchFamily="34" charset="0"/>
                <a:cs typeface="WorkSans-Light"/>
              </a:rPr>
              <a:t> </a:t>
            </a:r>
            <a:r>
              <a:rPr sz="833" dirty="0">
                <a:solidFill>
                  <a:srgbClr val="231F20"/>
                </a:solidFill>
                <a:latin typeface="Corbel" panose="020B0503020204020204" pitchFamily="34" charset="0"/>
                <a:cs typeface="WorkSans-Light"/>
              </a:rPr>
              <a:t>Group.</a:t>
            </a:r>
            <a:r>
              <a:rPr sz="833" spc="-17" dirty="0">
                <a:solidFill>
                  <a:srgbClr val="231F20"/>
                </a:solidFill>
                <a:latin typeface="Corbel" panose="020B0503020204020204" pitchFamily="34" charset="0"/>
                <a:cs typeface="WorkSans-Light"/>
              </a:rPr>
              <a:t> </a:t>
            </a:r>
            <a:r>
              <a:rPr sz="833" i="1" dirty="0">
                <a:solidFill>
                  <a:srgbClr val="231F20"/>
                </a:solidFill>
                <a:latin typeface="Corbel" panose="020B0503020204020204" pitchFamily="34" charset="0"/>
                <a:cs typeface="WorkSans-Light"/>
              </a:rPr>
              <a:t>Lancet</a:t>
            </a:r>
            <a:r>
              <a:rPr sz="833" dirty="0">
                <a:solidFill>
                  <a:srgbClr val="231F20"/>
                </a:solidFill>
                <a:latin typeface="Corbel" panose="020B0503020204020204" pitchFamily="34" charset="0"/>
                <a:cs typeface="WorkSans-Light"/>
              </a:rPr>
              <a:t>.</a:t>
            </a:r>
            <a:r>
              <a:rPr sz="833" spc="-17" dirty="0">
                <a:solidFill>
                  <a:srgbClr val="231F20"/>
                </a:solidFill>
                <a:latin typeface="Corbel" panose="020B0503020204020204" pitchFamily="34" charset="0"/>
                <a:cs typeface="WorkSans-Light"/>
              </a:rPr>
              <a:t> </a:t>
            </a:r>
            <a:r>
              <a:rPr sz="833" spc="-8" dirty="0">
                <a:solidFill>
                  <a:srgbClr val="231F20"/>
                </a:solidFill>
                <a:latin typeface="Corbel" panose="020B0503020204020204" pitchFamily="34" charset="0"/>
                <a:cs typeface="WorkSans-Light"/>
              </a:rPr>
              <a:t>2019.</a:t>
            </a:r>
            <a:endParaRPr sz="833" dirty="0">
              <a:latin typeface="Corbel" panose="020B0503020204020204" pitchFamily="34" charset="0"/>
              <a:cs typeface="WorkSans-Light"/>
            </a:endParaRPr>
          </a:p>
        </p:txBody>
      </p:sp>
      <p:sp>
        <p:nvSpPr>
          <p:cNvPr id="13" name="object 13"/>
          <p:cNvSpPr txBox="1"/>
          <p:nvPr/>
        </p:nvSpPr>
        <p:spPr>
          <a:xfrm>
            <a:off x="3549487" y="2929303"/>
            <a:ext cx="905836" cy="446703"/>
          </a:xfrm>
          <a:prstGeom prst="rect">
            <a:avLst/>
          </a:prstGeom>
        </p:spPr>
        <p:txBody>
          <a:bodyPr vert="horz" wrap="square" lIns="0" tIns="10583" rIns="0" bIns="0" rtlCol="0">
            <a:spAutoFit/>
          </a:bodyPr>
          <a:lstStyle/>
          <a:p>
            <a:pPr marL="10583" algn="r">
              <a:spcBef>
                <a:spcPts val="83"/>
              </a:spcBef>
            </a:pPr>
            <a:r>
              <a:rPr lang="en-US" sz="1375" b="1" spc="-21" dirty="0">
                <a:solidFill>
                  <a:srgbClr val="D71E62"/>
                </a:solidFill>
                <a:latin typeface="Corbel" panose="020B0503020204020204" pitchFamily="34" charset="0"/>
                <a:cs typeface="Montserrat-ExtraBold"/>
              </a:rPr>
              <a:t>Pneumonia </a:t>
            </a:r>
          </a:p>
          <a:p>
            <a:pPr marL="10583" algn="r">
              <a:spcBef>
                <a:spcPts val="83"/>
              </a:spcBef>
            </a:pPr>
            <a:r>
              <a:rPr sz="1375" b="1" spc="-21" dirty="0">
                <a:solidFill>
                  <a:srgbClr val="D71E62"/>
                </a:solidFill>
                <a:latin typeface="Corbel" panose="020B0503020204020204" pitchFamily="34" charset="0"/>
                <a:cs typeface="Montserrat-ExtraBold"/>
              </a:rPr>
              <a:t>15%</a:t>
            </a:r>
            <a:endParaRPr sz="1375" dirty="0">
              <a:latin typeface="Corbel" panose="020B0503020204020204" pitchFamily="34" charset="0"/>
              <a:cs typeface="Montserrat-ExtraBold"/>
            </a:endParaRPr>
          </a:p>
        </p:txBody>
      </p:sp>
      <p:sp>
        <p:nvSpPr>
          <p:cNvPr id="14" name="object 14"/>
          <p:cNvSpPr txBox="1"/>
          <p:nvPr/>
        </p:nvSpPr>
        <p:spPr>
          <a:xfrm>
            <a:off x="2558415" y="4755649"/>
            <a:ext cx="1019916" cy="222283"/>
          </a:xfrm>
          <a:prstGeom prst="rect">
            <a:avLst/>
          </a:prstGeom>
        </p:spPr>
        <p:txBody>
          <a:bodyPr vert="horz" wrap="square" lIns="0" tIns="10583" rIns="0" bIns="0" rtlCol="0">
            <a:spAutoFit/>
          </a:bodyPr>
          <a:lstStyle/>
          <a:p>
            <a:pPr marL="9525" marR="4233" indent="-9525">
              <a:spcBef>
                <a:spcPts val="83"/>
              </a:spcBef>
            </a:pPr>
            <a:r>
              <a:rPr lang="en-US" sz="1375" b="1" spc="-8" dirty="0">
                <a:solidFill>
                  <a:schemeClr val="accent3"/>
                </a:solidFill>
                <a:latin typeface="Corbel" panose="020B0503020204020204" pitchFamily="34" charset="0"/>
                <a:cs typeface="Montserrat"/>
              </a:rPr>
              <a:t>O</a:t>
            </a:r>
            <a:r>
              <a:rPr sz="1375" b="1" spc="-8" dirty="0">
                <a:solidFill>
                  <a:schemeClr val="accent3"/>
                </a:solidFill>
                <a:latin typeface="Corbel" panose="020B0503020204020204" pitchFamily="34" charset="0"/>
                <a:cs typeface="Montserrat"/>
              </a:rPr>
              <a:t>ther causes</a:t>
            </a:r>
            <a:endParaRPr sz="1375" b="1" dirty="0">
              <a:solidFill>
                <a:schemeClr val="accent3"/>
              </a:solidFill>
              <a:latin typeface="Corbel" panose="020B0503020204020204" pitchFamily="34" charset="0"/>
              <a:cs typeface="Montserrat"/>
            </a:endParaRPr>
          </a:p>
        </p:txBody>
      </p:sp>
      <p:sp>
        <p:nvSpPr>
          <p:cNvPr id="3" name="object 2">
            <a:extLst>
              <a:ext uri="{FF2B5EF4-FFF2-40B4-BE49-F238E27FC236}">
                <a16:creationId xmlns:a16="http://schemas.microsoft.com/office/drawing/2014/main" id="{789ADE59-82EF-D45D-162E-8496AFF1063B}"/>
              </a:ext>
            </a:extLst>
          </p:cNvPr>
          <p:cNvSpPr txBox="1">
            <a:spLocks/>
          </p:cNvSpPr>
          <p:nvPr/>
        </p:nvSpPr>
        <p:spPr>
          <a:xfrm>
            <a:off x="1224280" y="753517"/>
            <a:ext cx="7424056" cy="443882"/>
          </a:xfrm>
          <a:prstGeom prst="rect">
            <a:avLst/>
          </a:prstGeom>
        </p:spPr>
        <p:txBody>
          <a:bodyPr vert="horz" wrap="square" lIns="0" tIns="86783" rIns="0" bIns="0" rtlCol="0" anchor="t" anchorCtr="0">
            <a:spAutoFit/>
          </a:bodyPr>
          <a:lstStyle>
            <a:lvl1pPr algn="l" defTabSz="914400" rtl="0" eaLnBrk="1" latinLnBrk="0" hangingPunct="1">
              <a:lnSpc>
                <a:spcPct val="90000"/>
              </a:lnSpc>
              <a:spcBef>
                <a:spcPct val="0"/>
              </a:spcBef>
              <a:buNone/>
              <a:defRPr sz="2400" b="1" kern="1200">
                <a:solidFill>
                  <a:schemeClr val="accent3"/>
                </a:solidFill>
                <a:latin typeface="Corbel" panose="020B0503020204020204" pitchFamily="34" charset="0"/>
                <a:ea typeface="+mj-ea"/>
                <a:cs typeface="+mj-cs"/>
              </a:defRPr>
            </a:lvl1pPr>
          </a:lstStyle>
          <a:p>
            <a:pPr marL="10583" marR="4233">
              <a:lnSpc>
                <a:spcPts val="3000"/>
              </a:lnSpc>
              <a:spcBef>
                <a:spcPts val="682"/>
              </a:spcBef>
              <a:tabLst>
                <a:tab pos="1959426" algn="l"/>
                <a:tab pos="2425074" algn="l"/>
                <a:tab pos="2849978" algn="l"/>
                <a:tab pos="3629409" algn="l"/>
                <a:tab pos="4161200" algn="l"/>
                <a:tab pos="6253971" algn="l"/>
                <a:tab pos="7526566" algn="l"/>
                <a:tab pos="8031370" algn="l"/>
              </a:tabLst>
            </a:pPr>
            <a:r>
              <a:rPr lang="en-US" sz="2000" spc="-8" dirty="0">
                <a:solidFill>
                  <a:schemeClr val="accent1"/>
                </a:solidFill>
                <a:cs typeface="Montserrat"/>
              </a:rPr>
              <a:t>Killing more children than malaria, measles, and diarrhea combined.</a:t>
            </a:r>
          </a:p>
        </p:txBody>
      </p:sp>
      <p:sp>
        <p:nvSpPr>
          <p:cNvPr id="8" name="Footer Placeholder 57">
            <a:extLst>
              <a:ext uri="{FF2B5EF4-FFF2-40B4-BE49-F238E27FC236}">
                <a16:creationId xmlns:a16="http://schemas.microsoft.com/office/drawing/2014/main" id="{44C0F560-2B3C-6E03-65C7-979211318B95}"/>
              </a:ext>
            </a:extLst>
          </p:cNvPr>
          <p:cNvSpPr>
            <a:spLocks noGrp="1"/>
          </p:cNvSpPr>
          <p:nvPr>
            <p:ph type="ftr" sz="quarter" idx="3"/>
          </p:nvPr>
        </p:nvSpPr>
        <p:spPr>
          <a:xfrm>
            <a:off x="6866666" y="6548086"/>
            <a:ext cx="4873214" cy="173389"/>
          </a:xfrm>
        </p:spPr>
        <p:txBody>
          <a:bodyPr/>
          <a:lstStyle/>
          <a:p>
            <a:r>
              <a:rPr lang="en-US" dirty="0"/>
              <a:t>Original slide developed by the World Health Organization and PATH. Last updated: February 2024</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 name="Picture 35" descr="Chart, pie chart&#10;&#10;Description automatically generated">
            <a:extLst>
              <a:ext uri="{FF2B5EF4-FFF2-40B4-BE49-F238E27FC236}">
                <a16:creationId xmlns:a16="http://schemas.microsoft.com/office/drawing/2014/main" id="{2FA8F4DB-175E-2CCE-B19E-74D3A207617E}"/>
              </a:ext>
            </a:extLst>
          </p:cNvPr>
          <p:cNvPicPr>
            <a:picLocks noChangeAspect="1"/>
          </p:cNvPicPr>
          <p:nvPr/>
        </p:nvPicPr>
        <p:blipFill>
          <a:blip r:embed="rId3"/>
          <a:stretch>
            <a:fillRect/>
          </a:stretch>
        </p:blipFill>
        <p:spPr>
          <a:xfrm>
            <a:off x="1761519" y="2897275"/>
            <a:ext cx="2298700" cy="2197100"/>
          </a:xfrm>
          <a:prstGeom prst="rect">
            <a:avLst/>
          </a:prstGeom>
        </p:spPr>
      </p:pic>
      <p:pic>
        <p:nvPicPr>
          <p:cNvPr id="38" name="Picture 37" descr="Chart, pie chart&#10;&#10;Description automatically generated">
            <a:extLst>
              <a:ext uri="{FF2B5EF4-FFF2-40B4-BE49-F238E27FC236}">
                <a16:creationId xmlns:a16="http://schemas.microsoft.com/office/drawing/2014/main" id="{FF11346C-8C0B-C7E1-04B5-B5DC0EFC1E9F}"/>
              </a:ext>
            </a:extLst>
          </p:cNvPr>
          <p:cNvPicPr>
            <a:picLocks noChangeAspect="1"/>
          </p:cNvPicPr>
          <p:nvPr/>
        </p:nvPicPr>
        <p:blipFill>
          <a:blip r:embed="rId4"/>
          <a:stretch>
            <a:fillRect/>
          </a:stretch>
        </p:blipFill>
        <p:spPr>
          <a:xfrm>
            <a:off x="5294376" y="2903625"/>
            <a:ext cx="2336800" cy="2184400"/>
          </a:xfrm>
          <a:prstGeom prst="rect">
            <a:avLst/>
          </a:prstGeom>
        </p:spPr>
      </p:pic>
      <p:pic>
        <p:nvPicPr>
          <p:cNvPr id="40" name="Picture 39" descr="Chart, pie chart&#10;&#10;Description automatically generated">
            <a:extLst>
              <a:ext uri="{FF2B5EF4-FFF2-40B4-BE49-F238E27FC236}">
                <a16:creationId xmlns:a16="http://schemas.microsoft.com/office/drawing/2014/main" id="{1578CCB9-0394-D68C-F74F-49839FEE8E00}"/>
              </a:ext>
            </a:extLst>
          </p:cNvPr>
          <p:cNvPicPr>
            <a:picLocks noChangeAspect="1"/>
          </p:cNvPicPr>
          <p:nvPr/>
        </p:nvPicPr>
        <p:blipFill>
          <a:blip r:embed="rId5"/>
          <a:stretch>
            <a:fillRect/>
          </a:stretch>
        </p:blipFill>
        <p:spPr>
          <a:xfrm>
            <a:off x="8867424" y="2893465"/>
            <a:ext cx="2311121" cy="2286000"/>
          </a:xfrm>
          <a:prstGeom prst="rect">
            <a:avLst/>
          </a:prstGeom>
        </p:spPr>
      </p:pic>
      <p:sp>
        <p:nvSpPr>
          <p:cNvPr id="25" name="Title 24">
            <a:extLst>
              <a:ext uri="{FF2B5EF4-FFF2-40B4-BE49-F238E27FC236}">
                <a16:creationId xmlns:a16="http://schemas.microsoft.com/office/drawing/2014/main" id="{A9F55013-16BD-58C6-9B37-DC29B060AEB8}"/>
              </a:ext>
            </a:extLst>
          </p:cNvPr>
          <p:cNvSpPr>
            <a:spLocks noGrp="1"/>
          </p:cNvSpPr>
          <p:nvPr>
            <p:ph type="title"/>
          </p:nvPr>
        </p:nvSpPr>
        <p:spPr/>
        <p:txBody>
          <a:bodyPr/>
          <a:lstStyle/>
          <a:p>
            <a:r>
              <a:rPr lang="en-US" dirty="0"/>
              <a:t>Annual global pediatric RSV disease burden (&lt; 5 years of age)</a:t>
            </a:r>
            <a:endParaRPr lang="en-US" dirty="0">
              <a:solidFill>
                <a:schemeClr val="accent1"/>
              </a:solidFill>
            </a:endParaRPr>
          </a:p>
        </p:txBody>
      </p:sp>
      <p:sp>
        <p:nvSpPr>
          <p:cNvPr id="3" name="object 3"/>
          <p:cNvSpPr/>
          <p:nvPr/>
        </p:nvSpPr>
        <p:spPr>
          <a:xfrm>
            <a:off x="1207971" y="1262953"/>
            <a:ext cx="3404658" cy="4444471"/>
          </a:xfrm>
          <a:custGeom>
            <a:avLst/>
            <a:gdLst/>
            <a:ahLst/>
            <a:cxnLst/>
            <a:rect l="l" t="t" r="r" b="b"/>
            <a:pathLst>
              <a:path w="4085590" h="5333365">
                <a:moveTo>
                  <a:pt x="0" y="5333161"/>
                </a:moveTo>
                <a:lnTo>
                  <a:pt x="4085082" y="5333161"/>
                </a:lnTo>
                <a:lnTo>
                  <a:pt x="4085082" y="0"/>
                </a:lnTo>
                <a:lnTo>
                  <a:pt x="0" y="0"/>
                </a:lnTo>
                <a:lnTo>
                  <a:pt x="0" y="5333161"/>
                </a:lnTo>
                <a:close/>
              </a:path>
            </a:pathLst>
          </a:custGeom>
          <a:ln w="11658">
            <a:solidFill>
              <a:srgbClr val="231F20"/>
            </a:solidFill>
          </a:ln>
        </p:spPr>
        <p:txBody>
          <a:bodyPr wrap="square" lIns="0" tIns="0" rIns="0" bIns="0" rtlCol="0"/>
          <a:lstStyle/>
          <a:p>
            <a:endParaRPr sz="1500"/>
          </a:p>
        </p:txBody>
      </p:sp>
      <p:sp>
        <p:nvSpPr>
          <p:cNvPr id="4" name="object 4"/>
          <p:cNvSpPr txBox="1"/>
          <p:nvPr/>
        </p:nvSpPr>
        <p:spPr>
          <a:xfrm>
            <a:off x="1383442" y="1119178"/>
            <a:ext cx="3053292" cy="635191"/>
          </a:xfrm>
          <a:prstGeom prst="rect">
            <a:avLst/>
          </a:prstGeom>
          <a:solidFill>
            <a:srgbClr val="672672"/>
          </a:solidFill>
        </p:spPr>
        <p:txBody>
          <a:bodyPr vert="horz" wrap="square" lIns="0" tIns="3704" rIns="0" bIns="0" rtlCol="0" anchor="ctr" anchorCtr="0">
            <a:noAutofit/>
          </a:bodyPr>
          <a:lstStyle/>
          <a:p>
            <a:pPr marL="457711" marR="347119" indent="-104771" algn="ctr">
              <a:lnSpc>
                <a:spcPts val="1375"/>
              </a:lnSpc>
            </a:pPr>
            <a:r>
              <a:rPr sz="1250" b="1" dirty="0">
                <a:solidFill>
                  <a:srgbClr val="FFFFFF"/>
                </a:solidFill>
                <a:latin typeface="Corbel" panose="020B0503020204020204" pitchFamily="34" charset="0"/>
                <a:cs typeface="Montserrat"/>
              </a:rPr>
              <a:t>LEADING</a:t>
            </a:r>
            <a:r>
              <a:rPr sz="1250" b="1" spc="-17" dirty="0">
                <a:solidFill>
                  <a:srgbClr val="FFFFFF"/>
                </a:solidFill>
                <a:latin typeface="Corbel" panose="020B0503020204020204" pitchFamily="34" charset="0"/>
                <a:cs typeface="Montserrat"/>
              </a:rPr>
              <a:t> </a:t>
            </a:r>
            <a:r>
              <a:rPr sz="1250" b="1" dirty="0">
                <a:solidFill>
                  <a:srgbClr val="FFFFFF"/>
                </a:solidFill>
                <a:latin typeface="Corbel" panose="020B0503020204020204" pitchFamily="34" charset="0"/>
                <a:cs typeface="Montserrat"/>
              </a:rPr>
              <a:t>CAUSE</a:t>
            </a:r>
            <a:r>
              <a:rPr sz="1250" b="1" spc="-12" dirty="0">
                <a:solidFill>
                  <a:srgbClr val="FFFFFF"/>
                </a:solidFill>
                <a:latin typeface="Corbel" panose="020B0503020204020204" pitchFamily="34" charset="0"/>
                <a:cs typeface="Montserrat"/>
              </a:rPr>
              <a:t> </a:t>
            </a:r>
            <a:r>
              <a:rPr sz="1250" b="1" dirty="0">
                <a:solidFill>
                  <a:srgbClr val="FFFFFF"/>
                </a:solidFill>
                <a:latin typeface="Corbel" panose="020B0503020204020204" pitchFamily="34" charset="0"/>
                <a:cs typeface="Montserrat"/>
              </a:rPr>
              <a:t>OF</a:t>
            </a:r>
            <a:r>
              <a:rPr sz="1250" b="1" spc="-12" dirty="0">
                <a:solidFill>
                  <a:srgbClr val="FFFFFF"/>
                </a:solidFill>
                <a:latin typeface="Corbel" panose="020B0503020204020204" pitchFamily="34" charset="0"/>
                <a:cs typeface="Montserrat"/>
              </a:rPr>
              <a:t> </a:t>
            </a:r>
            <a:r>
              <a:rPr sz="1250" b="1" spc="-17" dirty="0">
                <a:solidFill>
                  <a:srgbClr val="FFFFFF"/>
                </a:solidFill>
                <a:latin typeface="Corbel" panose="020B0503020204020204" pitchFamily="34" charset="0"/>
                <a:cs typeface="Montserrat"/>
              </a:rPr>
              <a:t>SEVERE </a:t>
            </a:r>
            <a:r>
              <a:rPr sz="1250" b="1" dirty="0">
                <a:solidFill>
                  <a:srgbClr val="FFFFFF"/>
                </a:solidFill>
                <a:latin typeface="Corbel" panose="020B0503020204020204" pitchFamily="34" charset="0"/>
                <a:cs typeface="Montserrat"/>
              </a:rPr>
              <a:t>RESPIRATORY</a:t>
            </a:r>
            <a:r>
              <a:rPr sz="1250" b="1" spc="-83" dirty="0">
                <a:solidFill>
                  <a:srgbClr val="FFFFFF"/>
                </a:solidFill>
                <a:latin typeface="Corbel" panose="020B0503020204020204" pitchFamily="34" charset="0"/>
                <a:cs typeface="Montserrat"/>
              </a:rPr>
              <a:t> </a:t>
            </a:r>
            <a:r>
              <a:rPr sz="1250" b="1" spc="-8" dirty="0">
                <a:solidFill>
                  <a:srgbClr val="FFFFFF"/>
                </a:solidFill>
                <a:latin typeface="Corbel" panose="020B0503020204020204" pitchFamily="34" charset="0"/>
                <a:cs typeface="Montserrat"/>
              </a:rPr>
              <a:t>INFECTION</a:t>
            </a:r>
            <a:endParaRPr sz="1250" dirty="0">
              <a:latin typeface="Corbel" panose="020B0503020204020204" pitchFamily="34" charset="0"/>
              <a:cs typeface="Montserrat"/>
            </a:endParaRPr>
          </a:p>
        </p:txBody>
      </p:sp>
      <p:sp>
        <p:nvSpPr>
          <p:cNvPr id="8" name="object 8"/>
          <p:cNvSpPr txBox="1"/>
          <p:nvPr/>
        </p:nvSpPr>
        <p:spPr>
          <a:xfrm>
            <a:off x="1375757" y="1899649"/>
            <a:ext cx="3070225" cy="934016"/>
          </a:xfrm>
          <a:prstGeom prst="rect">
            <a:avLst/>
          </a:prstGeom>
        </p:spPr>
        <p:txBody>
          <a:bodyPr vert="horz" wrap="square" lIns="0" tIns="10583" rIns="0" bIns="0" rtlCol="0">
            <a:spAutoFit/>
          </a:bodyPr>
          <a:lstStyle/>
          <a:p>
            <a:pPr algn="ctr">
              <a:lnSpc>
                <a:spcPts val="4954"/>
              </a:lnSpc>
              <a:spcBef>
                <a:spcPts val="83"/>
              </a:spcBef>
            </a:pPr>
            <a:r>
              <a:rPr sz="4250" b="1" spc="-8" dirty="0">
                <a:solidFill>
                  <a:srgbClr val="672672"/>
                </a:solidFill>
                <a:latin typeface="Corbel" panose="020B0503020204020204" pitchFamily="34" charset="0"/>
                <a:cs typeface="Montserrat-SemiBold"/>
              </a:rPr>
              <a:t>33,000,000</a:t>
            </a:r>
            <a:endParaRPr sz="4250" dirty="0">
              <a:latin typeface="Corbel" panose="020B0503020204020204" pitchFamily="34" charset="0"/>
              <a:cs typeface="Montserrat-SemiBold"/>
            </a:endParaRPr>
          </a:p>
          <a:p>
            <a:pPr algn="ctr">
              <a:lnSpc>
                <a:spcPts val="2154"/>
              </a:lnSpc>
            </a:pPr>
            <a:r>
              <a:rPr sz="1917" b="1" spc="-8" dirty="0">
                <a:solidFill>
                  <a:srgbClr val="672672"/>
                </a:solidFill>
                <a:latin typeface="Corbel" panose="020B0503020204020204" pitchFamily="34" charset="0"/>
                <a:cs typeface="Montserrat-SemiBold"/>
              </a:rPr>
              <a:t>episodes</a:t>
            </a:r>
            <a:endParaRPr sz="1917" dirty="0">
              <a:latin typeface="Corbel" panose="020B0503020204020204" pitchFamily="34" charset="0"/>
              <a:cs typeface="Montserrat-SemiBold"/>
            </a:endParaRPr>
          </a:p>
        </p:txBody>
      </p:sp>
      <p:sp>
        <p:nvSpPr>
          <p:cNvPr id="9" name="object 9"/>
          <p:cNvSpPr txBox="1"/>
          <p:nvPr/>
        </p:nvSpPr>
        <p:spPr>
          <a:xfrm>
            <a:off x="5226378" y="1933749"/>
            <a:ext cx="2472796" cy="819135"/>
          </a:xfrm>
          <a:prstGeom prst="rect">
            <a:avLst/>
          </a:prstGeom>
        </p:spPr>
        <p:txBody>
          <a:bodyPr vert="horz" wrap="square" lIns="0" tIns="11113" rIns="0" bIns="0" rtlCol="0">
            <a:spAutoFit/>
          </a:bodyPr>
          <a:lstStyle/>
          <a:p>
            <a:pPr marL="9525" algn="ctr">
              <a:lnSpc>
                <a:spcPts val="4241"/>
              </a:lnSpc>
              <a:spcBef>
                <a:spcPts val="87"/>
              </a:spcBef>
            </a:pPr>
            <a:r>
              <a:rPr sz="3667" b="1" dirty="0">
                <a:solidFill>
                  <a:srgbClr val="314FA1"/>
                </a:solidFill>
                <a:latin typeface="Corbel" panose="020B0503020204020204" pitchFamily="34" charset="0"/>
                <a:cs typeface="Montserrat-SemiBold"/>
              </a:rPr>
              <a:t>3.6</a:t>
            </a:r>
            <a:r>
              <a:rPr sz="3667" b="1" spc="-54" dirty="0">
                <a:solidFill>
                  <a:srgbClr val="314FA1"/>
                </a:solidFill>
                <a:latin typeface="Corbel" panose="020B0503020204020204" pitchFamily="34" charset="0"/>
                <a:cs typeface="Montserrat-SemiBold"/>
              </a:rPr>
              <a:t> </a:t>
            </a:r>
            <a:r>
              <a:rPr sz="3667" b="1" spc="-8" dirty="0">
                <a:solidFill>
                  <a:srgbClr val="314FA1"/>
                </a:solidFill>
                <a:latin typeface="Corbel" panose="020B0503020204020204" pitchFamily="34" charset="0"/>
                <a:cs typeface="Montserrat-SemiBold"/>
              </a:rPr>
              <a:t>million</a:t>
            </a:r>
            <a:endParaRPr sz="3667" dirty="0">
              <a:latin typeface="Corbel" panose="020B0503020204020204" pitchFamily="34" charset="0"/>
              <a:cs typeface="Montserrat-SemiBold"/>
            </a:endParaRPr>
          </a:p>
          <a:p>
            <a:pPr marL="9525" algn="ctr">
              <a:lnSpc>
                <a:spcPts val="2142"/>
              </a:lnSpc>
            </a:pPr>
            <a:r>
              <a:rPr sz="1917" b="1" spc="-8" dirty="0">
                <a:solidFill>
                  <a:srgbClr val="314FA1"/>
                </a:solidFill>
                <a:latin typeface="Corbel" panose="020B0503020204020204" pitchFamily="34" charset="0"/>
                <a:cs typeface="Montserrat-SemiBold"/>
              </a:rPr>
              <a:t>hospitalizations</a:t>
            </a:r>
            <a:endParaRPr sz="1917" dirty="0">
              <a:latin typeface="Corbel" panose="020B0503020204020204" pitchFamily="34" charset="0"/>
              <a:cs typeface="Montserrat-SemiBold"/>
            </a:endParaRPr>
          </a:p>
        </p:txBody>
      </p:sp>
      <p:sp>
        <p:nvSpPr>
          <p:cNvPr id="10" name="object 10"/>
          <p:cNvSpPr txBox="1"/>
          <p:nvPr/>
        </p:nvSpPr>
        <p:spPr>
          <a:xfrm>
            <a:off x="1376256" y="6558551"/>
            <a:ext cx="2583921" cy="138863"/>
          </a:xfrm>
          <a:prstGeom prst="rect">
            <a:avLst/>
          </a:prstGeom>
        </p:spPr>
        <p:txBody>
          <a:bodyPr vert="horz" wrap="square" lIns="0" tIns="10583" rIns="0" bIns="0" rtlCol="0">
            <a:spAutoFit/>
          </a:bodyPr>
          <a:lstStyle/>
          <a:p>
            <a:pPr marL="10583">
              <a:spcBef>
                <a:spcPts val="83"/>
              </a:spcBef>
            </a:pPr>
            <a:r>
              <a:rPr sz="833" dirty="0">
                <a:solidFill>
                  <a:srgbClr val="231F20"/>
                </a:solidFill>
                <a:latin typeface="WorkSans-Light"/>
                <a:cs typeface="WorkSans-Light"/>
              </a:rPr>
              <a:t>Reference:</a:t>
            </a:r>
            <a:r>
              <a:rPr sz="833" spc="183" dirty="0">
                <a:solidFill>
                  <a:srgbClr val="231F20"/>
                </a:solidFill>
                <a:latin typeface="WorkSans-Light"/>
                <a:cs typeface="WorkSans-Light"/>
              </a:rPr>
              <a:t> </a:t>
            </a:r>
            <a:r>
              <a:rPr sz="833" dirty="0">
                <a:solidFill>
                  <a:srgbClr val="231F20"/>
                </a:solidFill>
                <a:latin typeface="WorkSans-Light"/>
                <a:cs typeface="WorkSans-Light"/>
              </a:rPr>
              <a:t>Li</a:t>
            </a:r>
            <a:r>
              <a:rPr lang="en-US" sz="833" dirty="0">
                <a:solidFill>
                  <a:srgbClr val="231F20"/>
                </a:solidFill>
                <a:latin typeface="WorkSans-Light"/>
                <a:cs typeface="WorkSans-Light"/>
              </a:rPr>
              <a:t> Y</a:t>
            </a:r>
            <a:r>
              <a:rPr sz="833" dirty="0">
                <a:solidFill>
                  <a:srgbClr val="231F20"/>
                </a:solidFill>
                <a:latin typeface="WorkSans-Light"/>
                <a:cs typeface="WorkSans-Light"/>
              </a:rPr>
              <a:t>,</a:t>
            </a:r>
            <a:r>
              <a:rPr sz="833" spc="-17" dirty="0">
                <a:solidFill>
                  <a:srgbClr val="231F20"/>
                </a:solidFill>
                <a:latin typeface="WorkSans-Light"/>
                <a:cs typeface="WorkSans-Light"/>
              </a:rPr>
              <a:t> </a:t>
            </a:r>
            <a:r>
              <a:rPr sz="833" dirty="0">
                <a:solidFill>
                  <a:srgbClr val="231F20"/>
                </a:solidFill>
                <a:latin typeface="WorkSans-Light"/>
                <a:cs typeface="WorkSans-Light"/>
              </a:rPr>
              <a:t>et</a:t>
            </a:r>
            <a:r>
              <a:rPr sz="833" spc="-21" dirty="0">
                <a:solidFill>
                  <a:srgbClr val="231F20"/>
                </a:solidFill>
                <a:latin typeface="WorkSans-Light"/>
                <a:cs typeface="WorkSans-Light"/>
              </a:rPr>
              <a:t> </a:t>
            </a:r>
            <a:r>
              <a:rPr sz="833" dirty="0">
                <a:solidFill>
                  <a:srgbClr val="231F20"/>
                </a:solidFill>
                <a:latin typeface="WorkSans-Light"/>
                <a:cs typeface="WorkSans-Light"/>
              </a:rPr>
              <a:t>al.</a:t>
            </a:r>
            <a:r>
              <a:rPr sz="833" spc="-17" dirty="0">
                <a:solidFill>
                  <a:srgbClr val="231F20"/>
                </a:solidFill>
                <a:latin typeface="WorkSans-Light"/>
                <a:cs typeface="WorkSans-Light"/>
              </a:rPr>
              <a:t> </a:t>
            </a:r>
            <a:r>
              <a:rPr sz="833" i="1" dirty="0">
                <a:solidFill>
                  <a:srgbClr val="231F20"/>
                </a:solidFill>
                <a:latin typeface="WorkSans-Light"/>
                <a:cs typeface="WorkSans-Light"/>
              </a:rPr>
              <a:t>Lancet</a:t>
            </a:r>
            <a:r>
              <a:rPr sz="833" spc="-21" dirty="0">
                <a:solidFill>
                  <a:srgbClr val="231F20"/>
                </a:solidFill>
                <a:latin typeface="WorkSans-Light"/>
                <a:cs typeface="WorkSans-Light"/>
              </a:rPr>
              <a:t> </a:t>
            </a:r>
            <a:r>
              <a:rPr sz="833" dirty="0">
                <a:solidFill>
                  <a:srgbClr val="231F20"/>
                </a:solidFill>
                <a:latin typeface="WorkSans-Light"/>
                <a:cs typeface="WorkSans-Light"/>
              </a:rPr>
              <a:t>2022</a:t>
            </a:r>
            <a:r>
              <a:rPr sz="833" spc="-8" dirty="0">
                <a:solidFill>
                  <a:srgbClr val="231F20"/>
                </a:solidFill>
                <a:latin typeface="WorkSans-Light"/>
                <a:cs typeface="WorkSans-Light"/>
              </a:rPr>
              <a:t>.</a:t>
            </a:r>
            <a:endParaRPr sz="833" dirty="0">
              <a:latin typeface="WorkSans-Light"/>
              <a:cs typeface="WorkSans-Light"/>
            </a:endParaRPr>
          </a:p>
        </p:txBody>
      </p:sp>
      <p:sp>
        <p:nvSpPr>
          <p:cNvPr id="11" name="object 11"/>
          <p:cNvSpPr txBox="1"/>
          <p:nvPr/>
        </p:nvSpPr>
        <p:spPr>
          <a:xfrm>
            <a:off x="3513418" y="2961318"/>
            <a:ext cx="936050" cy="454398"/>
          </a:xfrm>
          <a:prstGeom prst="rect">
            <a:avLst/>
          </a:prstGeom>
        </p:spPr>
        <p:txBody>
          <a:bodyPr vert="horz" wrap="square" lIns="0" tIns="10583" rIns="0" bIns="0" rtlCol="0">
            <a:spAutoFit/>
          </a:bodyPr>
          <a:lstStyle/>
          <a:p>
            <a:pPr marL="10583" algn="r">
              <a:spcBef>
                <a:spcPts val="83"/>
              </a:spcBef>
            </a:pPr>
            <a:r>
              <a:rPr lang="en-US" sz="1400" b="1" dirty="0">
                <a:solidFill>
                  <a:srgbClr val="D71E62"/>
                </a:solidFill>
                <a:latin typeface="Corbel" panose="020B0503020204020204" pitchFamily="34" charset="0"/>
                <a:cs typeface="Montserrat-ExtraBold"/>
              </a:rPr>
              <a:t>&lt; 6 </a:t>
            </a:r>
            <a:r>
              <a:rPr lang="en-US" sz="1400" b="1" spc="-8" dirty="0">
                <a:solidFill>
                  <a:srgbClr val="D71E62"/>
                </a:solidFill>
                <a:latin typeface="Corbel" panose="020B0503020204020204" pitchFamily="34" charset="0"/>
                <a:cs typeface="Montserrat-ExtraBold"/>
              </a:rPr>
              <a:t>months</a:t>
            </a:r>
            <a:endParaRPr lang="en-US" sz="1400" b="1" dirty="0">
              <a:latin typeface="Corbel" panose="020B0503020204020204" pitchFamily="34" charset="0"/>
              <a:cs typeface="Montserrat-ExtraBold"/>
            </a:endParaRPr>
          </a:p>
          <a:p>
            <a:pPr marL="10583" algn="r">
              <a:spcBef>
                <a:spcPts val="83"/>
              </a:spcBef>
            </a:pPr>
            <a:r>
              <a:rPr sz="1400" b="1" spc="-8" dirty="0">
                <a:solidFill>
                  <a:srgbClr val="D71E62"/>
                </a:solidFill>
                <a:latin typeface="Corbel" panose="020B0503020204020204" pitchFamily="34" charset="0"/>
              </a:rPr>
              <a:t>20%</a:t>
            </a:r>
          </a:p>
        </p:txBody>
      </p:sp>
      <p:sp>
        <p:nvSpPr>
          <p:cNvPr id="13" name="object 13"/>
          <p:cNvSpPr txBox="1"/>
          <p:nvPr/>
        </p:nvSpPr>
        <p:spPr>
          <a:xfrm>
            <a:off x="1589616" y="5106939"/>
            <a:ext cx="1729845" cy="358602"/>
          </a:xfrm>
          <a:prstGeom prst="rect">
            <a:avLst/>
          </a:prstGeom>
        </p:spPr>
        <p:txBody>
          <a:bodyPr vert="horz" wrap="square" lIns="0" tIns="10583" rIns="0" bIns="0" rtlCol="0">
            <a:spAutoFit/>
          </a:bodyPr>
          <a:lstStyle/>
          <a:p>
            <a:pPr marL="10583">
              <a:lnSpc>
                <a:spcPts val="1637"/>
              </a:lnSpc>
              <a:spcBef>
                <a:spcPts val="83"/>
              </a:spcBef>
            </a:pPr>
            <a:r>
              <a:rPr sz="1375" dirty="0">
                <a:solidFill>
                  <a:srgbClr val="7030A0"/>
                </a:solidFill>
                <a:latin typeface="Corbel" panose="020B0503020204020204" pitchFamily="34" charset="0"/>
                <a:cs typeface="Montserrat"/>
              </a:rPr>
              <a:t>6</a:t>
            </a:r>
            <a:r>
              <a:rPr sz="1375" spc="-8" dirty="0">
                <a:solidFill>
                  <a:srgbClr val="7030A0"/>
                </a:solidFill>
                <a:latin typeface="Corbel" panose="020B0503020204020204" pitchFamily="34" charset="0"/>
                <a:cs typeface="Montserrat"/>
              </a:rPr>
              <a:t> </a:t>
            </a:r>
            <a:r>
              <a:rPr sz="1375" dirty="0">
                <a:solidFill>
                  <a:srgbClr val="7030A0"/>
                </a:solidFill>
                <a:latin typeface="Corbel" panose="020B0503020204020204" pitchFamily="34" charset="0"/>
                <a:cs typeface="Montserrat"/>
              </a:rPr>
              <a:t>months</a:t>
            </a:r>
            <a:r>
              <a:rPr sz="1375" spc="-8" dirty="0">
                <a:solidFill>
                  <a:srgbClr val="7030A0"/>
                </a:solidFill>
                <a:latin typeface="Corbel" panose="020B0503020204020204" pitchFamily="34" charset="0"/>
                <a:cs typeface="Montserrat"/>
              </a:rPr>
              <a:t> </a:t>
            </a:r>
            <a:r>
              <a:rPr sz="1375" dirty="0">
                <a:solidFill>
                  <a:srgbClr val="7030A0"/>
                </a:solidFill>
                <a:latin typeface="Corbel" panose="020B0503020204020204" pitchFamily="34" charset="0"/>
                <a:cs typeface="Montserrat"/>
              </a:rPr>
              <a:t>to</a:t>
            </a:r>
            <a:r>
              <a:rPr sz="1375" spc="-8" dirty="0">
                <a:solidFill>
                  <a:srgbClr val="7030A0"/>
                </a:solidFill>
                <a:latin typeface="Corbel" panose="020B0503020204020204" pitchFamily="34" charset="0"/>
                <a:cs typeface="Montserrat"/>
              </a:rPr>
              <a:t> </a:t>
            </a:r>
            <a:r>
              <a:rPr sz="1375" dirty="0">
                <a:solidFill>
                  <a:srgbClr val="7030A0"/>
                </a:solidFill>
                <a:latin typeface="Corbel" panose="020B0503020204020204" pitchFamily="34" charset="0"/>
                <a:cs typeface="Montserrat"/>
              </a:rPr>
              <a:t>5</a:t>
            </a:r>
            <a:r>
              <a:rPr sz="1375" spc="-4" dirty="0">
                <a:solidFill>
                  <a:srgbClr val="7030A0"/>
                </a:solidFill>
                <a:latin typeface="Corbel" panose="020B0503020204020204" pitchFamily="34" charset="0"/>
                <a:cs typeface="Montserrat"/>
              </a:rPr>
              <a:t> </a:t>
            </a:r>
            <a:r>
              <a:rPr sz="1375" spc="-8" dirty="0">
                <a:solidFill>
                  <a:srgbClr val="7030A0"/>
                </a:solidFill>
                <a:latin typeface="Corbel" panose="020B0503020204020204" pitchFamily="34" charset="0"/>
                <a:cs typeface="Montserrat"/>
              </a:rPr>
              <a:t>years</a:t>
            </a:r>
            <a:endParaRPr sz="1375" dirty="0">
              <a:solidFill>
                <a:srgbClr val="7030A0"/>
              </a:solidFill>
              <a:latin typeface="Corbel" panose="020B0503020204020204" pitchFamily="34" charset="0"/>
              <a:cs typeface="Montserrat"/>
            </a:endParaRPr>
          </a:p>
          <a:p>
            <a:pPr marL="10583">
              <a:lnSpc>
                <a:spcPts val="987"/>
              </a:lnSpc>
            </a:pPr>
            <a:r>
              <a:rPr sz="1375" dirty="0">
                <a:solidFill>
                  <a:srgbClr val="7030A0"/>
                </a:solidFill>
                <a:latin typeface="Corbel" panose="020B0503020204020204" pitchFamily="34" charset="0"/>
              </a:rPr>
              <a:t>8</a:t>
            </a:r>
            <a:r>
              <a:rPr sz="1400" dirty="0">
                <a:solidFill>
                  <a:srgbClr val="7030A0"/>
                </a:solidFill>
                <a:latin typeface="Corbel" panose="020B0503020204020204" pitchFamily="34" charset="0"/>
              </a:rPr>
              <a:t>0%</a:t>
            </a:r>
            <a:endParaRPr sz="1375" dirty="0">
              <a:solidFill>
                <a:srgbClr val="7030A0"/>
              </a:solidFill>
              <a:latin typeface="Corbel" panose="020B0503020204020204" pitchFamily="34" charset="0"/>
            </a:endParaRPr>
          </a:p>
        </p:txBody>
      </p:sp>
      <p:sp>
        <p:nvSpPr>
          <p:cNvPr id="14" name="object 14"/>
          <p:cNvSpPr txBox="1"/>
          <p:nvPr/>
        </p:nvSpPr>
        <p:spPr>
          <a:xfrm>
            <a:off x="5082117" y="5106939"/>
            <a:ext cx="1729845" cy="358602"/>
          </a:xfrm>
          <a:prstGeom prst="rect">
            <a:avLst/>
          </a:prstGeom>
        </p:spPr>
        <p:txBody>
          <a:bodyPr vert="horz" wrap="square" lIns="0" tIns="10583" rIns="0" bIns="0" rtlCol="0">
            <a:spAutoFit/>
          </a:bodyPr>
          <a:lstStyle/>
          <a:p>
            <a:pPr marL="10583">
              <a:lnSpc>
                <a:spcPts val="1637"/>
              </a:lnSpc>
              <a:spcBef>
                <a:spcPts val="83"/>
              </a:spcBef>
            </a:pPr>
            <a:r>
              <a:rPr sz="1375" dirty="0">
                <a:solidFill>
                  <a:schemeClr val="accent2"/>
                </a:solidFill>
                <a:latin typeface="Corbel" panose="020B0503020204020204" pitchFamily="34" charset="0"/>
                <a:cs typeface="Montserrat"/>
              </a:rPr>
              <a:t>6</a:t>
            </a:r>
            <a:r>
              <a:rPr sz="1375" spc="-8" dirty="0">
                <a:solidFill>
                  <a:schemeClr val="accent2"/>
                </a:solidFill>
                <a:latin typeface="Corbel" panose="020B0503020204020204" pitchFamily="34" charset="0"/>
                <a:cs typeface="Montserrat"/>
              </a:rPr>
              <a:t> </a:t>
            </a:r>
            <a:r>
              <a:rPr sz="1375" dirty="0">
                <a:solidFill>
                  <a:schemeClr val="accent2"/>
                </a:solidFill>
                <a:latin typeface="Corbel" panose="020B0503020204020204" pitchFamily="34" charset="0"/>
                <a:cs typeface="Montserrat"/>
              </a:rPr>
              <a:t>months</a:t>
            </a:r>
            <a:r>
              <a:rPr sz="1375" spc="-8" dirty="0">
                <a:solidFill>
                  <a:schemeClr val="accent2"/>
                </a:solidFill>
                <a:latin typeface="Corbel" panose="020B0503020204020204" pitchFamily="34" charset="0"/>
                <a:cs typeface="Montserrat"/>
              </a:rPr>
              <a:t> </a:t>
            </a:r>
            <a:r>
              <a:rPr sz="1375" dirty="0">
                <a:solidFill>
                  <a:schemeClr val="accent2"/>
                </a:solidFill>
                <a:latin typeface="Corbel" panose="020B0503020204020204" pitchFamily="34" charset="0"/>
                <a:cs typeface="Montserrat"/>
              </a:rPr>
              <a:t>to</a:t>
            </a:r>
            <a:r>
              <a:rPr sz="1375" spc="-8" dirty="0">
                <a:solidFill>
                  <a:schemeClr val="accent2"/>
                </a:solidFill>
                <a:latin typeface="Corbel" panose="020B0503020204020204" pitchFamily="34" charset="0"/>
                <a:cs typeface="Montserrat"/>
              </a:rPr>
              <a:t> </a:t>
            </a:r>
            <a:r>
              <a:rPr sz="1375" dirty="0">
                <a:solidFill>
                  <a:schemeClr val="accent2"/>
                </a:solidFill>
                <a:latin typeface="Corbel" panose="020B0503020204020204" pitchFamily="34" charset="0"/>
                <a:cs typeface="Montserrat"/>
              </a:rPr>
              <a:t>5</a:t>
            </a:r>
            <a:r>
              <a:rPr sz="1375" spc="-4" dirty="0">
                <a:solidFill>
                  <a:schemeClr val="accent2"/>
                </a:solidFill>
                <a:latin typeface="Corbel" panose="020B0503020204020204" pitchFamily="34" charset="0"/>
                <a:cs typeface="Montserrat"/>
              </a:rPr>
              <a:t> </a:t>
            </a:r>
            <a:r>
              <a:rPr sz="1375" spc="-8" dirty="0">
                <a:solidFill>
                  <a:schemeClr val="accent2"/>
                </a:solidFill>
                <a:latin typeface="Corbel" panose="020B0503020204020204" pitchFamily="34" charset="0"/>
                <a:cs typeface="Montserrat"/>
              </a:rPr>
              <a:t>years</a:t>
            </a:r>
            <a:endParaRPr sz="1375" dirty="0">
              <a:solidFill>
                <a:schemeClr val="accent2"/>
              </a:solidFill>
              <a:latin typeface="Corbel" panose="020B0503020204020204" pitchFamily="34" charset="0"/>
              <a:cs typeface="Montserrat"/>
            </a:endParaRPr>
          </a:p>
          <a:p>
            <a:pPr marL="10583">
              <a:lnSpc>
                <a:spcPts val="987"/>
              </a:lnSpc>
            </a:pPr>
            <a:r>
              <a:rPr sz="1400" dirty="0">
                <a:solidFill>
                  <a:schemeClr val="accent2"/>
                </a:solidFill>
                <a:latin typeface="Corbel" panose="020B0503020204020204" pitchFamily="34" charset="0"/>
              </a:rPr>
              <a:t>61%</a:t>
            </a:r>
          </a:p>
        </p:txBody>
      </p:sp>
      <p:sp>
        <p:nvSpPr>
          <p:cNvPr id="28" name="object 3">
            <a:extLst>
              <a:ext uri="{FF2B5EF4-FFF2-40B4-BE49-F238E27FC236}">
                <a16:creationId xmlns:a16="http://schemas.microsoft.com/office/drawing/2014/main" id="{F5779F4C-A0E0-201B-A828-92AF96C59BCF}"/>
              </a:ext>
            </a:extLst>
          </p:cNvPr>
          <p:cNvSpPr/>
          <p:nvPr/>
        </p:nvSpPr>
        <p:spPr>
          <a:xfrm>
            <a:off x="4760762" y="1262953"/>
            <a:ext cx="3404658" cy="4444471"/>
          </a:xfrm>
          <a:custGeom>
            <a:avLst/>
            <a:gdLst/>
            <a:ahLst/>
            <a:cxnLst/>
            <a:rect l="l" t="t" r="r" b="b"/>
            <a:pathLst>
              <a:path w="4085590" h="5333365">
                <a:moveTo>
                  <a:pt x="0" y="5333161"/>
                </a:moveTo>
                <a:lnTo>
                  <a:pt x="4085082" y="5333161"/>
                </a:lnTo>
                <a:lnTo>
                  <a:pt x="4085082" y="0"/>
                </a:lnTo>
                <a:lnTo>
                  <a:pt x="0" y="0"/>
                </a:lnTo>
                <a:lnTo>
                  <a:pt x="0" y="5333161"/>
                </a:lnTo>
                <a:close/>
              </a:path>
            </a:pathLst>
          </a:custGeom>
          <a:ln w="11658">
            <a:solidFill>
              <a:srgbClr val="231F20"/>
            </a:solidFill>
          </a:ln>
        </p:spPr>
        <p:txBody>
          <a:bodyPr wrap="square" lIns="0" tIns="0" rIns="0" bIns="0" rtlCol="0"/>
          <a:lstStyle/>
          <a:p>
            <a:endParaRPr sz="1500"/>
          </a:p>
        </p:txBody>
      </p:sp>
      <p:sp>
        <p:nvSpPr>
          <p:cNvPr id="5" name="object 5"/>
          <p:cNvSpPr txBox="1"/>
          <p:nvPr/>
        </p:nvSpPr>
        <p:spPr>
          <a:xfrm>
            <a:off x="4925779" y="1119178"/>
            <a:ext cx="3053292" cy="635191"/>
          </a:xfrm>
          <a:prstGeom prst="rect">
            <a:avLst/>
          </a:prstGeom>
          <a:solidFill>
            <a:srgbClr val="314FA1"/>
          </a:solidFill>
        </p:spPr>
        <p:txBody>
          <a:bodyPr vert="horz" wrap="square" lIns="0" tIns="3704" rIns="0" bIns="0" rtlCol="0" anchor="ctr" anchorCtr="0">
            <a:noAutofit/>
          </a:bodyPr>
          <a:lstStyle/>
          <a:p>
            <a:pPr marL="287338" marR="282035" indent="7938" algn="ctr">
              <a:lnSpc>
                <a:spcPts val="1375"/>
              </a:lnSpc>
            </a:pPr>
            <a:r>
              <a:rPr sz="1250" b="1" dirty="0">
                <a:solidFill>
                  <a:srgbClr val="FFFFFF"/>
                </a:solidFill>
                <a:latin typeface="Corbel" panose="020B0503020204020204" pitchFamily="34" charset="0"/>
                <a:cs typeface="Montserrat"/>
              </a:rPr>
              <a:t>LEADING</a:t>
            </a:r>
            <a:r>
              <a:rPr sz="1250" b="1" spc="-21" dirty="0">
                <a:solidFill>
                  <a:srgbClr val="FFFFFF"/>
                </a:solidFill>
                <a:latin typeface="Corbel" panose="020B0503020204020204" pitchFamily="34" charset="0"/>
                <a:cs typeface="Montserrat"/>
              </a:rPr>
              <a:t> </a:t>
            </a:r>
            <a:r>
              <a:rPr sz="1250" b="1" dirty="0">
                <a:solidFill>
                  <a:srgbClr val="FFFFFF"/>
                </a:solidFill>
                <a:latin typeface="Corbel" panose="020B0503020204020204" pitchFamily="34" charset="0"/>
                <a:cs typeface="Montserrat"/>
              </a:rPr>
              <a:t>CAUSE</a:t>
            </a:r>
            <a:r>
              <a:rPr sz="1250" b="1" spc="-21" dirty="0">
                <a:solidFill>
                  <a:srgbClr val="FFFFFF"/>
                </a:solidFill>
                <a:latin typeface="Corbel" panose="020B0503020204020204" pitchFamily="34" charset="0"/>
                <a:cs typeface="Montserrat"/>
              </a:rPr>
              <a:t> OF </a:t>
            </a:r>
            <a:r>
              <a:rPr sz="1250" b="1" dirty="0">
                <a:solidFill>
                  <a:srgbClr val="FFFFFF"/>
                </a:solidFill>
                <a:latin typeface="Corbel" panose="020B0503020204020204" pitchFamily="34" charset="0"/>
                <a:cs typeface="Montserrat"/>
              </a:rPr>
              <a:t>PEDIATRIC</a:t>
            </a:r>
            <a:r>
              <a:rPr sz="1250" b="1" spc="-67" dirty="0">
                <a:solidFill>
                  <a:srgbClr val="FFFFFF"/>
                </a:solidFill>
                <a:latin typeface="Corbel" panose="020B0503020204020204" pitchFamily="34" charset="0"/>
                <a:cs typeface="Montserrat"/>
              </a:rPr>
              <a:t> </a:t>
            </a:r>
            <a:r>
              <a:rPr sz="1250" b="1" spc="-17" dirty="0">
                <a:solidFill>
                  <a:srgbClr val="FFFFFF"/>
                </a:solidFill>
                <a:latin typeface="Corbel" panose="020B0503020204020204" pitchFamily="34" charset="0"/>
                <a:cs typeface="Montserrat"/>
              </a:rPr>
              <a:t>HOSPITALIZATION</a:t>
            </a:r>
            <a:endParaRPr sz="1250" dirty="0">
              <a:latin typeface="Corbel" panose="020B0503020204020204" pitchFamily="34" charset="0"/>
              <a:cs typeface="Montserrat"/>
            </a:endParaRPr>
          </a:p>
        </p:txBody>
      </p:sp>
      <p:sp>
        <p:nvSpPr>
          <p:cNvPr id="29" name="object 3">
            <a:extLst>
              <a:ext uri="{FF2B5EF4-FFF2-40B4-BE49-F238E27FC236}">
                <a16:creationId xmlns:a16="http://schemas.microsoft.com/office/drawing/2014/main" id="{5963F707-28C2-7CEC-8656-B9D7ACE67A6F}"/>
              </a:ext>
            </a:extLst>
          </p:cNvPr>
          <p:cNvSpPr/>
          <p:nvPr/>
        </p:nvSpPr>
        <p:spPr>
          <a:xfrm>
            <a:off x="8292221" y="1262953"/>
            <a:ext cx="3404658" cy="4444471"/>
          </a:xfrm>
          <a:custGeom>
            <a:avLst/>
            <a:gdLst/>
            <a:ahLst/>
            <a:cxnLst/>
            <a:rect l="l" t="t" r="r" b="b"/>
            <a:pathLst>
              <a:path w="4085590" h="5333365">
                <a:moveTo>
                  <a:pt x="0" y="5333161"/>
                </a:moveTo>
                <a:lnTo>
                  <a:pt x="4085082" y="5333161"/>
                </a:lnTo>
                <a:lnTo>
                  <a:pt x="4085082" y="0"/>
                </a:lnTo>
                <a:lnTo>
                  <a:pt x="0" y="0"/>
                </a:lnTo>
                <a:lnTo>
                  <a:pt x="0" y="5333161"/>
                </a:lnTo>
                <a:close/>
              </a:path>
            </a:pathLst>
          </a:custGeom>
          <a:ln w="11658">
            <a:solidFill>
              <a:srgbClr val="231F20"/>
            </a:solidFill>
          </a:ln>
        </p:spPr>
        <p:txBody>
          <a:bodyPr wrap="square" lIns="0" tIns="0" rIns="0" bIns="0" rtlCol="0"/>
          <a:lstStyle/>
          <a:p>
            <a:endParaRPr sz="1500"/>
          </a:p>
        </p:txBody>
      </p:sp>
      <p:sp>
        <p:nvSpPr>
          <p:cNvPr id="30" name="object 5">
            <a:extLst>
              <a:ext uri="{FF2B5EF4-FFF2-40B4-BE49-F238E27FC236}">
                <a16:creationId xmlns:a16="http://schemas.microsoft.com/office/drawing/2014/main" id="{DC7FFB8A-E509-F295-350F-5B93710CF772}"/>
              </a:ext>
            </a:extLst>
          </p:cNvPr>
          <p:cNvSpPr txBox="1"/>
          <p:nvPr/>
        </p:nvSpPr>
        <p:spPr>
          <a:xfrm>
            <a:off x="8457238" y="1119178"/>
            <a:ext cx="3053292" cy="635191"/>
          </a:xfrm>
          <a:prstGeom prst="rect">
            <a:avLst/>
          </a:prstGeom>
          <a:solidFill>
            <a:schemeClr val="accent4"/>
          </a:solidFill>
        </p:spPr>
        <p:txBody>
          <a:bodyPr vert="horz" wrap="square" lIns="0" tIns="3704" rIns="0" bIns="0" rtlCol="0" anchor="ctr" anchorCtr="0">
            <a:noAutofit/>
          </a:bodyPr>
          <a:lstStyle/>
          <a:p>
            <a:pPr marL="287338" marR="282035" indent="7938" algn="ctr">
              <a:lnSpc>
                <a:spcPts val="1375"/>
              </a:lnSpc>
            </a:pPr>
            <a:r>
              <a:rPr lang="en-US" sz="1250" b="1" dirty="0">
                <a:solidFill>
                  <a:srgbClr val="FFFFFF"/>
                </a:solidFill>
                <a:latin typeface="Corbel" panose="020B0503020204020204" pitchFamily="34" charset="0"/>
                <a:cs typeface="Montserrat"/>
              </a:rPr>
              <a:t>IMPORTANT CAUSE OF PEDIATRIC MORTALITY</a:t>
            </a:r>
          </a:p>
        </p:txBody>
      </p:sp>
      <p:sp>
        <p:nvSpPr>
          <p:cNvPr id="31" name="object 11">
            <a:extLst>
              <a:ext uri="{FF2B5EF4-FFF2-40B4-BE49-F238E27FC236}">
                <a16:creationId xmlns:a16="http://schemas.microsoft.com/office/drawing/2014/main" id="{BE15617F-D450-A8E4-09F1-6986124A5EF8}"/>
              </a:ext>
            </a:extLst>
          </p:cNvPr>
          <p:cNvSpPr txBox="1"/>
          <p:nvPr/>
        </p:nvSpPr>
        <p:spPr>
          <a:xfrm>
            <a:off x="7128353" y="2964034"/>
            <a:ext cx="936050" cy="454398"/>
          </a:xfrm>
          <a:prstGeom prst="rect">
            <a:avLst/>
          </a:prstGeom>
        </p:spPr>
        <p:txBody>
          <a:bodyPr vert="horz" wrap="square" lIns="0" tIns="10583" rIns="0" bIns="0" rtlCol="0">
            <a:spAutoFit/>
          </a:bodyPr>
          <a:lstStyle/>
          <a:p>
            <a:pPr marL="10583" algn="r">
              <a:spcBef>
                <a:spcPts val="83"/>
              </a:spcBef>
            </a:pPr>
            <a:r>
              <a:rPr lang="en-US" sz="1400" b="1" dirty="0">
                <a:solidFill>
                  <a:srgbClr val="D71E62"/>
                </a:solidFill>
                <a:latin typeface="Corbel" panose="020B0503020204020204" pitchFamily="34" charset="0"/>
                <a:cs typeface="Montserrat-ExtraBold"/>
              </a:rPr>
              <a:t>&lt; 6 </a:t>
            </a:r>
            <a:r>
              <a:rPr lang="en-US" sz="1400" b="1" spc="-8" dirty="0">
                <a:solidFill>
                  <a:srgbClr val="D71E62"/>
                </a:solidFill>
                <a:latin typeface="Corbel" panose="020B0503020204020204" pitchFamily="34" charset="0"/>
                <a:cs typeface="Montserrat-ExtraBold"/>
              </a:rPr>
              <a:t>months</a:t>
            </a:r>
            <a:endParaRPr lang="en-US" sz="1400" b="1" dirty="0">
              <a:latin typeface="Corbel" panose="020B0503020204020204" pitchFamily="34" charset="0"/>
              <a:cs typeface="Montserrat-ExtraBold"/>
            </a:endParaRPr>
          </a:p>
          <a:p>
            <a:pPr marL="10583" algn="r">
              <a:spcBef>
                <a:spcPts val="83"/>
              </a:spcBef>
            </a:pPr>
            <a:r>
              <a:rPr lang="en-US" sz="1400" b="1" spc="-8" dirty="0">
                <a:solidFill>
                  <a:srgbClr val="D71E62"/>
                </a:solidFill>
                <a:latin typeface="Corbel" panose="020B0503020204020204" pitchFamily="34" charset="0"/>
              </a:rPr>
              <a:t>39</a:t>
            </a:r>
            <a:r>
              <a:rPr sz="1400" b="1" spc="-8" dirty="0">
                <a:solidFill>
                  <a:srgbClr val="D71E62"/>
                </a:solidFill>
                <a:latin typeface="Corbel" panose="020B0503020204020204" pitchFamily="34" charset="0"/>
              </a:rPr>
              <a:t>%</a:t>
            </a:r>
          </a:p>
        </p:txBody>
      </p:sp>
      <p:sp>
        <p:nvSpPr>
          <p:cNvPr id="32" name="object 14">
            <a:extLst>
              <a:ext uri="{FF2B5EF4-FFF2-40B4-BE49-F238E27FC236}">
                <a16:creationId xmlns:a16="http://schemas.microsoft.com/office/drawing/2014/main" id="{D0670A10-B343-96E8-E6DC-1D90872C7A78}"/>
              </a:ext>
            </a:extLst>
          </p:cNvPr>
          <p:cNvSpPr txBox="1"/>
          <p:nvPr/>
        </p:nvSpPr>
        <p:spPr>
          <a:xfrm>
            <a:off x="8594281" y="5104223"/>
            <a:ext cx="1729845" cy="358602"/>
          </a:xfrm>
          <a:prstGeom prst="rect">
            <a:avLst/>
          </a:prstGeom>
        </p:spPr>
        <p:txBody>
          <a:bodyPr vert="horz" wrap="square" lIns="0" tIns="10583" rIns="0" bIns="0" rtlCol="0">
            <a:spAutoFit/>
          </a:bodyPr>
          <a:lstStyle/>
          <a:p>
            <a:pPr marL="10583">
              <a:lnSpc>
                <a:spcPts val="1637"/>
              </a:lnSpc>
              <a:spcBef>
                <a:spcPts val="83"/>
              </a:spcBef>
            </a:pPr>
            <a:r>
              <a:rPr sz="1375" dirty="0">
                <a:solidFill>
                  <a:schemeClr val="accent4"/>
                </a:solidFill>
                <a:latin typeface="Corbel" panose="020B0503020204020204" pitchFamily="34" charset="0"/>
                <a:cs typeface="Montserrat"/>
              </a:rPr>
              <a:t>6</a:t>
            </a:r>
            <a:r>
              <a:rPr sz="1375" spc="-8" dirty="0">
                <a:solidFill>
                  <a:schemeClr val="accent4"/>
                </a:solidFill>
                <a:latin typeface="Corbel" panose="020B0503020204020204" pitchFamily="34" charset="0"/>
                <a:cs typeface="Montserrat"/>
              </a:rPr>
              <a:t> </a:t>
            </a:r>
            <a:r>
              <a:rPr sz="1375" dirty="0">
                <a:solidFill>
                  <a:schemeClr val="accent4"/>
                </a:solidFill>
                <a:latin typeface="Corbel" panose="020B0503020204020204" pitchFamily="34" charset="0"/>
                <a:cs typeface="Montserrat"/>
              </a:rPr>
              <a:t>months</a:t>
            </a:r>
            <a:r>
              <a:rPr sz="1375" spc="-8" dirty="0">
                <a:solidFill>
                  <a:schemeClr val="accent4"/>
                </a:solidFill>
                <a:latin typeface="Corbel" panose="020B0503020204020204" pitchFamily="34" charset="0"/>
                <a:cs typeface="Montserrat"/>
              </a:rPr>
              <a:t> </a:t>
            </a:r>
            <a:r>
              <a:rPr sz="1375" dirty="0">
                <a:solidFill>
                  <a:schemeClr val="accent4"/>
                </a:solidFill>
                <a:latin typeface="Corbel" panose="020B0503020204020204" pitchFamily="34" charset="0"/>
                <a:cs typeface="Montserrat"/>
              </a:rPr>
              <a:t>to</a:t>
            </a:r>
            <a:r>
              <a:rPr sz="1375" spc="-8" dirty="0">
                <a:solidFill>
                  <a:schemeClr val="accent4"/>
                </a:solidFill>
                <a:latin typeface="Corbel" panose="020B0503020204020204" pitchFamily="34" charset="0"/>
                <a:cs typeface="Montserrat"/>
              </a:rPr>
              <a:t> </a:t>
            </a:r>
            <a:r>
              <a:rPr sz="1375" dirty="0">
                <a:solidFill>
                  <a:schemeClr val="accent4"/>
                </a:solidFill>
                <a:latin typeface="Corbel" panose="020B0503020204020204" pitchFamily="34" charset="0"/>
                <a:cs typeface="Montserrat"/>
              </a:rPr>
              <a:t>5</a:t>
            </a:r>
            <a:r>
              <a:rPr sz="1375" spc="-4" dirty="0">
                <a:solidFill>
                  <a:schemeClr val="accent4"/>
                </a:solidFill>
                <a:latin typeface="Corbel" panose="020B0503020204020204" pitchFamily="34" charset="0"/>
                <a:cs typeface="Montserrat"/>
              </a:rPr>
              <a:t> </a:t>
            </a:r>
            <a:r>
              <a:rPr sz="1375" spc="-8" dirty="0">
                <a:solidFill>
                  <a:schemeClr val="accent4"/>
                </a:solidFill>
                <a:latin typeface="Corbel" panose="020B0503020204020204" pitchFamily="34" charset="0"/>
                <a:cs typeface="Montserrat"/>
              </a:rPr>
              <a:t>years</a:t>
            </a:r>
            <a:endParaRPr sz="1375" dirty="0">
              <a:solidFill>
                <a:schemeClr val="accent4"/>
              </a:solidFill>
              <a:latin typeface="Corbel" panose="020B0503020204020204" pitchFamily="34" charset="0"/>
              <a:cs typeface="Montserrat"/>
            </a:endParaRPr>
          </a:p>
          <a:p>
            <a:pPr marL="10583">
              <a:lnSpc>
                <a:spcPts val="987"/>
              </a:lnSpc>
            </a:pPr>
            <a:r>
              <a:rPr lang="en-US" sz="1400" dirty="0">
                <a:solidFill>
                  <a:schemeClr val="accent4"/>
                </a:solidFill>
                <a:latin typeface="Corbel" panose="020B0503020204020204" pitchFamily="34" charset="0"/>
              </a:rPr>
              <a:t>54</a:t>
            </a:r>
            <a:r>
              <a:rPr sz="1400" dirty="0">
                <a:solidFill>
                  <a:schemeClr val="accent4"/>
                </a:solidFill>
                <a:latin typeface="Corbel" panose="020B0503020204020204" pitchFamily="34" charset="0"/>
              </a:rPr>
              <a:t>%</a:t>
            </a:r>
          </a:p>
        </p:txBody>
      </p:sp>
      <p:sp>
        <p:nvSpPr>
          <p:cNvPr id="33" name="object 11">
            <a:extLst>
              <a:ext uri="{FF2B5EF4-FFF2-40B4-BE49-F238E27FC236}">
                <a16:creationId xmlns:a16="http://schemas.microsoft.com/office/drawing/2014/main" id="{0791A617-570C-1C24-5914-B40C34A9E1C6}"/>
              </a:ext>
            </a:extLst>
          </p:cNvPr>
          <p:cNvSpPr txBox="1"/>
          <p:nvPr/>
        </p:nvSpPr>
        <p:spPr>
          <a:xfrm>
            <a:off x="10640189" y="2961318"/>
            <a:ext cx="959628" cy="454398"/>
          </a:xfrm>
          <a:prstGeom prst="rect">
            <a:avLst/>
          </a:prstGeom>
        </p:spPr>
        <p:txBody>
          <a:bodyPr vert="horz" wrap="square" lIns="0" tIns="10583" rIns="0" bIns="0" rtlCol="0">
            <a:spAutoFit/>
          </a:bodyPr>
          <a:lstStyle/>
          <a:p>
            <a:pPr marL="10583" algn="r">
              <a:spcBef>
                <a:spcPts val="83"/>
              </a:spcBef>
            </a:pPr>
            <a:r>
              <a:rPr lang="en-US" sz="1400" b="1" dirty="0">
                <a:solidFill>
                  <a:srgbClr val="D71E62"/>
                </a:solidFill>
                <a:latin typeface="Corbel" panose="020B0503020204020204" pitchFamily="34" charset="0"/>
                <a:cs typeface="Montserrat-ExtraBold"/>
              </a:rPr>
              <a:t>&lt; 6 </a:t>
            </a:r>
            <a:r>
              <a:rPr lang="en-US" sz="1400" b="1" spc="-8" dirty="0">
                <a:solidFill>
                  <a:srgbClr val="D71E62"/>
                </a:solidFill>
                <a:latin typeface="Corbel" panose="020B0503020204020204" pitchFamily="34" charset="0"/>
                <a:cs typeface="Montserrat-ExtraBold"/>
              </a:rPr>
              <a:t>months</a:t>
            </a:r>
            <a:endParaRPr lang="en-US" sz="1400" b="1" dirty="0">
              <a:latin typeface="Corbel" panose="020B0503020204020204" pitchFamily="34" charset="0"/>
              <a:cs typeface="Montserrat-ExtraBold"/>
            </a:endParaRPr>
          </a:p>
          <a:p>
            <a:pPr marL="10583" algn="r">
              <a:spcBef>
                <a:spcPts val="83"/>
              </a:spcBef>
            </a:pPr>
            <a:r>
              <a:rPr lang="en-US" sz="1400" b="1" spc="-8" dirty="0">
                <a:solidFill>
                  <a:srgbClr val="D71E62"/>
                </a:solidFill>
                <a:latin typeface="Corbel" panose="020B0503020204020204" pitchFamily="34" charset="0"/>
              </a:rPr>
              <a:t>46</a:t>
            </a:r>
            <a:r>
              <a:rPr sz="1400" b="1" spc="-8" dirty="0">
                <a:solidFill>
                  <a:srgbClr val="D71E62"/>
                </a:solidFill>
                <a:latin typeface="Corbel" panose="020B0503020204020204" pitchFamily="34" charset="0"/>
              </a:rPr>
              <a:t>%</a:t>
            </a:r>
          </a:p>
        </p:txBody>
      </p:sp>
      <p:sp>
        <p:nvSpPr>
          <p:cNvPr id="34" name="object 9">
            <a:extLst>
              <a:ext uri="{FF2B5EF4-FFF2-40B4-BE49-F238E27FC236}">
                <a16:creationId xmlns:a16="http://schemas.microsoft.com/office/drawing/2014/main" id="{487AD588-59EB-8ABF-C784-1A6A714F41A7}"/>
              </a:ext>
            </a:extLst>
          </p:cNvPr>
          <p:cNvSpPr txBox="1"/>
          <p:nvPr/>
        </p:nvSpPr>
        <p:spPr>
          <a:xfrm>
            <a:off x="8747486" y="1957089"/>
            <a:ext cx="2472796" cy="819135"/>
          </a:xfrm>
          <a:prstGeom prst="rect">
            <a:avLst/>
          </a:prstGeom>
        </p:spPr>
        <p:txBody>
          <a:bodyPr vert="horz" wrap="square" lIns="0" tIns="11113" rIns="0" bIns="0" rtlCol="0">
            <a:spAutoFit/>
          </a:bodyPr>
          <a:lstStyle/>
          <a:p>
            <a:pPr marL="9525" algn="ctr">
              <a:lnSpc>
                <a:spcPts val="4241"/>
              </a:lnSpc>
              <a:spcBef>
                <a:spcPts val="87"/>
              </a:spcBef>
            </a:pPr>
            <a:r>
              <a:rPr lang="en-US" sz="3667" b="1" dirty="0">
                <a:solidFill>
                  <a:schemeClr val="accent4"/>
                </a:solidFill>
                <a:latin typeface="Corbel" panose="020B0503020204020204" pitchFamily="34" charset="0"/>
                <a:cs typeface="Montserrat-SemiBold"/>
              </a:rPr>
              <a:t>101,000</a:t>
            </a:r>
            <a:endParaRPr sz="3667" dirty="0">
              <a:solidFill>
                <a:schemeClr val="accent4"/>
              </a:solidFill>
              <a:latin typeface="Corbel" panose="020B0503020204020204" pitchFamily="34" charset="0"/>
              <a:cs typeface="Montserrat-SemiBold"/>
            </a:endParaRPr>
          </a:p>
          <a:p>
            <a:pPr marL="9525" algn="ctr">
              <a:lnSpc>
                <a:spcPts val="2142"/>
              </a:lnSpc>
            </a:pPr>
            <a:r>
              <a:rPr lang="en-US" sz="1917" b="1" spc="-8" dirty="0">
                <a:solidFill>
                  <a:schemeClr val="accent4"/>
                </a:solidFill>
                <a:latin typeface="Corbel" panose="020B0503020204020204" pitchFamily="34" charset="0"/>
                <a:cs typeface="Montserrat-SemiBold"/>
              </a:rPr>
              <a:t>deaths</a:t>
            </a:r>
            <a:endParaRPr sz="1917" dirty="0">
              <a:solidFill>
                <a:schemeClr val="accent4"/>
              </a:solidFill>
              <a:latin typeface="Corbel" panose="020B0503020204020204" pitchFamily="34" charset="0"/>
              <a:cs typeface="Montserrat-SemiBold"/>
            </a:endParaRPr>
          </a:p>
        </p:txBody>
      </p:sp>
      <p:sp>
        <p:nvSpPr>
          <p:cNvPr id="42" name="TextBox 41">
            <a:extLst>
              <a:ext uri="{FF2B5EF4-FFF2-40B4-BE49-F238E27FC236}">
                <a16:creationId xmlns:a16="http://schemas.microsoft.com/office/drawing/2014/main" id="{0D28FCA0-9243-C497-F41B-E47F422D310F}"/>
              </a:ext>
            </a:extLst>
          </p:cNvPr>
          <p:cNvSpPr txBox="1"/>
          <p:nvPr/>
        </p:nvSpPr>
        <p:spPr>
          <a:xfrm>
            <a:off x="8457238" y="5525528"/>
            <a:ext cx="3053292" cy="967347"/>
          </a:xfrm>
          <a:prstGeom prst="rect">
            <a:avLst/>
          </a:prstGeom>
          <a:solidFill>
            <a:schemeClr val="tx1"/>
          </a:solidFill>
        </p:spPr>
        <p:txBody>
          <a:bodyPr wrap="square" tIns="91440" rtlCol="0">
            <a:noAutofit/>
          </a:bodyPr>
          <a:lstStyle/>
          <a:p>
            <a:pPr algn="ctr"/>
            <a:r>
              <a:rPr lang="en-US" sz="1050" dirty="0">
                <a:solidFill>
                  <a:srgbClr val="FFFFFF"/>
                </a:solidFill>
                <a:latin typeface="Corbel" panose="020B0503020204020204" pitchFamily="34" charset="0"/>
                <a:cs typeface="Montserrat"/>
              </a:rPr>
              <a:t>TOTAL GLOBAL CHILD MORTALITY DUE TO RSV</a:t>
            </a:r>
          </a:p>
        </p:txBody>
      </p:sp>
      <p:sp>
        <p:nvSpPr>
          <p:cNvPr id="44" name="TextBox 43">
            <a:extLst>
              <a:ext uri="{FF2B5EF4-FFF2-40B4-BE49-F238E27FC236}">
                <a16:creationId xmlns:a16="http://schemas.microsoft.com/office/drawing/2014/main" id="{E2393D69-EB06-AEE5-8784-D65FAAA9A809}"/>
              </a:ext>
            </a:extLst>
          </p:cNvPr>
          <p:cNvSpPr txBox="1"/>
          <p:nvPr/>
        </p:nvSpPr>
        <p:spPr>
          <a:xfrm>
            <a:off x="8594281" y="5699618"/>
            <a:ext cx="1166408" cy="769441"/>
          </a:xfrm>
          <a:prstGeom prst="rect">
            <a:avLst/>
          </a:prstGeom>
          <a:noFill/>
        </p:spPr>
        <p:txBody>
          <a:bodyPr wrap="square" lIns="0" rIns="0">
            <a:spAutoFit/>
          </a:bodyPr>
          <a:lstStyle/>
          <a:p>
            <a:pPr algn="ctr"/>
            <a:r>
              <a:rPr lang="en-US" sz="3200" b="1" dirty="0">
                <a:solidFill>
                  <a:srgbClr val="D61E62"/>
                </a:solidFill>
                <a:effectLst/>
                <a:latin typeface="Corbel" panose="020B0503020204020204" pitchFamily="34" charset="0"/>
              </a:rPr>
              <a:t>3.6</a:t>
            </a:r>
            <a:r>
              <a:rPr lang="en-US" sz="3200" b="1" baseline="30000" dirty="0">
                <a:solidFill>
                  <a:srgbClr val="D61E62"/>
                </a:solidFill>
                <a:effectLst/>
                <a:latin typeface="Corbel" panose="020B0503020204020204" pitchFamily="34" charset="0"/>
              </a:rPr>
              <a:t>%</a:t>
            </a:r>
            <a:endParaRPr lang="en-US" sz="3200" dirty="0">
              <a:solidFill>
                <a:srgbClr val="D61E62"/>
              </a:solidFill>
              <a:effectLst/>
              <a:latin typeface="Corbel" panose="020B0503020204020204" pitchFamily="34" charset="0"/>
            </a:endParaRPr>
          </a:p>
          <a:p>
            <a:pPr algn="ctr"/>
            <a:r>
              <a:rPr lang="en-US" sz="1200" b="1" dirty="0">
                <a:solidFill>
                  <a:schemeClr val="bg1"/>
                </a:solidFill>
                <a:effectLst/>
                <a:latin typeface="Corbel" panose="020B0503020204020204" pitchFamily="34" charset="0"/>
              </a:rPr>
              <a:t>&lt; 6 MONTHS  </a:t>
            </a:r>
            <a:endParaRPr lang="en-US" sz="1200" dirty="0">
              <a:solidFill>
                <a:schemeClr val="bg1"/>
              </a:solidFill>
              <a:effectLst/>
              <a:latin typeface="Corbel" panose="020B0503020204020204" pitchFamily="34" charset="0"/>
            </a:endParaRPr>
          </a:p>
        </p:txBody>
      </p:sp>
      <p:sp>
        <p:nvSpPr>
          <p:cNvPr id="45" name="TextBox 44">
            <a:extLst>
              <a:ext uri="{FF2B5EF4-FFF2-40B4-BE49-F238E27FC236}">
                <a16:creationId xmlns:a16="http://schemas.microsoft.com/office/drawing/2014/main" id="{DDB77254-E72A-ACAB-5E3C-765B9071B665}"/>
              </a:ext>
            </a:extLst>
          </p:cNvPr>
          <p:cNvSpPr txBox="1"/>
          <p:nvPr/>
        </p:nvSpPr>
        <p:spPr>
          <a:xfrm>
            <a:off x="10226360" y="5698006"/>
            <a:ext cx="1166408" cy="769441"/>
          </a:xfrm>
          <a:prstGeom prst="rect">
            <a:avLst/>
          </a:prstGeom>
          <a:noFill/>
        </p:spPr>
        <p:txBody>
          <a:bodyPr wrap="square" lIns="0" rIns="0">
            <a:spAutoFit/>
          </a:bodyPr>
          <a:lstStyle/>
          <a:p>
            <a:pPr algn="ctr"/>
            <a:r>
              <a:rPr lang="en-US" sz="3200" b="1" dirty="0">
                <a:solidFill>
                  <a:schemeClr val="accent4"/>
                </a:solidFill>
                <a:effectLst/>
                <a:latin typeface="Corbel" panose="020B0503020204020204" pitchFamily="34" charset="0"/>
              </a:rPr>
              <a:t>2.3</a:t>
            </a:r>
            <a:r>
              <a:rPr lang="en-US" sz="3200" b="1" baseline="30000" dirty="0">
                <a:solidFill>
                  <a:schemeClr val="accent4"/>
                </a:solidFill>
                <a:effectLst/>
                <a:latin typeface="Corbel" panose="020B0503020204020204" pitchFamily="34" charset="0"/>
              </a:rPr>
              <a:t>%</a:t>
            </a:r>
            <a:endParaRPr lang="en-US" sz="3200" dirty="0">
              <a:solidFill>
                <a:schemeClr val="accent4"/>
              </a:solidFill>
              <a:effectLst/>
              <a:latin typeface="Corbel" panose="020B0503020204020204" pitchFamily="34" charset="0"/>
            </a:endParaRPr>
          </a:p>
          <a:p>
            <a:pPr algn="ctr"/>
            <a:r>
              <a:rPr lang="en-US" sz="1200" b="1" dirty="0">
                <a:solidFill>
                  <a:schemeClr val="bg1"/>
                </a:solidFill>
                <a:effectLst/>
                <a:latin typeface="Corbel" panose="020B0503020204020204" pitchFamily="34" charset="0"/>
              </a:rPr>
              <a:t>&lt; 5 YEARS  </a:t>
            </a:r>
            <a:endParaRPr lang="en-US" sz="1200" dirty="0">
              <a:solidFill>
                <a:schemeClr val="bg1"/>
              </a:solidFill>
              <a:effectLst/>
              <a:latin typeface="Corbel" panose="020B0503020204020204" pitchFamily="34" charset="0"/>
            </a:endParaRPr>
          </a:p>
        </p:txBody>
      </p:sp>
      <p:sp>
        <p:nvSpPr>
          <p:cNvPr id="2" name="object 11">
            <a:extLst>
              <a:ext uri="{FF2B5EF4-FFF2-40B4-BE49-F238E27FC236}">
                <a16:creationId xmlns:a16="http://schemas.microsoft.com/office/drawing/2014/main" id="{8803074F-B7AA-1CEC-82DA-31ED42EAC293}"/>
              </a:ext>
            </a:extLst>
          </p:cNvPr>
          <p:cNvSpPr txBox="1"/>
          <p:nvPr/>
        </p:nvSpPr>
        <p:spPr>
          <a:xfrm>
            <a:off x="10054899" y="3396554"/>
            <a:ext cx="751164" cy="1118682"/>
          </a:xfrm>
          <a:prstGeom prst="rect">
            <a:avLst/>
          </a:prstGeom>
        </p:spPr>
        <p:txBody>
          <a:bodyPr vert="horz" wrap="square" lIns="0" tIns="10583" rIns="0" bIns="0" rtlCol="0">
            <a:spAutoFit/>
          </a:bodyPr>
          <a:lstStyle/>
          <a:p>
            <a:pPr marL="10583" algn="ctr">
              <a:spcBef>
                <a:spcPts val="83"/>
              </a:spcBef>
            </a:pPr>
            <a:r>
              <a:rPr lang="en-US" sz="1200" b="1" dirty="0">
                <a:solidFill>
                  <a:schemeClr val="bg1"/>
                </a:solidFill>
                <a:latin typeface="Corbel" panose="020B0503020204020204" pitchFamily="34" charset="0"/>
                <a:cs typeface="Montserrat-ExtraBold"/>
              </a:rPr>
              <a:t>Nearly half of RSV deaths are before  6 months of age</a:t>
            </a:r>
            <a:endParaRPr sz="1200" b="1" spc="-8" dirty="0">
              <a:solidFill>
                <a:schemeClr val="bg1"/>
              </a:solidFill>
              <a:latin typeface="Corbel" panose="020B0503020204020204" pitchFamily="34" charset="0"/>
            </a:endParaRPr>
          </a:p>
        </p:txBody>
      </p:sp>
      <p:sp>
        <p:nvSpPr>
          <p:cNvPr id="7" name="Footer Placeholder 57">
            <a:extLst>
              <a:ext uri="{FF2B5EF4-FFF2-40B4-BE49-F238E27FC236}">
                <a16:creationId xmlns:a16="http://schemas.microsoft.com/office/drawing/2014/main" id="{E59BEA90-CD3E-89C6-F65B-B51DB0DF9DCD}"/>
              </a:ext>
            </a:extLst>
          </p:cNvPr>
          <p:cNvSpPr>
            <a:spLocks noGrp="1"/>
          </p:cNvSpPr>
          <p:nvPr>
            <p:ph type="ftr" sz="quarter" idx="3"/>
          </p:nvPr>
        </p:nvSpPr>
        <p:spPr>
          <a:xfrm>
            <a:off x="6866666" y="6548086"/>
            <a:ext cx="4873214" cy="173389"/>
          </a:xfrm>
        </p:spPr>
        <p:txBody>
          <a:bodyPr/>
          <a:lstStyle/>
          <a:p>
            <a:r>
              <a:rPr lang="en-US" dirty="0"/>
              <a:t>Original slide developed by the World Health Organization and PATH. Last updated: February 2024</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10583" rIns="0" bIns="0" rtlCol="0" anchor="t" anchorCtr="0">
            <a:spAutoFit/>
          </a:bodyPr>
          <a:lstStyle/>
          <a:p>
            <a:pPr marL="10583">
              <a:lnSpc>
                <a:spcPct val="100000"/>
              </a:lnSpc>
              <a:spcBef>
                <a:spcPts val="83"/>
              </a:spcBef>
              <a:tabLst>
                <a:tab pos="1224972" algn="l"/>
                <a:tab pos="1649876" algn="l"/>
              </a:tabLst>
            </a:pPr>
            <a:r>
              <a:rPr spc="-17" dirty="0">
                <a:solidFill>
                  <a:srgbClr val="672672"/>
                </a:solidFill>
                <a:cs typeface="Montserrat"/>
              </a:rPr>
              <a:t>What</a:t>
            </a:r>
            <a:r>
              <a:rPr lang="en-US" dirty="0">
                <a:solidFill>
                  <a:srgbClr val="672672"/>
                </a:solidFill>
                <a:cs typeface="Montserrat"/>
              </a:rPr>
              <a:t> </a:t>
            </a:r>
            <a:r>
              <a:rPr spc="-21" dirty="0">
                <a:solidFill>
                  <a:srgbClr val="672672"/>
                </a:solidFill>
                <a:cs typeface="Montserrat"/>
              </a:rPr>
              <a:t>is</a:t>
            </a:r>
            <a:r>
              <a:rPr lang="en-US" dirty="0">
                <a:solidFill>
                  <a:srgbClr val="672672"/>
                </a:solidFill>
                <a:cs typeface="Montserrat"/>
              </a:rPr>
              <a:t> </a:t>
            </a:r>
            <a:r>
              <a:rPr spc="-17" dirty="0">
                <a:solidFill>
                  <a:srgbClr val="672672"/>
                </a:solidFill>
                <a:cs typeface="Montserrat"/>
              </a:rPr>
              <a:t>RSV?</a:t>
            </a:r>
          </a:p>
        </p:txBody>
      </p:sp>
      <p:graphicFrame>
        <p:nvGraphicFramePr>
          <p:cNvPr id="7" name="object 7"/>
          <p:cNvGraphicFramePr>
            <a:graphicFrameLocks noGrp="1"/>
          </p:cNvGraphicFramePr>
          <p:nvPr>
            <p:extLst>
              <p:ext uri="{D42A27DB-BD31-4B8C-83A1-F6EECF244321}">
                <p14:modId xmlns:p14="http://schemas.microsoft.com/office/powerpoint/2010/main" val="2240061287"/>
              </p:ext>
            </p:extLst>
          </p:nvPr>
        </p:nvGraphicFramePr>
        <p:xfrm>
          <a:off x="1203114" y="1522161"/>
          <a:ext cx="10608203" cy="4842871"/>
        </p:xfrm>
        <a:graphic>
          <a:graphicData uri="http://schemas.openxmlformats.org/drawingml/2006/table">
            <a:tbl>
              <a:tblPr firstRow="1" bandRow="1">
                <a:tableStyleId>{2D5ABB26-0587-4C30-8999-92F81FD0307C}</a:tableStyleId>
              </a:tblPr>
              <a:tblGrid>
                <a:gridCol w="2220383">
                  <a:extLst>
                    <a:ext uri="{9D8B030D-6E8A-4147-A177-3AD203B41FA5}">
                      <a16:colId xmlns:a16="http://schemas.microsoft.com/office/drawing/2014/main" val="20000"/>
                    </a:ext>
                  </a:extLst>
                </a:gridCol>
                <a:gridCol w="2220383">
                  <a:extLst>
                    <a:ext uri="{9D8B030D-6E8A-4147-A177-3AD203B41FA5}">
                      <a16:colId xmlns:a16="http://schemas.microsoft.com/office/drawing/2014/main" val="20001"/>
                    </a:ext>
                  </a:extLst>
                </a:gridCol>
                <a:gridCol w="2220383">
                  <a:extLst>
                    <a:ext uri="{9D8B030D-6E8A-4147-A177-3AD203B41FA5}">
                      <a16:colId xmlns:a16="http://schemas.microsoft.com/office/drawing/2014/main" val="20002"/>
                    </a:ext>
                  </a:extLst>
                </a:gridCol>
                <a:gridCol w="3947054">
                  <a:extLst>
                    <a:ext uri="{9D8B030D-6E8A-4147-A177-3AD203B41FA5}">
                      <a16:colId xmlns:a16="http://schemas.microsoft.com/office/drawing/2014/main" val="20003"/>
                    </a:ext>
                  </a:extLst>
                </a:gridCol>
              </a:tblGrid>
              <a:tr h="1157817">
                <a:tc>
                  <a:txBody>
                    <a:bodyPr/>
                    <a:lstStyle/>
                    <a:p>
                      <a:pPr>
                        <a:lnSpc>
                          <a:spcPct val="100000"/>
                        </a:lnSpc>
                      </a:pPr>
                      <a:endParaRPr sz="1400" dirty="0">
                        <a:latin typeface="Times New Roman"/>
                        <a:cs typeface="Times New Roman"/>
                      </a:endParaRPr>
                    </a:p>
                  </a:txBody>
                  <a:tcPr marL="0" marR="0" marT="0" marB="0">
                    <a:lnR w="6350">
                      <a:solidFill>
                        <a:srgbClr val="0093D5"/>
                      </a:solidFill>
                      <a:prstDash val="solid"/>
                    </a:lnR>
                    <a:lnB w="6350">
                      <a:solidFill>
                        <a:srgbClr val="0093D5"/>
                      </a:solidFill>
                      <a:prstDash val="solid"/>
                    </a:lnB>
                  </a:tcPr>
                </a:tc>
                <a:tc>
                  <a:txBody>
                    <a:bodyPr/>
                    <a:lstStyle/>
                    <a:p>
                      <a:pPr>
                        <a:lnSpc>
                          <a:spcPct val="100000"/>
                        </a:lnSpc>
                      </a:pPr>
                      <a:endParaRPr sz="1400">
                        <a:latin typeface="Times New Roman"/>
                        <a:cs typeface="Times New Roman"/>
                      </a:endParaRPr>
                    </a:p>
                  </a:txBody>
                  <a:tcPr marL="0" marR="0" marT="0" marB="0">
                    <a:lnL w="6350">
                      <a:solidFill>
                        <a:srgbClr val="0093D5"/>
                      </a:solidFill>
                      <a:prstDash val="solid"/>
                    </a:lnL>
                    <a:lnR w="6350">
                      <a:solidFill>
                        <a:srgbClr val="0093D5"/>
                      </a:solidFill>
                      <a:prstDash val="solid"/>
                    </a:lnR>
                    <a:lnB w="6350">
                      <a:solidFill>
                        <a:srgbClr val="0093D5"/>
                      </a:solidFill>
                      <a:prstDash val="solid"/>
                    </a:lnB>
                  </a:tcPr>
                </a:tc>
                <a:tc>
                  <a:txBody>
                    <a:bodyPr/>
                    <a:lstStyle/>
                    <a:p>
                      <a:pPr>
                        <a:lnSpc>
                          <a:spcPct val="100000"/>
                        </a:lnSpc>
                      </a:pPr>
                      <a:endParaRPr sz="1400" dirty="0">
                        <a:latin typeface="Times New Roman"/>
                        <a:cs typeface="Times New Roman"/>
                      </a:endParaRPr>
                    </a:p>
                  </a:txBody>
                  <a:tcPr marL="0" marR="0" marT="0" marB="0">
                    <a:lnL w="6350">
                      <a:solidFill>
                        <a:srgbClr val="0093D5"/>
                      </a:solidFill>
                      <a:prstDash val="solid"/>
                    </a:lnL>
                    <a:lnR w="6350">
                      <a:solidFill>
                        <a:srgbClr val="0093D5"/>
                      </a:solidFill>
                      <a:prstDash val="solid"/>
                    </a:lnR>
                    <a:lnB w="6350">
                      <a:solidFill>
                        <a:srgbClr val="0093D5"/>
                      </a:solidFill>
                      <a:prstDash val="solid"/>
                    </a:lnB>
                  </a:tcPr>
                </a:tc>
                <a:tc>
                  <a:txBody>
                    <a:bodyPr/>
                    <a:lstStyle/>
                    <a:p>
                      <a:pPr>
                        <a:lnSpc>
                          <a:spcPct val="100000"/>
                        </a:lnSpc>
                      </a:pPr>
                      <a:endParaRPr sz="1400" dirty="0">
                        <a:latin typeface="Times New Roman"/>
                        <a:cs typeface="Times New Roman"/>
                      </a:endParaRPr>
                    </a:p>
                  </a:txBody>
                  <a:tcPr marL="0" marR="0" marT="0" marB="0">
                    <a:lnL w="6350">
                      <a:solidFill>
                        <a:srgbClr val="0093D5"/>
                      </a:solidFill>
                      <a:prstDash val="solid"/>
                    </a:lnL>
                    <a:lnB w="6350">
                      <a:solidFill>
                        <a:srgbClr val="0093D5"/>
                      </a:solidFill>
                      <a:prstDash val="solid"/>
                    </a:lnB>
                  </a:tcPr>
                </a:tc>
                <a:extLst>
                  <a:ext uri="{0D108BD9-81ED-4DB2-BD59-A6C34878D82A}">
                    <a16:rowId xmlns:a16="http://schemas.microsoft.com/office/drawing/2014/main" val="10000"/>
                  </a:ext>
                </a:extLst>
              </a:tr>
              <a:tr h="710671">
                <a:tc>
                  <a:txBody>
                    <a:bodyPr/>
                    <a:lstStyle/>
                    <a:p>
                      <a:pPr>
                        <a:lnSpc>
                          <a:spcPct val="100000"/>
                        </a:lnSpc>
                        <a:spcBef>
                          <a:spcPts val="25"/>
                        </a:spcBef>
                      </a:pPr>
                      <a:endParaRPr sz="2000" dirty="0">
                        <a:latin typeface="Corbel" panose="020B0503020204020204" pitchFamily="34" charset="0"/>
                        <a:cs typeface="Times New Roman"/>
                      </a:endParaRPr>
                    </a:p>
                  </a:txBody>
                  <a:tcPr marL="0" marR="0" marT="2646" marB="0">
                    <a:lnR w="6350">
                      <a:solidFill>
                        <a:srgbClr val="0093D5"/>
                      </a:solidFill>
                      <a:prstDash val="solid"/>
                    </a:lnR>
                    <a:lnT w="6350">
                      <a:solidFill>
                        <a:srgbClr val="0093D5"/>
                      </a:solidFill>
                      <a:prstDash val="solid"/>
                    </a:lnT>
                    <a:lnB w="6350">
                      <a:solidFill>
                        <a:srgbClr val="0093D5"/>
                      </a:solidFill>
                      <a:prstDash val="solid"/>
                    </a:lnB>
                  </a:tcPr>
                </a:tc>
                <a:tc>
                  <a:txBody>
                    <a:bodyPr/>
                    <a:lstStyle/>
                    <a:p>
                      <a:pPr>
                        <a:lnSpc>
                          <a:spcPct val="100000"/>
                        </a:lnSpc>
                        <a:spcBef>
                          <a:spcPts val="25"/>
                        </a:spcBef>
                      </a:pPr>
                      <a:endParaRPr sz="2000" dirty="0">
                        <a:latin typeface="Corbel" panose="020B0503020204020204" pitchFamily="34" charset="0"/>
                        <a:cs typeface="Times New Roman"/>
                      </a:endParaRPr>
                    </a:p>
                  </a:txBody>
                  <a:tcPr marL="0" marR="0" marT="2646" marB="0">
                    <a:lnL w="6350">
                      <a:solidFill>
                        <a:srgbClr val="0093D5"/>
                      </a:solidFill>
                      <a:prstDash val="solid"/>
                    </a:lnL>
                    <a:lnR w="6350">
                      <a:solidFill>
                        <a:srgbClr val="0093D5"/>
                      </a:solidFill>
                      <a:prstDash val="solid"/>
                    </a:lnR>
                    <a:lnT w="6350">
                      <a:solidFill>
                        <a:srgbClr val="0093D5"/>
                      </a:solidFill>
                      <a:prstDash val="solid"/>
                    </a:lnT>
                    <a:lnB w="6350">
                      <a:solidFill>
                        <a:srgbClr val="0093D5"/>
                      </a:solidFill>
                      <a:prstDash val="solid"/>
                    </a:lnB>
                  </a:tcPr>
                </a:tc>
                <a:tc>
                  <a:txBody>
                    <a:bodyPr/>
                    <a:lstStyle/>
                    <a:p>
                      <a:pPr>
                        <a:lnSpc>
                          <a:spcPct val="100000"/>
                        </a:lnSpc>
                        <a:spcBef>
                          <a:spcPts val="25"/>
                        </a:spcBef>
                      </a:pPr>
                      <a:endParaRPr sz="2000" dirty="0">
                        <a:latin typeface="Corbel" panose="020B0503020204020204" pitchFamily="34" charset="0"/>
                        <a:cs typeface="Times New Roman"/>
                      </a:endParaRPr>
                    </a:p>
                  </a:txBody>
                  <a:tcPr marL="0" marR="0" marT="2646" marB="0">
                    <a:lnL w="6350">
                      <a:solidFill>
                        <a:srgbClr val="0093D5"/>
                      </a:solidFill>
                      <a:prstDash val="solid"/>
                    </a:lnL>
                    <a:lnR w="6350">
                      <a:solidFill>
                        <a:srgbClr val="0093D5"/>
                      </a:solidFill>
                      <a:prstDash val="solid"/>
                    </a:lnR>
                    <a:lnT w="6350">
                      <a:solidFill>
                        <a:srgbClr val="0093D5"/>
                      </a:solidFill>
                      <a:prstDash val="solid"/>
                    </a:lnT>
                    <a:lnB w="6350">
                      <a:solidFill>
                        <a:srgbClr val="0093D5"/>
                      </a:solidFill>
                      <a:prstDash val="solid"/>
                    </a:lnB>
                  </a:tcPr>
                </a:tc>
                <a:tc>
                  <a:txBody>
                    <a:bodyPr/>
                    <a:lstStyle/>
                    <a:p>
                      <a:pPr>
                        <a:lnSpc>
                          <a:spcPct val="100000"/>
                        </a:lnSpc>
                        <a:spcBef>
                          <a:spcPts val="20"/>
                        </a:spcBef>
                      </a:pPr>
                      <a:endParaRPr sz="1100" dirty="0">
                        <a:latin typeface="Corbel" panose="020B0503020204020204" pitchFamily="34" charset="0"/>
                        <a:cs typeface="Times New Roman"/>
                      </a:endParaRPr>
                    </a:p>
                  </a:txBody>
                  <a:tcPr marL="0" marR="0" marT="2117" marB="0">
                    <a:lnL w="6350">
                      <a:solidFill>
                        <a:srgbClr val="0093D5"/>
                      </a:solidFill>
                      <a:prstDash val="solid"/>
                    </a:lnL>
                    <a:lnT w="6350">
                      <a:solidFill>
                        <a:srgbClr val="0093D5"/>
                      </a:solidFill>
                      <a:prstDash val="solid"/>
                    </a:lnT>
                    <a:lnB w="6350">
                      <a:solidFill>
                        <a:srgbClr val="0093D5"/>
                      </a:solidFill>
                      <a:prstDash val="solid"/>
                    </a:lnB>
                  </a:tcPr>
                </a:tc>
                <a:extLst>
                  <a:ext uri="{0D108BD9-81ED-4DB2-BD59-A6C34878D82A}">
                    <a16:rowId xmlns:a16="http://schemas.microsoft.com/office/drawing/2014/main" val="10001"/>
                  </a:ext>
                </a:extLst>
              </a:tr>
              <a:tr h="2560108">
                <a:tc>
                  <a:txBody>
                    <a:bodyPr/>
                    <a:lstStyle/>
                    <a:p>
                      <a:pPr marL="171450" marR="401320">
                        <a:lnSpc>
                          <a:spcPct val="111100"/>
                        </a:lnSpc>
                        <a:spcBef>
                          <a:spcPts val="1200"/>
                        </a:spcBef>
                      </a:pPr>
                      <a:r>
                        <a:rPr sz="1500" b="1" dirty="0">
                          <a:solidFill>
                            <a:srgbClr val="0093D5"/>
                          </a:solidFill>
                          <a:latin typeface="Corbel" panose="020B0503020204020204" pitchFamily="34" charset="0"/>
                          <a:cs typeface="Montserrat-SemiBold"/>
                        </a:rPr>
                        <a:t>Often</a:t>
                      </a:r>
                      <a:r>
                        <a:rPr sz="1500" b="1" spc="-35" dirty="0">
                          <a:solidFill>
                            <a:srgbClr val="0093D5"/>
                          </a:solidFill>
                          <a:latin typeface="Corbel" panose="020B0503020204020204" pitchFamily="34" charset="0"/>
                          <a:cs typeface="Montserrat-SemiBold"/>
                        </a:rPr>
                        <a:t> </a:t>
                      </a:r>
                      <a:r>
                        <a:rPr sz="1500" b="1" dirty="0">
                          <a:solidFill>
                            <a:srgbClr val="0093D5"/>
                          </a:solidFill>
                          <a:latin typeface="Corbel" panose="020B0503020204020204" pitchFamily="34" charset="0"/>
                          <a:cs typeface="Montserrat-SemiBold"/>
                        </a:rPr>
                        <a:t>mild,</a:t>
                      </a:r>
                      <a:r>
                        <a:rPr sz="1500" b="1" spc="-25" dirty="0">
                          <a:solidFill>
                            <a:srgbClr val="0093D5"/>
                          </a:solidFill>
                          <a:latin typeface="Corbel" panose="020B0503020204020204" pitchFamily="34" charset="0"/>
                          <a:cs typeface="Montserrat-SemiBold"/>
                        </a:rPr>
                        <a:t> </a:t>
                      </a:r>
                      <a:r>
                        <a:rPr sz="1500" b="1" dirty="0">
                          <a:solidFill>
                            <a:srgbClr val="0093D5"/>
                          </a:solidFill>
                          <a:latin typeface="Corbel" panose="020B0503020204020204" pitchFamily="34" charset="0"/>
                          <a:cs typeface="Montserrat-SemiBold"/>
                        </a:rPr>
                        <a:t>like</a:t>
                      </a:r>
                      <a:r>
                        <a:rPr sz="1500" b="1" spc="-25" dirty="0">
                          <a:solidFill>
                            <a:srgbClr val="0093D5"/>
                          </a:solidFill>
                          <a:latin typeface="Corbel" panose="020B0503020204020204" pitchFamily="34" charset="0"/>
                          <a:cs typeface="Montserrat-SemiBold"/>
                        </a:rPr>
                        <a:t> </a:t>
                      </a:r>
                      <a:r>
                        <a:rPr sz="1500" b="1" spc="-50" dirty="0">
                          <a:solidFill>
                            <a:srgbClr val="0093D5"/>
                          </a:solidFill>
                          <a:latin typeface="Corbel" panose="020B0503020204020204" pitchFamily="34" charset="0"/>
                          <a:cs typeface="Montserrat-SemiBold"/>
                        </a:rPr>
                        <a:t>a </a:t>
                      </a:r>
                      <a:r>
                        <a:rPr sz="1500" b="1" dirty="0">
                          <a:solidFill>
                            <a:srgbClr val="0093D5"/>
                          </a:solidFill>
                          <a:latin typeface="Corbel" panose="020B0503020204020204" pitchFamily="34" charset="0"/>
                          <a:cs typeface="Montserrat-SemiBold"/>
                        </a:rPr>
                        <a:t>cold,</a:t>
                      </a:r>
                      <a:r>
                        <a:rPr sz="1500" b="1" spc="-5" dirty="0">
                          <a:solidFill>
                            <a:srgbClr val="0093D5"/>
                          </a:solidFill>
                          <a:latin typeface="Corbel" panose="020B0503020204020204" pitchFamily="34" charset="0"/>
                          <a:cs typeface="Montserrat-SemiBold"/>
                        </a:rPr>
                        <a:t> </a:t>
                      </a:r>
                      <a:r>
                        <a:rPr sz="1500" b="1" dirty="0">
                          <a:solidFill>
                            <a:srgbClr val="0093D5"/>
                          </a:solidFill>
                          <a:latin typeface="Corbel" panose="020B0503020204020204" pitchFamily="34" charset="0"/>
                          <a:cs typeface="Montserrat-SemiBold"/>
                        </a:rPr>
                        <a:t>but</a:t>
                      </a:r>
                      <a:r>
                        <a:rPr sz="1500" b="1" spc="-5" dirty="0">
                          <a:solidFill>
                            <a:srgbClr val="0093D5"/>
                          </a:solidFill>
                          <a:latin typeface="Corbel" panose="020B0503020204020204" pitchFamily="34" charset="0"/>
                          <a:cs typeface="Montserrat-SemiBold"/>
                        </a:rPr>
                        <a:t> </a:t>
                      </a:r>
                      <a:r>
                        <a:rPr sz="1500" b="1" dirty="0">
                          <a:solidFill>
                            <a:srgbClr val="0093D5"/>
                          </a:solidFill>
                          <a:latin typeface="Corbel" panose="020B0503020204020204" pitchFamily="34" charset="0"/>
                          <a:cs typeface="Montserrat-SemiBold"/>
                        </a:rPr>
                        <a:t>can</a:t>
                      </a:r>
                      <a:r>
                        <a:rPr sz="1500" b="1" spc="-5" dirty="0">
                          <a:solidFill>
                            <a:srgbClr val="0093D5"/>
                          </a:solidFill>
                          <a:latin typeface="Corbel" panose="020B0503020204020204" pitchFamily="34" charset="0"/>
                          <a:cs typeface="Montserrat-SemiBold"/>
                        </a:rPr>
                        <a:t> </a:t>
                      </a:r>
                      <a:r>
                        <a:rPr sz="1500" b="1" spc="-25" dirty="0">
                          <a:solidFill>
                            <a:srgbClr val="0093D5"/>
                          </a:solidFill>
                          <a:latin typeface="Corbel" panose="020B0503020204020204" pitchFamily="34" charset="0"/>
                          <a:cs typeface="Montserrat-SemiBold"/>
                        </a:rPr>
                        <a:t>be </a:t>
                      </a:r>
                      <a:r>
                        <a:rPr sz="1500" b="1" dirty="0">
                          <a:solidFill>
                            <a:srgbClr val="0093D5"/>
                          </a:solidFill>
                          <a:latin typeface="Corbel" panose="020B0503020204020204" pitchFamily="34" charset="0"/>
                          <a:cs typeface="Montserrat-SemiBold"/>
                        </a:rPr>
                        <a:t>severe</a:t>
                      </a:r>
                      <a:r>
                        <a:rPr sz="1500" b="1" spc="-35" dirty="0">
                          <a:solidFill>
                            <a:srgbClr val="0093D5"/>
                          </a:solidFill>
                          <a:latin typeface="Corbel" panose="020B0503020204020204" pitchFamily="34" charset="0"/>
                          <a:cs typeface="Montserrat-SemiBold"/>
                        </a:rPr>
                        <a:t> </a:t>
                      </a:r>
                      <a:r>
                        <a:rPr sz="1500" b="1" dirty="0">
                          <a:solidFill>
                            <a:srgbClr val="0093D5"/>
                          </a:solidFill>
                          <a:latin typeface="Corbel" panose="020B0503020204020204" pitchFamily="34" charset="0"/>
                          <a:cs typeface="Montserrat-SemiBold"/>
                        </a:rPr>
                        <a:t>(or</a:t>
                      </a:r>
                      <a:r>
                        <a:rPr sz="1500" b="1" spc="-35" dirty="0">
                          <a:solidFill>
                            <a:srgbClr val="0093D5"/>
                          </a:solidFill>
                          <a:latin typeface="Corbel" panose="020B0503020204020204" pitchFamily="34" charset="0"/>
                          <a:cs typeface="Montserrat-SemiBold"/>
                        </a:rPr>
                        <a:t> </a:t>
                      </a:r>
                      <a:r>
                        <a:rPr sz="1500" b="1" spc="-10" dirty="0">
                          <a:solidFill>
                            <a:srgbClr val="0093D5"/>
                          </a:solidFill>
                          <a:latin typeface="Corbel" panose="020B0503020204020204" pitchFamily="34" charset="0"/>
                          <a:cs typeface="Montserrat-SemiBold"/>
                        </a:rPr>
                        <a:t>deadly) </a:t>
                      </a:r>
                      <a:r>
                        <a:rPr sz="1500" b="1" dirty="0">
                          <a:solidFill>
                            <a:srgbClr val="0093D5"/>
                          </a:solidFill>
                          <a:latin typeface="Corbel" panose="020B0503020204020204" pitchFamily="34" charset="0"/>
                          <a:cs typeface="Montserrat-SemiBold"/>
                        </a:rPr>
                        <a:t>for</a:t>
                      </a:r>
                      <a:r>
                        <a:rPr sz="1500" b="1" spc="-15" dirty="0">
                          <a:solidFill>
                            <a:srgbClr val="0093D5"/>
                          </a:solidFill>
                          <a:latin typeface="Corbel" panose="020B0503020204020204" pitchFamily="34" charset="0"/>
                          <a:cs typeface="Montserrat-SemiBold"/>
                        </a:rPr>
                        <a:t> </a:t>
                      </a:r>
                      <a:r>
                        <a:rPr sz="1500" b="1" spc="-10" dirty="0">
                          <a:solidFill>
                            <a:srgbClr val="0093D5"/>
                          </a:solidFill>
                          <a:latin typeface="Corbel" panose="020B0503020204020204" pitchFamily="34" charset="0"/>
                          <a:cs typeface="Montserrat-SemiBold"/>
                        </a:rPr>
                        <a:t>infants.</a:t>
                      </a:r>
                      <a:endParaRPr sz="1500" dirty="0">
                        <a:latin typeface="Corbel" panose="020B0503020204020204" pitchFamily="34" charset="0"/>
                        <a:cs typeface="Montserrat-SemiBold"/>
                      </a:endParaRPr>
                    </a:p>
                  </a:txBody>
                  <a:tcPr marL="0" marR="0" marT="127000" marB="0">
                    <a:lnR w="6350">
                      <a:solidFill>
                        <a:srgbClr val="0093D5"/>
                      </a:solidFill>
                      <a:prstDash val="solid"/>
                    </a:lnR>
                    <a:lnT w="6350">
                      <a:solidFill>
                        <a:srgbClr val="0093D5"/>
                      </a:solidFill>
                      <a:prstDash val="solid"/>
                    </a:lnT>
                  </a:tcPr>
                </a:tc>
                <a:tc>
                  <a:txBody>
                    <a:bodyPr/>
                    <a:lstStyle/>
                    <a:p>
                      <a:pPr marL="171450" marR="487045">
                        <a:lnSpc>
                          <a:spcPct val="111100"/>
                        </a:lnSpc>
                        <a:spcBef>
                          <a:spcPts val="1200"/>
                        </a:spcBef>
                      </a:pPr>
                      <a:r>
                        <a:rPr sz="1500" b="1" spc="-10" dirty="0">
                          <a:solidFill>
                            <a:srgbClr val="52A947"/>
                          </a:solidFill>
                          <a:latin typeface="Corbel" panose="020B0503020204020204" pitchFamily="34" charset="0"/>
                          <a:cs typeface="Montserrat-SemiBold"/>
                        </a:rPr>
                        <a:t>Sneezing, </a:t>
                      </a:r>
                      <a:r>
                        <a:rPr sz="1500" b="1" dirty="0">
                          <a:solidFill>
                            <a:srgbClr val="52A947"/>
                          </a:solidFill>
                          <a:latin typeface="Corbel" panose="020B0503020204020204" pitchFamily="34" charset="0"/>
                          <a:cs typeface="Montserrat-SemiBold"/>
                        </a:rPr>
                        <a:t>coughing,</a:t>
                      </a:r>
                      <a:r>
                        <a:rPr sz="1500" b="1" spc="-10" dirty="0">
                          <a:solidFill>
                            <a:srgbClr val="52A947"/>
                          </a:solidFill>
                          <a:latin typeface="Corbel" panose="020B0503020204020204" pitchFamily="34" charset="0"/>
                          <a:cs typeface="Montserrat-SemiBold"/>
                        </a:rPr>
                        <a:t> quiet breathing, touching contaminated </a:t>
                      </a:r>
                      <a:r>
                        <a:rPr sz="1500" b="1" dirty="0">
                          <a:solidFill>
                            <a:srgbClr val="52A947"/>
                          </a:solidFill>
                          <a:latin typeface="Corbel" panose="020B0503020204020204" pitchFamily="34" charset="0"/>
                          <a:cs typeface="Montserrat-SemiBold"/>
                        </a:rPr>
                        <a:t>surface</a:t>
                      </a:r>
                      <a:r>
                        <a:rPr sz="1500" b="1" spc="-15" dirty="0">
                          <a:solidFill>
                            <a:srgbClr val="52A947"/>
                          </a:solidFill>
                          <a:latin typeface="Corbel" panose="020B0503020204020204" pitchFamily="34" charset="0"/>
                          <a:cs typeface="Montserrat-SemiBold"/>
                        </a:rPr>
                        <a:t> </a:t>
                      </a:r>
                      <a:r>
                        <a:rPr sz="1500" b="1" dirty="0">
                          <a:solidFill>
                            <a:srgbClr val="52A947"/>
                          </a:solidFill>
                          <a:latin typeface="Corbel" panose="020B0503020204020204" pitchFamily="34" charset="0"/>
                          <a:cs typeface="Montserrat-SemiBold"/>
                        </a:rPr>
                        <a:t>and</a:t>
                      </a:r>
                      <a:r>
                        <a:rPr sz="1500" b="1" spc="-10" dirty="0">
                          <a:solidFill>
                            <a:srgbClr val="52A947"/>
                          </a:solidFill>
                          <a:latin typeface="Corbel" panose="020B0503020204020204" pitchFamily="34" charset="0"/>
                          <a:cs typeface="Montserrat-SemiBold"/>
                        </a:rPr>
                        <a:t> </a:t>
                      </a:r>
                      <a:r>
                        <a:rPr sz="1500" b="1" spc="-20" dirty="0">
                          <a:solidFill>
                            <a:srgbClr val="52A947"/>
                          </a:solidFill>
                          <a:latin typeface="Corbel" panose="020B0503020204020204" pitchFamily="34" charset="0"/>
                          <a:cs typeface="Montserrat-SemiBold"/>
                        </a:rPr>
                        <a:t>then </a:t>
                      </a:r>
                      <a:r>
                        <a:rPr sz="1500" b="1" dirty="0">
                          <a:solidFill>
                            <a:srgbClr val="52A947"/>
                          </a:solidFill>
                          <a:latin typeface="Corbel" panose="020B0503020204020204" pitchFamily="34" charset="0"/>
                          <a:cs typeface="Montserrat-SemiBold"/>
                        </a:rPr>
                        <a:t>eyes,</a:t>
                      </a:r>
                      <a:r>
                        <a:rPr sz="1500" b="1" spc="-25" dirty="0">
                          <a:solidFill>
                            <a:srgbClr val="52A947"/>
                          </a:solidFill>
                          <a:latin typeface="Corbel" panose="020B0503020204020204" pitchFamily="34" charset="0"/>
                          <a:cs typeface="Montserrat-SemiBold"/>
                        </a:rPr>
                        <a:t> </a:t>
                      </a:r>
                      <a:r>
                        <a:rPr sz="1500" b="1" dirty="0">
                          <a:solidFill>
                            <a:srgbClr val="52A947"/>
                          </a:solidFill>
                          <a:latin typeface="Corbel" panose="020B0503020204020204" pitchFamily="34" charset="0"/>
                          <a:cs typeface="Montserrat-SemiBold"/>
                        </a:rPr>
                        <a:t>nose,</a:t>
                      </a:r>
                      <a:r>
                        <a:rPr sz="1500" b="1" spc="-20" dirty="0">
                          <a:solidFill>
                            <a:srgbClr val="52A947"/>
                          </a:solidFill>
                          <a:latin typeface="Corbel" panose="020B0503020204020204" pitchFamily="34" charset="0"/>
                          <a:cs typeface="Montserrat-SemiBold"/>
                        </a:rPr>
                        <a:t> </a:t>
                      </a:r>
                      <a:r>
                        <a:rPr sz="1500" b="1" spc="-25" dirty="0">
                          <a:solidFill>
                            <a:srgbClr val="52A947"/>
                          </a:solidFill>
                          <a:latin typeface="Corbel" panose="020B0503020204020204" pitchFamily="34" charset="0"/>
                          <a:cs typeface="Montserrat-SemiBold"/>
                        </a:rPr>
                        <a:t>or </a:t>
                      </a:r>
                      <a:r>
                        <a:rPr sz="1500" b="1" spc="-20" dirty="0">
                          <a:solidFill>
                            <a:srgbClr val="52A947"/>
                          </a:solidFill>
                          <a:latin typeface="Corbel" panose="020B0503020204020204" pitchFamily="34" charset="0"/>
                          <a:cs typeface="Montserrat-SemiBold"/>
                        </a:rPr>
                        <a:t>mouth</a:t>
                      </a:r>
                      <a:endParaRPr sz="1500" dirty="0">
                        <a:latin typeface="Corbel" panose="020B0503020204020204" pitchFamily="34" charset="0"/>
                        <a:cs typeface="Montserrat-SemiBold"/>
                      </a:endParaRPr>
                    </a:p>
                  </a:txBody>
                  <a:tcPr marL="0" marR="0" marT="127000" marB="0">
                    <a:lnL w="6350">
                      <a:solidFill>
                        <a:srgbClr val="0093D5"/>
                      </a:solidFill>
                      <a:prstDash val="solid"/>
                    </a:lnL>
                    <a:lnR w="6350">
                      <a:solidFill>
                        <a:srgbClr val="0093D5"/>
                      </a:solidFill>
                      <a:prstDash val="solid"/>
                    </a:lnR>
                    <a:lnT w="6350">
                      <a:solidFill>
                        <a:srgbClr val="0093D5"/>
                      </a:solidFill>
                      <a:prstDash val="solid"/>
                    </a:lnT>
                  </a:tcPr>
                </a:tc>
                <a:tc>
                  <a:txBody>
                    <a:bodyPr/>
                    <a:lstStyle/>
                    <a:p>
                      <a:pPr marL="457200" marR="374650" indent="-285750">
                        <a:lnSpc>
                          <a:spcPct val="111100"/>
                        </a:lnSpc>
                        <a:spcBef>
                          <a:spcPts val="1195"/>
                        </a:spcBef>
                        <a:buFont typeface="Arial" panose="020B0604020202020204" pitchFamily="34" charset="0"/>
                        <a:buChar char="•"/>
                      </a:pPr>
                      <a:r>
                        <a:rPr sz="1500" b="1" spc="-10" dirty="0">
                          <a:solidFill>
                            <a:srgbClr val="672672"/>
                          </a:solidFill>
                          <a:latin typeface="Corbel" panose="020B0503020204020204" pitchFamily="34" charset="0"/>
                          <a:cs typeface="Montserrat-SemiBold"/>
                        </a:rPr>
                        <a:t>Infection-induced </a:t>
                      </a:r>
                      <a:r>
                        <a:rPr sz="1500" b="1" dirty="0">
                          <a:solidFill>
                            <a:srgbClr val="672672"/>
                          </a:solidFill>
                          <a:latin typeface="Corbel" panose="020B0503020204020204" pitchFamily="34" charset="0"/>
                          <a:cs typeface="Montserrat-SemiBold"/>
                        </a:rPr>
                        <a:t>immunity</a:t>
                      </a:r>
                      <a:r>
                        <a:rPr sz="1500" b="1" spc="-20" dirty="0">
                          <a:solidFill>
                            <a:srgbClr val="672672"/>
                          </a:solidFill>
                          <a:latin typeface="Corbel" panose="020B0503020204020204" pitchFamily="34" charset="0"/>
                          <a:cs typeface="Montserrat-SemiBold"/>
                        </a:rPr>
                        <a:t> </a:t>
                      </a:r>
                      <a:r>
                        <a:rPr sz="1500" b="1" spc="-25" dirty="0">
                          <a:solidFill>
                            <a:srgbClr val="672672"/>
                          </a:solidFill>
                          <a:latin typeface="Corbel" panose="020B0503020204020204" pitchFamily="34" charset="0"/>
                          <a:cs typeface="Montserrat-SemiBold"/>
                        </a:rPr>
                        <a:t>not </a:t>
                      </a:r>
                      <a:r>
                        <a:rPr sz="1500" b="1" dirty="0">
                          <a:solidFill>
                            <a:srgbClr val="672672"/>
                          </a:solidFill>
                          <a:latin typeface="Corbel" panose="020B0503020204020204" pitchFamily="34" charset="0"/>
                          <a:cs typeface="Montserrat-SemiBold"/>
                        </a:rPr>
                        <a:t>fully</a:t>
                      </a:r>
                      <a:r>
                        <a:rPr sz="1500" b="1" spc="-10" dirty="0">
                          <a:solidFill>
                            <a:srgbClr val="672672"/>
                          </a:solidFill>
                          <a:latin typeface="Corbel" panose="020B0503020204020204" pitchFamily="34" charset="0"/>
                          <a:cs typeface="Montserrat-SemiBold"/>
                        </a:rPr>
                        <a:t> protective</a:t>
                      </a:r>
                      <a:endParaRPr lang="en-US" sz="1500" b="1" spc="-10" dirty="0">
                        <a:solidFill>
                          <a:srgbClr val="672672"/>
                        </a:solidFill>
                        <a:latin typeface="Corbel" panose="020B0503020204020204" pitchFamily="34" charset="0"/>
                        <a:cs typeface="Montserrat-SemiBold"/>
                      </a:endParaRPr>
                    </a:p>
                    <a:p>
                      <a:pPr marL="457200" marR="374650" indent="-285750">
                        <a:lnSpc>
                          <a:spcPct val="111100"/>
                        </a:lnSpc>
                        <a:spcBef>
                          <a:spcPts val="1195"/>
                        </a:spcBef>
                        <a:buFont typeface="Arial" panose="020B0604020202020204" pitchFamily="34" charset="0"/>
                        <a:buChar char="•"/>
                      </a:pPr>
                      <a:r>
                        <a:rPr lang="en-US" sz="1500" b="1" spc="-10" dirty="0">
                          <a:solidFill>
                            <a:srgbClr val="672672"/>
                          </a:solidFill>
                          <a:latin typeface="Corbel" panose="020B0503020204020204" pitchFamily="34" charset="0"/>
                          <a:cs typeface="Montserrat-SemiBold"/>
                        </a:rPr>
                        <a:t>R</a:t>
                      </a:r>
                      <a:r>
                        <a:rPr sz="1500" b="1" dirty="0">
                          <a:solidFill>
                            <a:srgbClr val="672672"/>
                          </a:solidFill>
                          <a:latin typeface="Corbel" panose="020B0503020204020204" pitchFamily="34" charset="0"/>
                          <a:cs typeface="Montserrat-SemiBold"/>
                        </a:rPr>
                        <a:t>epeated</a:t>
                      </a:r>
                      <a:r>
                        <a:rPr sz="1500" b="1" spc="-85" dirty="0">
                          <a:solidFill>
                            <a:srgbClr val="672672"/>
                          </a:solidFill>
                          <a:latin typeface="Corbel" panose="020B0503020204020204" pitchFamily="34" charset="0"/>
                          <a:cs typeface="Montserrat-SemiBold"/>
                        </a:rPr>
                        <a:t> </a:t>
                      </a:r>
                      <a:r>
                        <a:rPr sz="1500" b="1" spc="-10" dirty="0">
                          <a:solidFill>
                            <a:srgbClr val="672672"/>
                          </a:solidFill>
                          <a:latin typeface="Corbel" panose="020B0503020204020204" pitchFamily="34" charset="0"/>
                          <a:cs typeface="Montserrat-SemiBold"/>
                        </a:rPr>
                        <a:t>lifelong infections</a:t>
                      </a:r>
                      <a:endParaRPr sz="1500" dirty="0">
                        <a:latin typeface="Corbel" panose="020B0503020204020204" pitchFamily="34" charset="0"/>
                        <a:cs typeface="Montserrat-SemiBold"/>
                      </a:endParaRPr>
                    </a:p>
                  </a:txBody>
                  <a:tcPr marL="0" marR="0" marT="126471" marB="0">
                    <a:lnL w="6350">
                      <a:solidFill>
                        <a:srgbClr val="0093D5"/>
                      </a:solidFill>
                      <a:prstDash val="solid"/>
                    </a:lnL>
                    <a:lnR w="6350">
                      <a:solidFill>
                        <a:srgbClr val="0093D5"/>
                      </a:solidFill>
                      <a:prstDash val="solid"/>
                    </a:lnR>
                    <a:lnT w="6350">
                      <a:solidFill>
                        <a:srgbClr val="0093D5"/>
                      </a:solidFill>
                      <a:prstDash val="solid"/>
                    </a:lnT>
                  </a:tcPr>
                </a:tc>
                <a:tc>
                  <a:txBody>
                    <a:bodyPr/>
                    <a:lstStyle/>
                    <a:p>
                      <a:pPr marL="171450" marR="374650" indent="0">
                        <a:lnSpc>
                          <a:spcPct val="111100"/>
                        </a:lnSpc>
                        <a:spcBef>
                          <a:spcPts val="0"/>
                        </a:spcBef>
                        <a:buFont typeface="Arial" panose="020B0604020202020204" pitchFamily="34" charset="0"/>
                        <a:buNone/>
                      </a:pPr>
                      <a:r>
                        <a:rPr lang="en-US" sz="1500" b="1" dirty="0">
                          <a:solidFill>
                            <a:schemeClr val="accent2"/>
                          </a:solidFill>
                          <a:latin typeface="Corbel" panose="020B0503020204020204" pitchFamily="34" charset="0"/>
                          <a:cs typeface="Montserrat-SemiBold"/>
                        </a:rPr>
                        <a:t>Any child can get severely ill and be hospitalized.</a:t>
                      </a:r>
                    </a:p>
                    <a:p>
                      <a:pPr marL="457200" marR="374650" indent="-285750">
                        <a:lnSpc>
                          <a:spcPct val="111100"/>
                        </a:lnSpc>
                        <a:spcBef>
                          <a:spcPts val="0"/>
                        </a:spcBef>
                        <a:buFont typeface="Arial" panose="020B0604020202020204" pitchFamily="34" charset="0"/>
                        <a:buChar char="•"/>
                      </a:pPr>
                      <a:r>
                        <a:rPr lang="en-US" sz="1500" dirty="0">
                          <a:solidFill>
                            <a:schemeClr val="accent2"/>
                          </a:solidFill>
                          <a:latin typeface="Corbel" panose="020B0503020204020204" pitchFamily="34" charset="0"/>
                          <a:cs typeface="Montserrat-SemiBold"/>
                        </a:rPr>
                        <a:t>Most with severe disease are born full term and have no underlying health conditions</a:t>
                      </a:r>
                    </a:p>
                    <a:p>
                      <a:pPr marL="171450" marR="374650" indent="0">
                        <a:lnSpc>
                          <a:spcPct val="111100"/>
                        </a:lnSpc>
                        <a:spcBef>
                          <a:spcPts val="600"/>
                        </a:spcBef>
                        <a:buFont typeface="Arial" panose="020B0604020202020204" pitchFamily="34" charset="0"/>
                        <a:buNone/>
                      </a:pPr>
                      <a:r>
                        <a:rPr lang="en-US" sz="1500" b="1" dirty="0">
                          <a:solidFill>
                            <a:schemeClr val="accent2"/>
                          </a:solidFill>
                          <a:latin typeface="Corbel" panose="020B0503020204020204" pitchFamily="34" charset="0"/>
                          <a:cs typeface="Montserrat-SemiBold"/>
                        </a:rPr>
                        <a:t>Additional factors that increase risk:</a:t>
                      </a:r>
                    </a:p>
                    <a:p>
                      <a:pPr marL="457200" marR="374650" indent="-285750">
                        <a:lnSpc>
                          <a:spcPct val="111100"/>
                        </a:lnSpc>
                        <a:spcBef>
                          <a:spcPts val="0"/>
                        </a:spcBef>
                        <a:buFont typeface="Arial" panose="020B0604020202020204" pitchFamily="34" charset="0"/>
                        <a:buChar char="•"/>
                      </a:pPr>
                      <a:r>
                        <a:rPr lang="en-US" sz="1500" dirty="0">
                          <a:solidFill>
                            <a:schemeClr val="accent2"/>
                          </a:solidFill>
                          <a:latin typeface="Corbel" panose="020B0503020204020204" pitchFamily="34" charset="0"/>
                          <a:cs typeface="Montserrat-SemiBold"/>
                        </a:rPr>
                        <a:t>Premature birth</a:t>
                      </a:r>
                    </a:p>
                    <a:p>
                      <a:pPr marL="457200" marR="374650" indent="-285750">
                        <a:lnSpc>
                          <a:spcPct val="111100"/>
                        </a:lnSpc>
                        <a:spcBef>
                          <a:spcPts val="0"/>
                        </a:spcBef>
                        <a:buFont typeface="Arial" panose="020B0604020202020204" pitchFamily="34" charset="0"/>
                        <a:buChar char="•"/>
                      </a:pPr>
                      <a:r>
                        <a:rPr lang="en-US" sz="1500" dirty="0">
                          <a:solidFill>
                            <a:schemeClr val="accent2"/>
                          </a:solidFill>
                          <a:latin typeface="Corbel" panose="020B0503020204020204" pitchFamily="34" charset="0"/>
                          <a:cs typeface="Montserrat-SemiBold"/>
                        </a:rPr>
                        <a:t>Comorbidities (e.g., prematurity, underlying heart/ lung disease)</a:t>
                      </a:r>
                    </a:p>
                    <a:p>
                      <a:pPr marL="457200" marR="374650" indent="-285750">
                        <a:lnSpc>
                          <a:spcPct val="111100"/>
                        </a:lnSpc>
                        <a:spcBef>
                          <a:spcPts val="0"/>
                        </a:spcBef>
                        <a:buFont typeface="Arial" panose="020B0604020202020204" pitchFamily="34" charset="0"/>
                        <a:buChar char="•"/>
                      </a:pPr>
                      <a:r>
                        <a:rPr lang="en-US" sz="1500" dirty="0">
                          <a:solidFill>
                            <a:schemeClr val="accent2"/>
                          </a:solidFill>
                          <a:latin typeface="Corbel" panose="020B0503020204020204" pitchFamily="34" charset="0"/>
                          <a:cs typeface="Montserrat-SemiBold"/>
                        </a:rPr>
                        <a:t>Living in socioeconomically disadvantaged areas</a:t>
                      </a:r>
                    </a:p>
                  </a:txBody>
                  <a:tcPr marL="0" marR="0" marT="120121" marB="0">
                    <a:lnL w="6350">
                      <a:solidFill>
                        <a:srgbClr val="0093D5"/>
                      </a:solidFill>
                      <a:prstDash val="solid"/>
                    </a:lnL>
                    <a:lnT w="6350">
                      <a:solidFill>
                        <a:srgbClr val="0093D5"/>
                      </a:solidFill>
                      <a:prstDash val="solid"/>
                    </a:lnT>
                  </a:tcPr>
                </a:tc>
                <a:extLst>
                  <a:ext uri="{0D108BD9-81ED-4DB2-BD59-A6C34878D82A}">
                    <a16:rowId xmlns:a16="http://schemas.microsoft.com/office/drawing/2014/main" val="10002"/>
                  </a:ext>
                </a:extLst>
              </a:tr>
            </a:tbl>
          </a:graphicData>
        </a:graphic>
      </p:graphicFrame>
      <p:sp>
        <p:nvSpPr>
          <p:cNvPr id="49" name="object 49"/>
          <p:cNvSpPr txBox="1"/>
          <p:nvPr/>
        </p:nvSpPr>
        <p:spPr>
          <a:xfrm>
            <a:off x="1236980" y="781200"/>
            <a:ext cx="10502900" cy="318463"/>
          </a:xfrm>
          <a:prstGeom prst="rect">
            <a:avLst/>
          </a:prstGeom>
        </p:spPr>
        <p:txBody>
          <a:bodyPr vert="horz" wrap="square" lIns="0" tIns="10583" rIns="0" bIns="0" rtlCol="0">
            <a:spAutoFit/>
          </a:bodyPr>
          <a:lstStyle/>
          <a:p>
            <a:pPr marL="10583">
              <a:spcBef>
                <a:spcPts val="83"/>
              </a:spcBef>
            </a:pPr>
            <a:r>
              <a:rPr sz="2000" b="1" spc="-17" dirty="0">
                <a:solidFill>
                  <a:schemeClr val="accent1"/>
                </a:solidFill>
                <a:latin typeface="Corbel" panose="020B0503020204020204" pitchFamily="34" charset="0"/>
                <a:cs typeface="Montserrat"/>
              </a:rPr>
              <a:t>RSV</a:t>
            </a:r>
            <a:r>
              <a:rPr sz="2000" b="1" spc="-129" dirty="0">
                <a:solidFill>
                  <a:schemeClr val="accent1"/>
                </a:solidFill>
                <a:latin typeface="Corbel" panose="020B0503020204020204" pitchFamily="34" charset="0"/>
                <a:cs typeface="Montserrat"/>
              </a:rPr>
              <a:t> </a:t>
            </a:r>
            <a:r>
              <a:rPr sz="2000" b="1" dirty="0">
                <a:solidFill>
                  <a:schemeClr val="accent1"/>
                </a:solidFill>
                <a:latin typeface="Corbel" panose="020B0503020204020204" pitchFamily="34" charset="0"/>
                <a:cs typeface="Montserrat"/>
              </a:rPr>
              <a:t>is</a:t>
            </a:r>
            <a:r>
              <a:rPr sz="2000" b="1" spc="-117" dirty="0">
                <a:solidFill>
                  <a:schemeClr val="accent1"/>
                </a:solidFill>
                <a:latin typeface="Corbel" panose="020B0503020204020204" pitchFamily="34" charset="0"/>
                <a:cs typeface="Montserrat"/>
              </a:rPr>
              <a:t> </a:t>
            </a:r>
            <a:r>
              <a:rPr sz="2000" b="1" dirty="0">
                <a:solidFill>
                  <a:schemeClr val="accent1"/>
                </a:solidFill>
                <a:latin typeface="Corbel" panose="020B0503020204020204" pitchFamily="34" charset="0"/>
                <a:cs typeface="Montserrat"/>
              </a:rPr>
              <a:t>so</a:t>
            </a:r>
            <a:r>
              <a:rPr sz="2000" b="1" spc="-104" dirty="0">
                <a:solidFill>
                  <a:schemeClr val="accent1"/>
                </a:solidFill>
                <a:latin typeface="Corbel" panose="020B0503020204020204" pitchFamily="34" charset="0"/>
                <a:cs typeface="Montserrat"/>
              </a:rPr>
              <a:t> </a:t>
            </a:r>
            <a:r>
              <a:rPr sz="2000" b="1" spc="-46" dirty="0">
                <a:solidFill>
                  <a:schemeClr val="accent1"/>
                </a:solidFill>
                <a:latin typeface="Corbel" panose="020B0503020204020204" pitchFamily="34" charset="0"/>
                <a:cs typeface="Montserrat"/>
              </a:rPr>
              <a:t>widespread</a:t>
            </a:r>
            <a:r>
              <a:rPr sz="2000" b="1" spc="-92" dirty="0">
                <a:solidFill>
                  <a:schemeClr val="accent1"/>
                </a:solidFill>
                <a:latin typeface="Corbel" panose="020B0503020204020204" pitchFamily="34" charset="0"/>
                <a:cs typeface="Montserrat"/>
              </a:rPr>
              <a:t> </a:t>
            </a:r>
            <a:r>
              <a:rPr sz="2000" b="1" spc="-25" dirty="0">
                <a:solidFill>
                  <a:schemeClr val="accent1"/>
                </a:solidFill>
                <a:latin typeface="Corbel" panose="020B0503020204020204" pitchFamily="34" charset="0"/>
                <a:cs typeface="Montserrat"/>
              </a:rPr>
              <a:t>that</a:t>
            </a:r>
            <a:r>
              <a:rPr sz="2000" b="1" spc="-100" dirty="0">
                <a:solidFill>
                  <a:schemeClr val="accent1"/>
                </a:solidFill>
                <a:latin typeface="Corbel" panose="020B0503020204020204" pitchFamily="34" charset="0"/>
                <a:cs typeface="Montserrat"/>
              </a:rPr>
              <a:t> </a:t>
            </a:r>
            <a:r>
              <a:rPr sz="2000" b="1" spc="-33" dirty="0">
                <a:solidFill>
                  <a:schemeClr val="accent1"/>
                </a:solidFill>
                <a:latin typeface="Corbel" panose="020B0503020204020204" pitchFamily="34" charset="0"/>
                <a:cs typeface="Montserrat"/>
              </a:rPr>
              <a:t>almost</a:t>
            </a:r>
            <a:r>
              <a:rPr sz="2000" b="1" spc="-100" dirty="0">
                <a:solidFill>
                  <a:schemeClr val="accent1"/>
                </a:solidFill>
                <a:latin typeface="Corbel" panose="020B0503020204020204" pitchFamily="34" charset="0"/>
                <a:cs typeface="Montserrat"/>
              </a:rPr>
              <a:t> </a:t>
            </a:r>
            <a:r>
              <a:rPr sz="2000" b="1" spc="-17" dirty="0">
                <a:solidFill>
                  <a:schemeClr val="accent1"/>
                </a:solidFill>
                <a:latin typeface="Corbel" panose="020B0503020204020204" pitchFamily="34" charset="0"/>
                <a:cs typeface="Montserrat"/>
              </a:rPr>
              <a:t>all</a:t>
            </a:r>
            <a:r>
              <a:rPr sz="2000" b="1" spc="-104" dirty="0">
                <a:solidFill>
                  <a:schemeClr val="accent1"/>
                </a:solidFill>
                <a:latin typeface="Corbel" panose="020B0503020204020204" pitchFamily="34" charset="0"/>
                <a:cs typeface="Montserrat"/>
              </a:rPr>
              <a:t> </a:t>
            </a:r>
            <a:r>
              <a:rPr sz="2000" b="1" spc="-42" dirty="0">
                <a:solidFill>
                  <a:schemeClr val="accent1"/>
                </a:solidFill>
                <a:latin typeface="Corbel" panose="020B0503020204020204" pitchFamily="34" charset="0"/>
                <a:cs typeface="Montserrat"/>
              </a:rPr>
              <a:t>children</a:t>
            </a:r>
            <a:r>
              <a:rPr sz="2000" b="1" spc="-92" dirty="0">
                <a:solidFill>
                  <a:schemeClr val="accent1"/>
                </a:solidFill>
                <a:latin typeface="Corbel" panose="020B0503020204020204" pitchFamily="34" charset="0"/>
                <a:cs typeface="Montserrat"/>
              </a:rPr>
              <a:t> </a:t>
            </a:r>
            <a:r>
              <a:rPr sz="2000" b="1" spc="-46" dirty="0">
                <a:solidFill>
                  <a:schemeClr val="accent1"/>
                </a:solidFill>
                <a:latin typeface="Corbel" panose="020B0503020204020204" pitchFamily="34" charset="0"/>
                <a:cs typeface="Montserrat"/>
              </a:rPr>
              <a:t>contract</a:t>
            </a:r>
            <a:r>
              <a:rPr sz="2000" b="1" spc="-92" dirty="0">
                <a:solidFill>
                  <a:schemeClr val="accent1"/>
                </a:solidFill>
                <a:latin typeface="Corbel" panose="020B0503020204020204" pitchFamily="34" charset="0"/>
                <a:cs typeface="Montserrat"/>
              </a:rPr>
              <a:t> </a:t>
            </a:r>
            <a:r>
              <a:rPr sz="2000" b="1" spc="-17" dirty="0">
                <a:solidFill>
                  <a:schemeClr val="accent1"/>
                </a:solidFill>
                <a:latin typeface="Corbel" panose="020B0503020204020204" pitchFamily="34" charset="0"/>
                <a:cs typeface="Montserrat"/>
              </a:rPr>
              <a:t>the</a:t>
            </a:r>
            <a:r>
              <a:rPr sz="2000" b="1" spc="-100" dirty="0">
                <a:solidFill>
                  <a:schemeClr val="accent1"/>
                </a:solidFill>
                <a:latin typeface="Corbel" panose="020B0503020204020204" pitchFamily="34" charset="0"/>
                <a:cs typeface="Montserrat"/>
              </a:rPr>
              <a:t> </a:t>
            </a:r>
            <a:r>
              <a:rPr sz="2000" b="1" spc="-29" dirty="0">
                <a:solidFill>
                  <a:schemeClr val="accent1"/>
                </a:solidFill>
                <a:latin typeface="Corbel" panose="020B0503020204020204" pitchFamily="34" charset="0"/>
                <a:cs typeface="Montserrat"/>
              </a:rPr>
              <a:t>virus</a:t>
            </a:r>
            <a:r>
              <a:rPr sz="2000" b="1" spc="-104" dirty="0">
                <a:solidFill>
                  <a:schemeClr val="accent1"/>
                </a:solidFill>
                <a:latin typeface="Corbel" panose="020B0503020204020204" pitchFamily="34" charset="0"/>
                <a:cs typeface="Montserrat"/>
              </a:rPr>
              <a:t> </a:t>
            </a:r>
            <a:r>
              <a:rPr sz="2000" b="1" spc="-42" dirty="0">
                <a:solidFill>
                  <a:schemeClr val="accent1"/>
                </a:solidFill>
                <a:latin typeface="Corbel" panose="020B0503020204020204" pitchFamily="34" charset="0"/>
                <a:cs typeface="Montserrat"/>
              </a:rPr>
              <a:t>before</a:t>
            </a:r>
            <a:r>
              <a:rPr sz="2000" b="1" spc="-92" dirty="0">
                <a:solidFill>
                  <a:schemeClr val="accent1"/>
                </a:solidFill>
                <a:latin typeface="Corbel" panose="020B0503020204020204" pitchFamily="34" charset="0"/>
                <a:cs typeface="Montserrat"/>
              </a:rPr>
              <a:t> </a:t>
            </a:r>
            <a:r>
              <a:rPr lang="en-US" sz="2000" b="1" spc="-17" dirty="0">
                <a:solidFill>
                  <a:schemeClr val="accent1"/>
                </a:solidFill>
                <a:latin typeface="Corbel" panose="020B0503020204020204" pitchFamily="34" charset="0"/>
                <a:cs typeface="Montserrat"/>
              </a:rPr>
              <a:t>2 years of</a:t>
            </a:r>
            <a:r>
              <a:rPr sz="2000" b="1" spc="-104" dirty="0">
                <a:solidFill>
                  <a:schemeClr val="accent1"/>
                </a:solidFill>
                <a:latin typeface="Corbel" panose="020B0503020204020204" pitchFamily="34" charset="0"/>
                <a:cs typeface="Montserrat"/>
              </a:rPr>
              <a:t> </a:t>
            </a:r>
            <a:r>
              <a:rPr sz="2000" b="1" spc="-17" dirty="0">
                <a:solidFill>
                  <a:schemeClr val="accent1"/>
                </a:solidFill>
                <a:latin typeface="Corbel" panose="020B0503020204020204" pitchFamily="34" charset="0"/>
                <a:cs typeface="Montserrat"/>
              </a:rPr>
              <a:t>age</a:t>
            </a:r>
            <a:r>
              <a:rPr sz="2000" b="1" spc="-21" dirty="0">
                <a:solidFill>
                  <a:schemeClr val="accent1"/>
                </a:solidFill>
                <a:latin typeface="Corbel" panose="020B0503020204020204" pitchFamily="34" charset="0"/>
                <a:cs typeface="Montserrat"/>
              </a:rPr>
              <a:t>.</a:t>
            </a:r>
            <a:endParaRPr sz="2000" b="1" dirty="0">
              <a:solidFill>
                <a:schemeClr val="accent1"/>
              </a:solidFill>
              <a:latin typeface="Corbel" panose="020B0503020204020204" pitchFamily="34" charset="0"/>
              <a:cs typeface="Montserrat"/>
            </a:endParaRPr>
          </a:p>
        </p:txBody>
      </p:sp>
      <p:pic>
        <p:nvPicPr>
          <p:cNvPr id="58" name="Picture 57" descr="Icon&#10;&#10;Description automatically generated">
            <a:extLst>
              <a:ext uri="{FF2B5EF4-FFF2-40B4-BE49-F238E27FC236}">
                <a16:creationId xmlns:a16="http://schemas.microsoft.com/office/drawing/2014/main" id="{CECC6481-87A1-D5C4-49C6-C02664076428}"/>
              </a:ext>
            </a:extLst>
          </p:cNvPr>
          <p:cNvPicPr>
            <a:picLocks noChangeAspect="1"/>
          </p:cNvPicPr>
          <p:nvPr/>
        </p:nvPicPr>
        <p:blipFill>
          <a:blip r:embed="rId3"/>
          <a:stretch>
            <a:fillRect/>
          </a:stretch>
        </p:blipFill>
        <p:spPr>
          <a:xfrm>
            <a:off x="9630228" y="1738951"/>
            <a:ext cx="407192" cy="792952"/>
          </a:xfrm>
          <a:prstGeom prst="rect">
            <a:avLst/>
          </a:prstGeom>
        </p:spPr>
      </p:pic>
      <p:pic>
        <p:nvPicPr>
          <p:cNvPr id="59" name="Picture 58" descr="Icon&#10;&#10;Description automatically generated">
            <a:extLst>
              <a:ext uri="{FF2B5EF4-FFF2-40B4-BE49-F238E27FC236}">
                <a16:creationId xmlns:a16="http://schemas.microsoft.com/office/drawing/2014/main" id="{7ABFC225-9C51-AD12-F446-DF8B959AB2C1}"/>
              </a:ext>
            </a:extLst>
          </p:cNvPr>
          <p:cNvPicPr>
            <a:picLocks noChangeAspect="1"/>
          </p:cNvPicPr>
          <p:nvPr/>
        </p:nvPicPr>
        <p:blipFill>
          <a:blip r:embed="rId4"/>
          <a:stretch>
            <a:fillRect/>
          </a:stretch>
        </p:blipFill>
        <p:spPr>
          <a:xfrm>
            <a:off x="6357096" y="1784718"/>
            <a:ext cx="792953" cy="664366"/>
          </a:xfrm>
          <a:prstGeom prst="rect">
            <a:avLst/>
          </a:prstGeom>
        </p:spPr>
      </p:pic>
      <p:pic>
        <p:nvPicPr>
          <p:cNvPr id="60" name="Picture 59" descr="Icon&#10;&#10;Description automatically generated">
            <a:extLst>
              <a:ext uri="{FF2B5EF4-FFF2-40B4-BE49-F238E27FC236}">
                <a16:creationId xmlns:a16="http://schemas.microsoft.com/office/drawing/2014/main" id="{3BCE0DA0-09A2-C408-2C4D-2E7C7734620F}"/>
              </a:ext>
            </a:extLst>
          </p:cNvPr>
          <p:cNvPicPr>
            <a:picLocks noChangeAspect="1"/>
          </p:cNvPicPr>
          <p:nvPr/>
        </p:nvPicPr>
        <p:blipFill>
          <a:blip r:embed="rId5"/>
          <a:stretch>
            <a:fillRect/>
          </a:stretch>
        </p:blipFill>
        <p:spPr>
          <a:xfrm>
            <a:off x="2017388" y="1813598"/>
            <a:ext cx="589357" cy="589357"/>
          </a:xfrm>
          <a:prstGeom prst="rect">
            <a:avLst/>
          </a:prstGeom>
        </p:spPr>
      </p:pic>
      <p:pic>
        <p:nvPicPr>
          <p:cNvPr id="61" name="Picture 60" descr="Icon&#10;&#10;Description automatically generated">
            <a:extLst>
              <a:ext uri="{FF2B5EF4-FFF2-40B4-BE49-F238E27FC236}">
                <a16:creationId xmlns:a16="http://schemas.microsoft.com/office/drawing/2014/main" id="{BE239C91-4DBE-13C2-36BF-1989CF4A756F}"/>
              </a:ext>
            </a:extLst>
          </p:cNvPr>
          <p:cNvPicPr>
            <a:picLocks noChangeAspect="1"/>
          </p:cNvPicPr>
          <p:nvPr/>
        </p:nvPicPr>
        <p:blipFill>
          <a:blip r:embed="rId6"/>
          <a:stretch>
            <a:fillRect/>
          </a:stretch>
        </p:blipFill>
        <p:spPr>
          <a:xfrm>
            <a:off x="4249368" y="1827642"/>
            <a:ext cx="578641" cy="578641"/>
          </a:xfrm>
          <a:prstGeom prst="rect">
            <a:avLst/>
          </a:prstGeom>
        </p:spPr>
      </p:pic>
      <p:sp>
        <p:nvSpPr>
          <p:cNvPr id="8" name="object 3">
            <a:extLst>
              <a:ext uri="{FF2B5EF4-FFF2-40B4-BE49-F238E27FC236}">
                <a16:creationId xmlns:a16="http://schemas.microsoft.com/office/drawing/2014/main" id="{3B4145BF-9338-EE16-1F79-07E98F427AF9}"/>
              </a:ext>
            </a:extLst>
          </p:cNvPr>
          <p:cNvSpPr/>
          <p:nvPr/>
        </p:nvSpPr>
        <p:spPr>
          <a:xfrm>
            <a:off x="1416120" y="2853152"/>
            <a:ext cx="1795266" cy="407065"/>
          </a:xfrm>
          <a:custGeom>
            <a:avLst/>
            <a:gdLst/>
            <a:ahLst/>
            <a:cxnLst/>
            <a:rect l="l" t="t" r="r" b="b"/>
            <a:pathLst>
              <a:path w="2857500" h="365760">
                <a:moveTo>
                  <a:pt x="2857119" y="0"/>
                </a:moveTo>
                <a:lnTo>
                  <a:pt x="0" y="0"/>
                </a:lnTo>
                <a:lnTo>
                  <a:pt x="0" y="365760"/>
                </a:lnTo>
                <a:lnTo>
                  <a:pt x="2857119" y="365760"/>
                </a:lnTo>
                <a:lnTo>
                  <a:pt x="2857119" y="0"/>
                </a:lnTo>
                <a:close/>
              </a:path>
            </a:pathLst>
          </a:custGeom>
          <a:solidFill>
            <a:schemeClr val="tx1"/>
          </a:solidFill>
        </p:spPr>
        <p:txBody>
          <a:bodyPr wrap="square" lIns="0" tIns="0" rIns="0" bIns="0" rtlCol="0" anchor="ctr" anchorCtr="0"/>
          <a:lstStyle/>
          <a:p>
            <a:pPr algn="ctr"/>
            <a:r>
              <a:rPr lang="en-US" sz="1100" b="1" spc="45" dirty="0">
                <a:solidFill>
                  <a:srgbClr val="FFFFFF"/>
                </a:solidFill>
                <a:latin typeface="Corbel" panose="020B0503020204020204" pitchFamily="34" charset="0"/>
                <a:cs typeface="Montserrat"/>
              </a:rPr>
              <a:t>PRESENTATION</a:t>
            </a:r>
          </a:p>
        </p:txBody>
      </p:sp>
      <p:sp>
        <p:nvSpPr>
          <p:cNvPr id="9" name="object 3">
            <a:extLst>
              <a:ext uri="{FF2B5EF4-FFF2-40B4-BE49-F238E27FC236}">
                <a16:creationId xmlns:a16="http://schemas.microsoft.com/office/drawing/2014/main" id="{636F6B71-9745-DE65-71D8-F88F5ACBFC3E}"/>
              </a:ext>
            </a:extLst>
          </p:cNvPr>
          <p:cNvSpPr/>
          <p:nvPr/>
        </p:nvSpPr>
        <p:spPr>
          <a:xfrm>
            <a:off x="3637688" y="2853152"/>
            <a:ext cx="1795266" cy="394649"/>
          </a:xfrm>
          <a:custGeom>
            <a:avLst/>
            <a:gdLst/>
            <a:ahLst/>
            <a:cxnLst/>
            <a:rect l="l" t="t" r="r" b="b"/>
            <a:pathLst>
              <a:path w="2857500" h="365760">
                <a:moveTo>
                  <a:pt x="2857119" y="0"/>
                </a:moveTo>
                <a:lnTo>
                  <a:pt x="0" y="0"/>
                </a:lnTo>
                <a:lnTo>
                  <a:pt x="0" y="365760"/>
                </a:lnTo>
                <a:lnTo>
                  <a:pt x="2857119" y="365760"/>
                </a:lnTo>
                <a:lnTo>
                  <a:pt x="2857119" y="0"/>
                </a:lnTo>
                <a:close/>
              </a:path>
            </a:pathLst>
          </a:custGeom>
          <a:solidFill>
            <a:schemeClr val="tx1"/>
          </a:solidFill>
        </p:spPr>
        <p:txBody>
          <a:bodyPr wrap="square" lIns="0" tIns="0" rIns="0" bIns="0" rtlCol="0" anchor="ctr" anchorCtr="0"/>
          <a:lstStyle/>
          <a:p>
            <a:pPr algn="ctr"/>
            <a:r>
              <a:rPr lang="en-US" sz="1100" b="1" spc="45" dirty="0">
                <a:solidFill>
                  <a:srgbClr val="FFFFFF"/>
                </a:solidFill>
                <a:latin typeface="Corbel" panose="020B0503020204020204" pitchFamily="34" charset="0"/>
                <a:cs typeface="Montserrat"/>
              </a:rPr>
              <a:t>TRANSMISSION</a:t>
            </a:r>
          </a:p>
        </p:txBody>
      </p:sp>
      <p:sp>
        <p:nvSpPr>
          <p:cNvPr id="10" name="object 3">
            <a:extLst>
              <a:ext uri="{FF2B5EF4-FFF2-40B4-BE49-F238E27FC236}">
                <a16:creationId xmlns:a16="http://schemas.microsoft.com/office/drawing/2014/main" id="{F9BB486E-AA4C-05B1-9D1C-8E399D4E9128}"/>
              </a:ext>
            </a:extLst>
          </p:cNvPr>
          <p:cNvSpPr/>
          <p:nvPr/>
        </p:nvSpPr>
        <p:spPr>
          <a:xfrm>
            <a:off x="5857935" y="2853152"/>
            <a:ext cx="1795266" cy="394649"/>
          </a:xfrm>
          <a:custGeom>
            <a:avLst/>
            <a:gdLst/>
            <a:ahLst/>
            <a:cxnLst/>
            <a:rect l="l" t="t" r="r" b="b"/>
            <a:pathLst>
              <a:path w="2857500" h="365760">
                <a:moveTo>
                  <a:pt x="2857119" y="0"/>
                </a:moveTo>
                <a:lnTo>
                  <a:pt x="0" y="0"/>
                </a:lnTo>
                <a:lnTo>
                  <a:pt x="0" y="365760"/>
                </a:lnTo>
                <a:lnTo>
                  <a:pt x="2857119" y="365760"/>
                </a:lnTo>
                <a:lnTo>
                  <a:pt x="2857119" y="0"/>
                </a:lnTo>
                <a:close/>
              </a:path>
            </a:pathLst>
          </a:custGeom>
          <a:solidFill>
            <a:schemeClr val="tx1"/>
          </a:solidFill>
        </p:spPr>
        <p:txBody>
          <a:bodyPr wrap="square" lIns="0" tIns="0" rIns="0" bIns="0" rtlCol="0" anchor="ctr" anchorCtr="0"/>
          <a:lstStyle/>
          <a:p>
            <a:pPr algn="ctr"/>
            <a:r>
              <a:rPr lang="en-US" sz="1100" b="1" spc="45" dirty="0">
                <a:solidFill>
                  <a:srgbClr val="FFFFFF"/>
                </a:solidFill>
                <a:latin typeface="Corbel" panose="020B0503020204020204" pitchFamily="34" charset="0"/>
                <a:cs typeface="Montserrat"/>
              </a:rPr>
              <a:t>PARTIAL IMMUNITY</a:t>
            </a:r>
          </a:p>
        </p:txBody>
      </p:sp>
      <p:sp>
        <p:nvSpPr>
          <p:cNvPr id="11" name="object 3">
            <a:extLst>
              <a:ext uri="{FF2B5EF4-FFF2-40B4-BE49-F238E27FC236}">
                <a16:creationId xmlns:a16="http://schemas.microsoft.com/office/drawing/2014/main" id="{747B8C49-384C-6787-914B-7FC6A1C3F6D3}"/>
              </a:ext>
            </a:extLst>
          </p:cNvPr>
          <p:cNvSpPr/>
          <p:nvPr/>
        </p:nvSpPr>
        <p:spPr>
          <a:xfrm>
            <a:off x="8229229" y="2853152"/>
            <a:ext cx="3219450" cy="394649"/>
          </a:xfrm>
          <a:custGeom>
            <a:avLst/>
            <a:gdLst/>
            <a:ahLst/>
            <a:cxnLst/>
            <a:rect l="l" t="t" r="r" b="b"/>
            <a:pathLst>
              <a:path w="2857500" h="365760">
                <a:moveTo>
                  <a:pt x="2857119" y="0"/>
                </a:moveTo>
                <a:lnTo>
                  <a:pt x="0" y="0"/>
                </a:lnTo>
                <a:lnTo>
                  <a:pt x="0" y="365760"/>
                </a:lnTo>
                <a:lnTo>
                  <a:pt x="2857119" y="365760"/>
                </a:lnTo>
                <a:lnTo>
                  <a:pt x="2857119" y="0"/>
                </a:lnTo>
                <a:close/>
              </a:path>
            </a:pathLst>
          </a:custGeom>
          <a:solidFill>
            <a:schemeClr val="tx1"/>
          </a:solidFill>
        </p:spPr>
        <p:txBody>
          <a:bodyPr wrap="square" lIns="0" tIns="0" rIns="0" bIns="0" rtlCol="0" anchor="ctr" anchorCtr="0"/>
          <a:lstStyle/>
          <a:p>
            <a:pPr algn="ctr"/>
            <a:r>
              <a:rPr lang="en-US" sz="1100" b="1" spc="45" dirty="0">
                <a:solidFill>
                  <a:srgbClr val="FFFFFF"/>
                </a:solidFill>
                <a:latin typeface="Corbel" panose="020B0503020204020204" pitchFamily="34" charset="0"/>
                <a:cs typeface="Montserrat"/>
              </a:rPr>
              <a:t>PEDIATRIC POPULATIONS AT HIGH RISK OF SEVERE DISEASE</a:t>
            </a:r>
          </a:p>
        </p:txBody>
      </p:sp>
      <p:sp>
        <p:nvSpPr>
          <p:cNvPr id="5" name="Footer Placeholder 57">
            <a:extLst>
              <a:ext uri="{FF2B5EF4-FFF2-40B4-BE49-F238E27FC236}">
                <a16:creationId xmlns:a16="http://schemas.microsoft.com/office/drawing/2014/main" id="{4A434D10-4A07-6F52-A49E-73698CBE034F}"/>
              </a:ext>
            </a:extLst>
          </p:cNvPr>
          <p:cNvSpPr>
            <a:spLocks noGrp="1"/>
          </p:cNvSpPr>
          <p:nvPr>
            <p:ph type="ftr" sz="quarter" idx="3"/>
          </p:nvPr>
        </p:nvSpPr>
        <p:spPr>
          <a:xfrm>
            <a:off x="6866666" y="6548086"/>
            <a:ext cx="4873214" cy="173389"/>
          </a:xfrm>
        </p:spPr>
        <p:txBody>
          <a:bodyPr/>
          <a:lstStyle/>
          <a:p>
            <a:r>
              <a:rPr lang="en-US" dirty="0"/>
              <a:t>Original slide developed by the World Health Organization and PATH. Last updated: February 2024</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038CD7-34CD-47B9-9593-D20AB614DBE7}"/>
              </a:ext>
            </a:extLst>
          </p:cNvPr>
          <p:cNvSpPr>
            <a:spLocks noGrp="1"/>
          </p:cNvSpPr>
          <p:nvPr>
            <p:ph type="title"/>
          </p:nvPr>
        </p:nvSpPr>
        <p:spPr/>
        <p:txBody>
          <a:bodyPr/>
          <a:lstStyle/>
          <a:p>
            <a:pPr marL="10583">
              <a:lnSpc>
                <a:spcPct val="100000"/>
              </a:lnSpc>
              <a:spcBef>
                <a:spcPts val="83"/>
              </a:spcBef>
              <a:tabLst>
                <a:tab pos="1224972" algn="l"/>
                <a:tab pos="1649876" algn="l"/>
              </a:tabLst>
            </a:pPr>
            <a:r>
              <a:rPr lang="en-US" spc="-17" dirty="0">
                <a:solidFill>
                  <a:srgbClr val="672672"/>
                </a:solidFill>
              </a:rPr>
              <a:t>About the virus</a:t>
            </a:r>
          </a:p>
        </p:txBody>
      </p:sp>
      <p:sp>
        <p:nvSpPr>
          <p:cNvPr id="3" name="Content Placeholder 2">
            <a:extLst>
              <a:ext uri="{FF2B5EF4-FFF2-40B4-BE49-F238E27FC236}">
                <a16:creationId xmlns:a16="http://schemas.microsoft.com/office/drawing/2014/main" id="{DE9D8CD6-1C62-235F-544D-5A46CDC0A47A}"/>
              </a:ext>
            </a:extLst>
          </p:cNvPr>
          <p:cNvSpPr>
            <a:spLocks noGrp="1"/>
          </p:cNvSpPr>
          <p:nvPr>
            <p:ph sz="half" idx="1"/>
          </p:nvPr>
        </p:nvSpPr>
        <p:spPr/>
        <p:txBody>
          <a:bodyPr>
            <a:normAutofit/>
          </a:bodyPr>
          <a:lstStyle/>
          <a:p>
            <a:r>
              <a:rPr lang="en-US" dirty="0"/>
              <a:t>Single stranded RNA virus.</a:t>
            </a:r>
          </a:p>
          <a:p>
            <a:r>
              <a:rPr lang="en-US" dirty="0">
                <a:sym typeface="Wingdings" panose="05000000000000000000" pitchFamily="2" charset="2"/>
              </a:rPr>
              <a:t>Airway obstruction may occur due to sloughed epithelium and inflammatory cells with mucus and fibrin that get into small airways.</a:t>
            </a:r>
            <a:endParaRPr lang="en-US" dirty="0"/>
          </a:p>
          <a:p>
            <a:r>
              <a:rPr lang="en-US" dirty="0"/>
              <a:t>Immune target </a:t>
            </a:r>
            <a:r>
              <a:rPr lang="en-US" dirty="0">
                <a:sym typeface="Wingdings" panose="05000000000000000000" pitchFamily="2" charset="2"/>
              </a:rPr>
              <a:t> RSV fusion (F) protein</a:t>
            </a:r>
          </a:p>
          <a:p>
            <a:pPr lvl="1"/>
            <a:r>
              <a:rPr lang="en-US" dirty="0"/>
              <a:t>F protein on surface of virus fuses with host epithelial cells in the lung, enabling infection</a:t>
            </a:r>
          </a:p>
          <a:p>
            <a:pPr lvl="1"/>
            <a:r>
              <a:rPr lang="en-US" dirty="0">
                <a:sym typeface="Wingdings" panose="05000000000000000000" pitchFamily="2" charset="2"/>
              </a:rPr>
              <a:t>Similar to spike protein in SARS-CoV-2</a:t>
            </a:r>
          </a:p>
          <a:p>
            <a:pPr lvl="1"/>
            <a:endParaRPr lang="en-US" dirty="0">
              <a:sym typeface="Wingdings" panose="05000000000000000000" pitchFamily="2" charset="2"/>
            </a:endParaRPr>
          </a:p>
          <a:p>
            <a:pPr marL="0" indent="0">
              <a:buNone/>
            </a:pPr>
            <a:endParaRPr lang="en-US" dirty="0"/>
          </a:p>
        </p:txBody>
      </p:sp>
      <p:pic>
        <p:nvPicPr>
          <p:cNvPr id="4" name="Content Placeholder 3">
            <a:extLst>
              <a:ext uri="{FF2B5EF4-FFF2-40B4-BE49-F238E27FC236}">
                <a16:creationId xmlns:a16="http://schemas.microsoft.com/office/drawing/2014/main" id="{6B3B0376-F9C6-295B-A448-E57AFD00000D}"/>
              </a:ext>
            </a:extLst>
          </p:cNvPr>
          <p:cNvPicPr>
            <a:picLocks noChangeAspect="1"/>
          </p:cNvPicPr>
          <p:nvPr/>
        </p:nvPicPr>
        <p:blipFill rotWithShape="1">
          <a:blip r:embed="rId3"/>
          <a:srcRect b="-5007"/>
          <a:stretch/>
        </p:blipFill>
        <p:spPr bwMode="invGray">
          <a:xfrm>
            <a:off x="6891655" y="1721052"/>
            <a:ext cx="4848224" cy="3036578"/>
          </a:xfrm>
          <a:prstGeom prst="rect">
            <a:avLst/>
          </a:prstGeom>
          <a:solidFill>
            <a:schemeClr val="tx1"/>
          </a:solidFill>
        </p:spPr>
      </p:pic>
      <p:sp>
        <p:nvSpPr>
          <p:cNvPr id="5" name="object 10">
            <a:extLst>
              <a:ext uri="{FF2B5EF4-FFF2-40B4-BE49-F238E27FC236}">
                <a16:creationId xmlns:a16="http://schemas.microsoft.com/office/drawing/2014/main" id="{21877AE3-2E68-01CA-51AD-2183F9372CF8}"/>
              </a:ext>
            </a:extLst>
          </p:cNvPr>
          <p:cNvSpPr txBox="1"/>
          <p:nvPr/>
        </p:nvSpPr>
        <p:spPr>
          <a:xfrm>
            <a:off x="10032535" y="1803419"/>
            <a:ext cx="1538406" cy="338554"/>
          </a:xfrm>
          <a:prstGeom prst="rect">
            <a:avLst/>
          </a:prstGeom>
          <a:solidFill>
            <a:schemeClr val="accent5"/>
          </a:solidFill>
        </p:spPr>
        <p:txBody>
          <a:bodyPr vert="horz" wrap="square" lIns="91440" tIns="91440" rIns="91440" bIns="91440" rtlCol="0">
            <a:spAutoFit/>
          </a:bodyPr>
          <a:lstStyle/>
          <a:p>
            <a:pPr marL="529" algn="ctr">
              <a:lnSpc>
                <a:spcPts val="1187"/>
              </a:lnSpc>
              <a:spcBef>
                <a:spcPts val="108"/>
              </a:spcBef>
            </a:pPr>
            <a:r>
              <a:rPr lang="en-US" sz="1042" b="1" spc="-8" dirty="0">
                <a:solidFill>
                  <a:srgbClr val="FFFFFF"/>
                </a:solidFill>
                <a:latin typeface="Montserrat"/>
                <a:cs typeface="Montserrat"/>
              </a:rPr>
              <a:t>Fusion (F) protein</a:t>
            </a:r>
            <a:endParaRPr sz="1042" dirty="0">
              <a:latin typeface="Montserrat"/>
              <a:cs typeface="Montserrat"/>
            </a:endParaRPr>
          </a:p>
        </p:txBody>
      </p:sp>
      <p:cxnSp>
        <p:nvCxnSpPr>
          <p:cNvPr id="7" name="Elbow Connector 6">
            <a:extLst>
              <a:ext uri="{FF2B5EF4-FFF2-40B4-BE49-F238E27FC236}">
                <a16:creationId xmlns:a16="http://schemas.microsoft.com/office/drawing/2014/main" id="{F0B04890-6687-53A0-635F-F8A2BCAC56DF}"/>
              </a:ext>
            </a:extLst>
          </p:cNvPr>
          <p:cNvCxnSpPr>
            <a:cxnSpLocks/>
          </p:cNvCxnSpPr>
          <p:nvPr/>
        </p:nvCxnSpPr>
        <p:spPr>
          <a:xfrm flipV="1">
            <a:off x="9166225" y="1883802"/>
            <a:ext cx="940301" cy="151373"/>
          </a:xfrm>
          <a:prstGeom prst="bentConnector3">
            <a:avLst>
              <a:gd name="adj1" fmla="val 1040"/>
            </a:avLst>
          </a:prstGeom>
          <a:ln w="19050">
            <a:solidFill>
              <a:schemeClr val="accent5"/>
            </a:solidFill>
          </a:ln>
        </p:spPr>
        <p:style>
          <a:lnRef idx="1">
            <a:schemeClr val="accent1"/>
          </a:lnRef>
          <a:fillRef idx="0">
            <a:schemeClr val="accent1"/>
          </a:fillRef>
          <a:effectRef idx="0">
            <a:schemeClr val="accent1"/>
          </a:effectRef>
          <a:fontRef idx="minor">
            <a:schemeClr val="tx1"/>
          </a:fontRef>
        </p:style>
      </p:cxnSp>
      <p:sp>
        <p:nvSpPr>
          <p:cNvPr id="9" name="Footer Placeholder 57">
            <a:extLst>
              <a:ext uri="{FF2B5EF4-FFF2-40B4-BE49-F238E27FC236}">
                <a16:creationId xmlns:a16="http://schemas.microsoft.com/office/drawing/2014/main" id="{7D638204-9E65-D286-21EF-668D68885E0F}"/>
              </a:ext>
            </a:extLst>
          </p:cNvPr>
          <p:cNvSpPr>
            <a:spLocks noGrp="1"/>
          </p:cNvSpPr>
          <p:nvPr>
            <p:ph type="ftr" sz="quarter" idx="3"/>
          </p:nvPr>
        </p:nvSpPr>
        <p:spPr>
          <a:xfrm>
            <a:off x="6866666" y="6548086"/>
            <a:ext cx="4873214" cy="173389"/>
          </a:xfrm>
        </p:spPr>
        <p:txBody>
          <a:bodyPr/>
          <a:lstStyle/>
          <a:p>
            <a:r>
              <a:rPr lang="en-US" dirty="0"/>
              <a:t>Original slide developed by the World Health Organization and PATH. Last updated: February 2024</a:t>
            </a:r>
          </a:p>
        </p:txBody>
      </p:sp>
    </p:spTree>
    <p:extLst>
      <p:ext uri="{BB962C8B-B14F-4D97-AF65-F5344CB8AC3E}">
        <p14:creationId xmlns:p14="http://schemas.microsoft.com/office/powerpoint/2010/main" val="30506495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10583" rIns="0" bIns="0" rtlCol="0" anchor="t" anchorCtr="0">
            <a:spAutoFit/>
          </a:bodyPr>
          <a:lstStyle/>
          <a:p>
            <a:pPr marL="10583">
              <a:lnSpc>
                <a:spcPct val="100000"/>
              </a:lnSpc>
              <a:spcBef>
                <a:spcPts val="83"/>
              </a:spcBef>
            </a:pPr>
            <a:r>
              <a:rPr dirty="0">
                <a:solidFill>
                  <a:srgbClr val="672672"/>
                </a:solidFill>
              </a:rPr>
              <a:t>RSV’s</a:t>
            </a:r>
            <a:r>
              <a:rPr spc="-17" dirty="0">
                <a:solidFill>
                  <a:srgbClr val="672672"/>
                </a:solidFill>
              </a:rPr>
              <a:t> </a:t>
            </a:r>
            <a:r>
              <a:rPr dirty="0">
                <a:solidFill>
                  <a:srgbClr val="672672"/>
                </a:solidFill>
              </a:rPr>
              <a:t>biggest</a:t>
            </a:r>
            <a:r>
              <a:rPr spc="-12" dirty="0">
                <a:solidFill>
                  <a:srgbClr val="672672"/>
                </a:solidFill>
              </a:rPr>
              <a:t> </a:t>
            </a:r>
            <a:r>
              <a:rPr dirty="0">
                <a:solidFill>
                  <a:srgbClr val="672672"/>
                </a:solidFill>
              </a:rPr>
              <a:t>risks</a:t>
            </a:r>
            <a:r>
              <a:rPr spc="-12" dirty="0">
                <a:solidFill>
                  <a:srgbClr val="672672"/>
                </a:solidFill>
              </a:rPr>
              <a:t> </a:t>
            </a:r>
            <a:r>
              <a:rPr dirty="0">
                <a:solidFill>
                  <a:srgbClr val="672672"/>
                </a:solidFill>
              </a:rPr>
              <a:t>are</a:t>
            </a:r>
            <a:r>
              <a:rPr spc="-12" dirty="0">
                <a:solidFill>
                  <a:srgbClr val="672672"/>
                </a:solidFill>
              </a:rPr>
              <a:t> </a:t>
            </a:r>
            <a:r>
              <a:rPr dirty="0">
                <a:solidFill>
                  <a:srgbClr val="672672"/>
                </a:solidFill>
              </a:rPr>
              <a:t>in</a:t>
            </a:r>
            <a:r>
              <a:rPr spc="-12" dirty="0">
                <a:solidFill>
                  <a:srgbClr val="672672"/>
                </a:solidFill>
              </a:rPr>
              <a:t> </a:t>
            </a:r>
            <a:r>
              <a:rPr dirty="0">
                <a:solidFill>
                  <a:srgbClr val="672672"/>
                </a:solidFill>
              </a:rPr>
              <a:t>the</a:t>
            </a:r>
            <a:r>
              <a:rPr spc="-12" dirty="0">
                <a:solidFill>
                  <a:srgbClr val="672672"/>
                </a:solidFill>
              </a:rPr>
              <a:t> </a:t>
            </a:r>
            <a:r>
              <a:rPr dirty="0">
                <a:solidFill>
                  <a:srgbClr val="672672"/>
                </a:solidFill>
              </a:rPr>
              <a:t>youngest</a:t>
            </a:r>
            <a:r>
              <a:rPr spc="-12" dirty="0">
                <a:solidFill>
                  <a:srgbClr val="672672"/>
                </a:solidFill>
              </a:rPr>
              <a:t> </a:t>
            </a:r>
            <a:r>
              <a:rPr spc="-8" dirty="0">
                <a:solidFill>
                  <a:srgbClr val="672672"/>
                </a:solidFill>
              </a:rPr>
              <a:t>children</a:t>
            </a:r>
          </a:p>
        </p:txBody>
      </p:sp>
      <p:grpSp>
        <p:nvGrpSpPr>
          <p:cNvPr id="21" name="object 21"/>
          <p:cNvGrpSpPr/>
          <p:nvPr/>
        </p:nvGrpSpPr>
        <p:grpSpPr>
          <a:xfrm>
            <a:off x="1910639" y="2627207"/>
            <a:ext cx="9387946" cy="152929"/>
            <a:chOff x="2292766" y="3152648"/>
            <a:chExt cx="11265535" cy="183515"/>
          </a:xfrm>
        </p:grpSpPr>
        <p:sp>
          <p:nvSpPr>
            <p:cNvPr id="22" name="object 22"/>
            <p:cNvSpPr/>
            <p:nvPr/>
          </p:nvSpPr>
          <p:spPr>
            <a:xfrm>
              <a:off x="2635504" y="3152648"/>
              <a:ext cx="0" cy="183515"/>
            </a:xfrm>
            <a:custGeom>
              <a:avLst/>
              <a:gdLst/>
              <a:ahLst/>
              <a:cxnLst/>
              <a:rect l="l" t="t" r="r" b="b"/>
              <a:pathLst>
                <a:path h="183514">
                  <a:moveTo>
                    <a:pt x="0" y="183387"/>
                  </a:moveTo>
                  <a:lnTo>
                    <a:pt x="0" y="0"/>
                  </a:lnTo>
                </a:path>
              </a:pathLst>
            </a:custGeom>
            <a:ln w="12700">
              <a:solidFill>
                <a:srgbClr val="939598"/>
              </a:solidFill>
            </a:ln>
          </p:spPr>
          <p:txBody>
            <a:bodyPr wrap="square" lIns="0" tIns="0" rIns="0" bIns="0" rtlCol="0"/>
            <a:lstStyle/>
            <a:p>
              <a:endParaRPr sz="1500">
                <a:latin typeface="Corbel" panose="020B0503020204020204" pitchFamily="34" charset="0"/>
              </a:endParaRPr>
            </a:p>
          </p:txBody>
        </p:sp>
        <p:sp>
          <p:nvSpPr>
            <p:cNvPr id="23" name="object 23"/>
            <p:cNvSpPr/>
            <p:nvPr/>
          </p:nvSpPr>
          <p:spPr>
            <a:xfrm>
              <a:off x="5118671" y="3152648"/>
              <a:ext cx="0" cy="183515"/>
            </a:xfrm>
            <a:custGeom>
              <a:avLst/>
              <a:gdLst/>
              <a:ahLst/>
              <a:cxnLst/>
              <a:rect l="l" t="t" r="r" b="b"/>
              <a:pathLst>
                <a:path h="183514">
                  <a:moveTo>
                    <a:pt x="0" y="183387"/>
                  </a:moveTo>
                  <a:lnTo>
                    <a:pt x="0" y="0"/>
                  </a:lnTo>
                </a:path>
              </a:pathLst>
            </a:custGeom>
            <a:ln w="12700">
              <a:solidFill>
                <a:srgbClr val="939598"/>
              </a:solidFill>
            </a:ln>
          </p:spPr>
          <p:txBody>
            <a:bodyPr wrap="square" lIns="0" tIns="0" rIns="0" bIns="0" rtlCol="0"/>
            <a:lstStyle/>
            <a:p>
              <a:endParaRPr sz="1500">
                <a:latin typeface="Corbel" panose="020B0503020204020204" pitchFamily="34" charset="0"/>
              </a:endParaRPr>
            </a:p>
          </p:txBody>
        </p:sp>
        <p:sp>
          <p:nvSpPr>
            <p:cNvPr id="24" name="object 24"/>
            <p:cNvSpPr/>
            <p:nvPr/>
          </p:nvSpPr>
          <p:spPr>
            <a:xfrm>
              <a:off x="7601837" y="3152648"/>
              <a:ext cx="0" cy="183515"/>
            </a:xfrm>
            <a:custGeom>
              <a:avLst/>
              <a:gdLst/>
              <a:ahLst/>
              <a:cxnLst/>
              <a:rect l="l" t="t" r="r" b="b"/>
              <a:pathLst>
                <a:path h="183514">
                  <a:moveTo>
                    <a:pt x="0" y="183387"/>
                  </a:moveTo>
                  <a:lnTo>
                    <a:pt x="0" y="0"/>
                  </a:lnTo>
                </a:path>
              </a:pathLst>
            </a:custGeom>
            <a:ln w="12700">
              <a:solidFill>
                <a:srgbClr val="939598"/>
              </a:solidFill>
            </a:ln>
          </p:spPr>
          <p:txBody>
            <a:bodyPr wrap="square" lIns="0" tIns="0" rIns="0" bIns="0" rtlCol="0"/>
            <a:lstStyle/>
            <a:p>
              <a:endParaRPr sz="1500">
                <a:latin typeface="Corbel" panose="020B0503020204020204" pitchFamily="34" charset="0"/>
              </a:endParaRPr>
            </a:p>
          </p:txBody>
        </p:sp>
        <p:sp>
          <p:nvSpPr>
            <p:cNvPr id="25" name="object 25"/>
            <p:cNvSpPr/>
            <p:nvPr/>
          </p:nvSpPr>
          <p:spPr>
            <a:xfrm>
              <a:off x="10085006" y="3152648"/>
              <a:ext cx="0" cy="183515"/>
            </a:xfrm>
            <a:custGeom>
              <a:avLst/>
              <a:gdLst/>
              <a:ahLst/>
              <a:cxnLst/>
              <a:rect l="l" t="t" r="r" b="b"/>
              <a:pathLst>
                <a:path h="183514">
                  <a:moveTo>
                    <a:pt x="0" y="183387"/>
                  </a:moveTo>
                  <a:lnTo>
                    <a:pt x="0" y="0"/>
                  </a:lnTo>
                </a:path>
              </a:pathLst>
            </a:custGeom>
            <a:ln w="12700">
              <a:solidFill>
                <a:srgbClr val="939598"/>
              </a:solidFill>
            </a:ln>
          </p:spPr>
          <p:txBody>
            <a:bodyPr wrap="square" lIns="0" tIns="0" rIns="0" bIns="0" rtlCol="0"/>
            <a:lstStyle/>
            <a:p>
              <a:endParaRPr sz="1500">
                <a:latin typeface="Corbel" panose="020B0503020204020204" pitchFamily="34" charset="0"/>
              </a:endParaRPr>
            </a:p>
          </p:txBody>
        </p:sp>
        <p:sp>
          <p:nvSpPr>
            <p:cNvPr id="26" name="object 26"/>
            <p:cNvSpPr/>
            <p:nvPr/>
          </p:nvSpPr>
          <p:spPr>
            <a:xfrm>
              <a:off x="12568174" y="3152648"/>
              <a:ext cx="0" cy="183515"/>
            </a:xfrm>
            <a:custGeom>
              <a:avLst/>
              <a:gdLst/>
              <a:ahLst/>
              <a:cxnLst/>
              <a:rect l="l" t="t" r="r" b="b"/>
              <a:pathLst>
                <a:path h="183514">
                  <a:moveTo>
                    <a:pt x="0" y="183387"/>
                  </a:moveTo>
                  <a:lnTo>
                    <a:pt x="0" y="0"/>
                  </a:lnTo>
                </a:path>
              </a:pathLst>
            </a:custGeom>
            <a:ln w="12700">
              <a:solidFill>
                <a:srgbClr val="939598"/>
              </a:solidFill>
            </a:ln>
          </p:spPr>
          <p:txBody>
            <a:bodyPr wrap="square" lIns="0" tIns="0" rIns="0" bIns="0" rtlCol="0"/>
            <a:lstStyle/>
            <a:p>
              <a:endParaRPr sz="1500">
                <a:latin typeface="Corbel" panose="020B0503020204020204" pitchFamily="34" charset="0"/>
              </a:endParaRPr>
            </a:p>
          </p:txBody>
        </p:sp>
        <p:sp>
          <p:nvSpPr>
            <p:cNvPr id="27" name="object 27"/>
            <p:cNvSpPr/>
            <p:nvPr/>
          </p:nvSpPr>
          <p:spPr>
            <a:xfrm>
              <a:off x="2292766" y="3329686"/>
              <a:ext cx="11265535" cy="0"/>
            </a:xfrm>
            <a:custGeom>
              <a:avLst/>
              <a:gdLst/>
              <a:ahLst/>
              <a:cxnLst/>
              <a:rect l="l" t="t" r="r" b="b"/>
              <a:pathLst>
                <a:path w="11265535">
                  <a:moveTo>
                    <a:pt x="0" y="0"/>
                  </a:moveTo>
                  <a:lnTo>
                    <a:pt x="11265408" y="0"/>
                  </a:lnTo>
                </a:path>
              </a:pathLst>
            </a:custGeom>
            <a:ln w="12700">
              <a:solidFill>
                <a:srgbClr val="939598"/>
              </a:solidFill>
            </a:ln>
          </p:spPr>
          <p:txBody>
            <a:bodyPr wrap="square" lIns="0" tIns="0" rIns="0" bIns="0" rtlCol="0"/>
            <a:lstStyle/>
            <a:p>
              <a:endParaRPr sz="1500">
                <a:latin typeface="Corbel" panose="020B0503020204020204" pitchFamily="34" charset="0"/>
              </a:endParaRPr>
            </a:p>
          </p:txBody>
        </p:sp>
      </p:grpSp>
      <p:sp>
        <p:nvSpPr>
          <p:cNvPr id="28" name="object 28"/>
          <p:cNvSpPr txBox="1"/>
          <p:nvPr/>
        </p:nvSpPr>
        <p:spPr>
          <a:xfrm>
            <a:off x="1900055" y="6378575"/>
            <a:ext cx="4128558" cy="138863"/>
          </a:xfrm>
          <a:prstGeom prst="rect">
            <a:avLst/>
          </a:prstGeom>
        </p:spPr>
        <p:txBody>
          <a:bodyPr vert="horz" wrap="square" lIns="0" tIns="10583" rIns="0" bIns="0" rtlCol="0">
            <a:spAutoFit/>
          </a:bodyPr>
          <a:lstStyle/>
          <a:p>
            <a:pPr marL="10583">
              <a:spcBef>
                <a:spcPts val="83"/>
              </a:spcBef>
            </a:pPr>
            <a:r>
              <a:rPr lang="en-US" sz="833" dirty="0">
                <a:solidFill>
                  <a:srgbClr val="231F20"/>
                </a:solidFill>
                <a:latin typeface="Corbel" panose="020B0503020204020204" pitchFamily="34" charset="0"/>
                <a:cs typeface="WorkSans-Light"/>
              </a:rPr>
              <a:t>Reference: P</a:t>
            </a:r>
            <a:r>
              <a:rPr sz="833" dirty="0">
                <a:solidFill>
                  <a:srgbClr val="231F20"/>
                </a:solidFill>
                <a:latin typeface="Corbel" panose="020B0503020204020204" pitchFamily="34" charset="0"/>
                <a:cs typeface="WorkSans-Light"/>
              </a:rPr>
              <a:t>ERCH</a:t>
            </a:r>
            <a:r>
              <a:rPr sz="833" spc="-17" dirty="0">
                <a:solidFill>
                  <a:srgbClr val="231F20"/>
                </a:solidFill>
                <a:latin typeface="Corbel" panose="020B0503020204020204" pitchFamily="34" charset="0"/>
                <a:cs typeface="WorkSans-Light"/>
              </a:rPr>
              <a:t> </a:t>
            </a:r>
            <a:r>
              <a:rPr sz="833" dirty="0">
                <a:solidFill>
                  <a:srgbClr val="231F20"/>
                </a:solidFill>
                <a:latin typeface="Corbel" panose="020B0503020204020204" pitchFamily="34" charset="0"/>
                <a:cs typeface="WorkSans-Light"/>
              </a:rPr>
              <a:t>Study</a:t>
            </a:r>
            <a:r>
              <a:rPr sz="833" spc="-37" dirty="0">
                <a:solidFill>
                  <a:srgbClr val="231F20"/>
                </a:solidFill>
                <a:latin typeface="Corbel" panose="020B0503020204020204" pitchFamily="34" charset="0"/>
                <a:cs typeface="WorkSans-Light"/>
              </a:rPr>
              <a:t> </a:t>
            </a:r>
            <a:r>
              <a:rPr sz="833" dirty="0">
                <a:solidFill>
                  <a:srgbClr val="231F20"/>
                </a:solidFill>
                <a:latin typeface="Corbel" panose="020B0503020204020204" pitchFamily="34" charset="0"/>
                <a:cs typeface="WorkSans-Light"/>
              </a:rPr>
              <a:t>Group.</a:t>
            </a:r>
            <a:r>
              <a:rPr sz="833" spc="-17" dirty="0">
                <a:solidFill>
                  <a:srgbClr val="231F20"/>
                </a:solidFill>
                <a:latin typeface="Corbel" panose="020B0503020204020204" pitchFamily="34" charset="0"/>
                <a:cs typeface="WorkSans-Light"/>
              </a:rPr>
              <a:t> </a:t>
            </a:r>
            <a:r>
              <a:rPr sz="833" i="1" dirty="0">
                <a:solidFill>
                  <a:srgbClr val="231F20"/>
                </a:solidFill>
                <a:latin typeface="Corbel" panose="020B0503020204020204" pitchFamily="34" charset="0"/>
                <a:cs typeface="WorkSans-Light"/>
              </a:rPr>
              <a:t>Lancet</a:t>
            </a:r>
            <a:r>
              <a:rPr sz="833" dirty="0">
                <a:solidFill>
                  <a:srgbClr val="231F20"/>
                </a:solidFill>
                <a:latin typeface="Corbel" panose="020B0503020204020204" pitchFamily="34" charset="0"/>
                <a:cs typeface="WorkSans-Light"/>
              </a:rPr>
              <a:t>.</a:t>
            </a:r>
            <a:r>
              <a:rPr sz="833" spc="-17" dirty="0">
                <a:solidFill>
                  <a:srgbClr val="231F20"/>
                </a:solidFill>
                <a:latin typeface="Corbel" panose="020B0503020204020204" pitchFamily="34" charset="0"/>
                <a:cs typeface="WorkSans-Light"/>
              </a:rPr>
              <a:t> </a:t>
            </a:r>
            <a:r>
              <a:rPr sz="833" spc="-8" dirty="0">
                <a:solidFill>
                  <a:srgbClr val="231F20"/>
                </a:solidFill>
                <a:latin typeface="Corbel" panose="020B0503020204020204" pitchFamily="34" charset="0"/>
                <a:cs typeface="WorkSans-Light"/>
              </a:rPr>
              <a:t>2019.</a:t>
            </a:r>
            <a:endParaRPr sz="833" dirty="0">
              <a:latin typeface="Corbel" panose="020B0503020204020204" pitchFamily="34" charset="0"/>
              <a:cs typeface="WorkSans-Light"/>
            </a:endParaRPr>
          </a:p>
        </p:txBody>
      </p:sp>
      <p:sp>
        <p:nvSpPr>
          <p:cNvPr id="30" name="object 30"/>
          <p:cNvSpPr/>
          <p:nvPr/>
        </p:nvSpPr>
        <p:spPr>
          <a:xfrm>
            <a:off x="2190750" y="2928620"/>
            <a:ext cx="2137833" cy="2881842"/>
          </a:xfrm>
          <a:custGeom>
            <a:avLst/>
            <a:gdLst/>
            <a:ahLst/>
            <a:cxnLst/>
            <a:rect l="l" t="t" r="r" b="b"/>
            <a:pathLst>
              <a:path w="2565400" h="3458209">
                <a:moveTo>
                  <a:pt x="2564892" y="0"/>
                </a:moveTo>
                <a:lnTo>
                  <a:pt x="0" y="0"/>
                </a:lnTo>
                <a:lnTo>
                  <a:pt x="0" y="3457955"/>
                </a:lnTo>
                <a:lnTo>
                  <a:pt x="2564892" y="3457955"/>
                </a:lnTo>
                <a:lnTo>
                  <a:pt x="2564892" y="0"/>
                </a:lnTo>
                <a:close/>
              </a:path>
            </a:pathLst>
          </a:custGeom>
          <a:gradFill>
            <a:gsLst>
              <a:gs pos="0">
                <a:schemeClr val="bg1"/>
              </a:gs>
              <a:gs pos="100000">
                <a:schemeClr val="accent5"/>
              </a:gs>
            </a:gsLst>
            <a:lin ang="10800000" scaled="0"/>
          </a:gradFill>
        </p:spPr>
        <p:txBody>
          <a:bodyPr wrap="square" lIns="0" tIns="0" rIns="0" bIns="0" rtlCol="0"/>
          <a:lstStyle/>
          <a:p>
            <a:endParaRPr sz="1500">
              <a:latin typeface="Corbel" panose="020B0503020204020204" pitchFamily="34" charset="0"/>
            </a:endParaRPr>
          </a:p>
        </p:txBody>
      </p:sp>
      <p:sp>
        <p:nvSpPr>
          <p:cNvPr id="31" name="object 31"/>
          <p:cNvSpPr/>
          <p:nvPr/>
        </p:nvSpPr>
        <p:spPr>
          <a:xfrm>
            <a:off x="3733800" y="3241463"/>
            <a:ext cx="6843183" cy="1483254"/>
          </a:xfrm>
          <a:custGeom>
            <a:avLst/>
            <a:gdLst/>
            <a:ahLst/>
            <a:cxnLst/>
            <a:rect l="l" t="t" r="r" b="b"/>
            <a:pathLst>
              <a:path w="8211820" h="1779904">
                <a:moveTo>
                  <a:pt x="8211311" y="0"/>
                </a:moveTo>
                <a:lnTo>
                  <a:pt x="0" y="0"/>
                </a:lnTo>
                <a:lnTo>
                  <a:pt x="0" y="1779524"/>
                </a:lnTo>
                <a:lnTo>
                  <a:pt x="8211311" y="1779524"/>
                </a:lnTo>
                <a:lnTo>
                  <a:pt x="8211311" y="0"/>
                </a:lnTo>
                <a:close/>
              </a:path>
            </a:pathLst>
          </a:custGeom>
          <a:solidFill>
            <a:srgbClr val="231F20"/>
          </a:solidFill>
        </p:spPr>
        <p:txBody>
          <a:bodyPr wrap="square" lIns="0" tIns="0" rIns="0" bIns="0" rtlCol="0"/>
          <a:lstStyle/>
          <a:p>
            <a:endParaRPr sz="1500" dirty="0">
              <a:latin typeface="Corbel" panose="020B0503020204020204" pitchFamily="34" charset="0"/>
            </a:endParaRPr>
          </a:p>
        </p:txBody>
      </p:sp>
      <p:sp>
        <p:nvSpPr>
          <p:cNvPr id="35" name="object 35"/>
          <p:cNvSpPr txBox="1"/>
          <p:nvPr/>
        </p:nvSpPr>
        <p:spPr>
          <a:xfrm>
            <a:off x="3813807" y="2350711"/>
            <a:ext cx="903817" cy="222283"/>
          </a:xfrm>
          <a:prstGeom prst="rect">
            <a:avLst/>
          </a:prstGeom>
        </p:spPr>
        <p:txBody>
          <a:bodyPr vert="horz" wrap="square" lIns="0" tIns="10583" rIns="0" bIns="0" rtlCol="0">
            <a:spAutoFit/>
          </a:bodyPr>
          <a:lstStyle/>
          <a:p>
            <a:pPr marL="10583" algn="ctr">
              <a:spcBef>
                <a:spcPts val="83"/>
              </a:spcBef>
            </a:pPr>
            <a:r>
              <a:rPr sz="1375" b="1" dirty="0">
                <a:solidFill>
                  <a:srgbClr val="D71E62"/>
                </a:solidFill>
                <a:latin typeface="Corbel" panose="020B0503020204020204" pitchFamily="34" charset="0"/>
                <a:cs typeface="Montserrat-ExtraBold"/>
              </a:rPr>
              <a:t>6 </a:t>
            </a:r>
            <a:r>
              <a:rPr sz="1375" b="1" spc="-8" dirty="0">
                <a:solidFill>
                  <a:srgbClr val="D71E62"/>
                </a:solidFill>
                <a:latin typeface="Corbel" panose="020B0503020204020204" pitchFamily="34" charset="0"/>
                <a:cs typeface="Montserrat-ExtraBold"/>
              </a:rPr>
              <a:t>months</a:t>
            </a:r>
            <a:endParaRPr sz="1375" dirty="0">
              <a:latin typeface="Corbel" panose="020B0503020204020204" pitchFamily="34" charset="0"/>
              <a:cs typeface="Montserrat-ExtraBold"/>
            </a:endParaRPr>
          </a:p>
        </p:txBody>
      </p:sp>
      <p:sp>
        <p:nvSpPr>
          <p:cNvPr id="39" name="TextBox 38">
            <a:extLst>
              <a:ext uri="{FF2B5EF4-FFF2-40B4-BE49-F238E27FC236}">
                <a16:creationId xmlns:a16="http://schemas.microsoft.com/office/drawing/2014/main" id="{3CD52A98-0721-043D-9F26-445C0B277E24}"/>
              </a:ext>
            </a:extLst>
          </p:cNvPr>
          <p:cNvSpPr txBox="1"/>
          <p:nvPr/>
        </p:nvSpPr>
        <p:spPr>
          <a:xfrm>
            <a:off x="4052607" y="3359107"/>
            <a:ext cx="6286812" cy="1077218"/>
          </a:xfrm>
          <a:prstGeom prst="rect">
            <a:avLst/>
          </a:prstGeom>
          <a:noFill/>
        </p:spPr>
        <p:txBody>
          <a:bodyPr wrap="square" lIns="0" rIns="0">
            <a:spAutoFit/>
          </a:bodyPr>
          <a:lstStyle/>
          <a:p>
            <a:pPr algn="ctr"/>
            <a:r>
              <a:rPr lang="en-US" sz="4000" b="1" dirty="0">
                <a:solidFill>
                  <a:srgbClr val="D61E62"/>
                </a:solidFill>
                <a:effectLst/>
                <a:latin typeface="Corbel" panose="020B0503020204020204" pitchFamily="34" charset="0"/>
              </a:rPr>
              <a:t>1 </a:t>
            </a:r>
            <a:r>
              <a:rPr lang="en-US" sz="1600" b="1" dirty="0">
                <a:solidFill>
                  <a:schemeClr val="bg1"/>
                </a:solidFill>
                <a:effectLst/>
                <a:latin typeface="Corbel" panose="020B0503020204020204" pitchFamily="34" charset="0"/>
              </a:rPr>
              <a:t>IN EVERY </a:t>
            </a:r>
            <a:r>
              <a:rPr kumimoji="0" lang="en-US" sz="4000" b="1" i="0" u="none" strike="noStrike" kern="1200" cap="none" spc="0" normalizeH="0" baseline="0" noProof="0" dirty="0">
                <a:ln>
                  <a:noFill/>
                </a:ln>
                <a:solidFill>
                  <a:srgbClr val="D61E62"/>
                </a:solidFill>
                <a:effectLst/>
                <a:uLnTx/>
                <a:uFillTx/>
                <a:latin typeface="Corbel" panose="020B0503020204020204" pitchFamily="34" charset="0"/>
                <a:ea typeface="+mn-ea"/>
                <a:cs typeface="+mn-cs"/>
              </a:rPr>
              <a:t>28 </a:t>
            </a:r>
            <a:r>
              <a:rPr lang="en-US" sz="1600" b="1" dirty="0">
                <a:solidFill>
                  <a:schemeClr val="bg1"/>
                </a:solidFill>
                <a:effectLst/>
                <a:latin typeface="Corbel" panose="020B0503020204020204" pitchFamily="34" charset="0"/>
              </a:rPr>
              <a:t>DEATHS</a:t>
            </a:r>
          </a:p>
          <a:p>
            <a:pPr algn="ctr"/>
            <a:r>
              <a:rPr lang="en-US" sz="2400" b="1" dirty="0">
                <a:solidFill>
                  <a:schemeClr val="accent1"/>
                </a:solidFill>
                <a:latin typeface="Corbel" panose="020B0503020204020204" pitchFamily="34" charset="0"/>
              </a:rPr>
              <a:t>before</a:t>
            </a:r>
            <a:r>
              <a:rPr lang="en-US" sz="2400" b="1" dirty="0">
                <a:solidFill>
                  <a:schemeClr val="bg1"/>
                </a:solidFill>
                <a:latin typeface="Corbel" panose="020B0503020204020204" pitchFamily="34" charset="0"/>
              </a:rPr>
              <a:t> 6 months of age</a:t>
            </a:r>
            <a:r>
              <a:rPr lang="en-US" sz="2400" b="1" dirty="0">
                <a:solidFill>
                  <a:schemeClr val="accent1"/>
                </a:solidFill>
                <a:latin typeface="Corbel" panose="020B0503020204020204" pitchFamily="34" charset="0"/>
              </a:rPr>
              <a:t> globally is due to RSV</a:t>
            </a:r>
            <a:r>
              <a:rPr lang="en-US" sz="2400" b="1" baseline="30000" dirty="0">
                <a:solidFill>
                  <a:schemeClr val="bg1"/>
                </a:solidFill>
                <a:latin typeface="Corbel" panose="020B0503020204020204" pitchFamily="34" charset="0"/>
              </a:rPr>
              <a:t>1</a:t>
            </a:r>
            <a:endParaRPr lang="en-US" sz="2400" baseline="30000" dirty="0">
              <a:solidFill>
                <a:schemeClr val="bg1"/>
              </a:solidFill>
              <a:effectLst/>
              <a:latin typeface="Corbel" panose="020B0503020204020204" pitchFamily="34" charset="0"/>
            </a:endParaRPr>
          </a:p>
        </p:txBody>
      </p:sp>
      <p:sp>
        <p:nvSpPr>
          <p:cNvPr id="40" name="TextBox 39">
            <a:extLst>
              <a:ext uri="{FF2B5EF4-FFF2-40B4-BE49-F238E27FC236}">
                <a16:creationId xmlns:a16="http://schemas.microsoft.com/office/drawing/2014/main" id="{074B31E9-DE2F-B297-5F75-46FEA9E322FC}"/>
              </a:ext>
            </a:extLst>
          </p:cNvPr>
          <p:cNvSpPr txBox="1"/>
          <p:nvPr/>
        </p:nvSpPr>
        <p:spPr>
          <a:xfrm>
            <a:off x="4901289" y="4848119"/>
            <a:ext cx="4508204" cy="646331"/>
          </a:xfrm>
          <a:prstGeom prst="rect">
            <a:avLst/>
          </a:prstGeom>
          <a:noFill/>
        </p:spPr>
        <p:txBody>
          <a:bodyPr wrap="square" lIns="0" rIns="0">
            <a:spAutoFit/>
          </a:bodyPr>
          <a:lstStyle/>
          <a:p>
            <a:pPr algn="ctr"/>
            <a:r>
              <a:rPr lang="en-US" dirty="0">
                <a:latin typeface="Corbel" panose="020B0503020204020204" pitchFamily="34" charset="0"/>
              </a:rPr>
              <a:t>Most severe in first few months of life due to easily blocked small airways.</a:t>
            </a:r>
          </a:p>
        </p:txBody>
      </p:sp>
      <p:pic>
        <p:nvPicPr>
          <p:cNvPr id="44" name="Picture 43" descr="Icon&#10;&#10;Description automatically generated">
            <a:extLst>
              <a:ext uri="{FF2B5EF4-FFF2-40B4-BE49-F238E27FC236}">
                <a16:creationId xmlns:a16="http://schemas.microsoft.com/office/drawing/2014/main" id="{A5229F11-4C6E-CB05-96D7-DB74AA3982F4}"/>
              </a:ext>
            </a:extLst>
          </p:cNvPr>
          <p:cNvPicPr>
            <a:picLocks noChangeAspect="1"/>
          </p:cNvPicPr>
          <p:nvPr/>
        </p:nvPicPr>
        <p:blipFill>
          <a:blip r:embed="rId3"/>
          <a:stretch>
            <a:fillRect/>
          </a:stretch>
        </p:blipFill>
        <p:spPr>
          <a:xfrm>
            <a:off x="2047246" y="1961479"/>
            <a:ext cx="287007" cy="554220"/>
          </a:xfrm>
          <a:prstGeom prst="rect">
            <a:avLst/>
          </a:prstGeom>
        </p:spPr>
      </p:pic>
      <p:pic>
        <p:nvPicPr>
          <p:cNvPr id="45" name="Picture 44" descr="Icon&#10;&#10;Description automatically generated">
            <a:extLst>
              <a:ext uri="{FF2B5EF4-FFF2-40B4-BE49-F238E27FC236}">
                <a16:creationId xmlns:a16="http://schemas.microsoft.com/office/drawing/2014/main" id="{6839AA48-1A69-C99C-A91A-840FC1A8D7FD}"/>
              </a:ext>
            </a:extLst>
          </p:cNvPr>
          <p:cNvPicPr>
            <a:picLocks noChangeAspect="1"/>
          </p:cNvPicPr>
          <p:nvPr/>
        </p:nvPicPr>
        <p:blipFill>
          <a:blip r:embed="rId4"/>
          <a:stretch>
            <a:fillRect/>
          </a:stretch>
        </p:blipFill>
        <p:spPr>
          <a:xfrm>
            <a:off x="4008243" y="1873642"/>
            <a:ext cx="514633" cy="484943"/>
          </a:xfrm>
          <a:prstGeom prst="rect">
            <a:avLst/>
          </a:prstGeom>
        </p:spPr>
      </p:pic>
      <p:pic>
        <p:nvPicPr>
          <p:cNvPr id="46" name="Picture 45" descr="Icon&#10;&#10;Description automatically generated">
            <a:extLst>
              <a:ext uri="{FF2B5EF4-FFF2-40B4-BE49-F238E27FC236}">
                <a16:creationId xmlns:a16="http://schemas.microsoft.com/office/drawing/2014/main" id="{C7A50474-BC70-B150-FCFD-F1F9B3FA1042}"/>
              </a:ext>
            </a:extLst>
          </p:cNvPr>
          <p:cNvPicPr>
            <a:picLocks noChangeAspect="1"/>
          </p:cNvPicPr>
          <p:nvPr/>
        </p:nvPicPr>
        <p:blipFill>
          <a:blip r:embed="rId5"/>
          <a:stretch>
            <a:fillRect/>
          </a:stretch>
        </p:blipFill>
        <p:spPr>
          <a:xfrm>
            <a:off x="10127091" y="1479867"/>
            <a:ext cx="692775" cy="1039163"/>
          </a:xfrm>
          <a:prstGeom prst="rect">
            <a:avLst/>
          </a:prstGeom>
        </p:spPr>
      </p:pic>
      <p:pic>
        <p:nvPicPr>
          <p:cNvPr id="47" name="Picture 46" descr="Icon&#10;&#10;Description automatically generated">
            <a:extLst>
              <a:ext uri="{FF2B5EF4-FFF2-40B4-BE49-F238E27FC236}">
                <a16:creationId xmlns:a16="http://schemas.microsoft.com/office/drawing/2014/main" id="{ACCD819B-23A7-5A04-883A-0BDDA1836BBC}"/>
              </a:ext>
            </a:extLst>
          </p:cNvPr>
          <p:cNvPicPr>
            <a:picLocks noChangeAspect="1"/>
          </p:cNvPicPr>
          <p:nvPr/>
        </p:nvPicPr>
        <p:blipFill>
          <a:blip r:embed="rId6"/>
          <a:stretch>
            <a:fillRect/>
          </a:stretch>
        </p:blipFill>
        <p:spPr>
          <a:xfrm>
            <a:off x="6103626" y="1822086"/>
            <a:ext cx="475046" cy="722466"/>
          </a:xfrm>
          <a:prstGeom prst="rect">
            <a:avLst/>
          </a:prstGeom>
        </p:spPr>
      </p:pic>
      <p:pic>
        <p:nvPicPr>
          <p:cNvPr id="48" name="Picture 47" descr="Icon&#10;&#10;Description automatically generated">
            <a:extLst>
              <a:ext uri="{FF2B5EF4-FFF2-40B4-BE49-F238E27FC236}">
                <a16:creationId xmlns:a16="http://schemas.microsoft.com/office/drawing/2014/main" id="{3FD1A046-BEA2-B2E0-A2E3-7B8E90F52EF0}"/>
              </a:ext>
            </a:extLst>
          </p:cNvPr>
          <p:cNvPicPr>
            <a:picLocks noChangeAspect="1"/>
          </p:cNvPicPr>
          <p:nvPr/>
        </p:nvPicPr>
        <p:blipFill>
          <a:blip r:embed="rId7"/>
          <a:stretch>
            <a:fillRect/>
          </a:stretch>
        </p:blipFill>
        <p:spPr>
          <a:xfrm>
            <a:off x="8062732" y="1688994"/>
            <a:ext cx="682879" cy="851124"/>
          </a:xfrm>
          <a:prstGeom prst="rect">
            <a:avLst/>
          </a:prstGeom>
        </p:spPr>
      </p:pic>
      <p:sp>
        <p:nvSpPr>
          <p:cNvPr id="5" name="Footer Placeholder 57">
            <a:extLst>
              <a:ext uri="{FF2B5EF4-FFF2-40B4-BE49-F238E27FC236}">
                <a16:creationId xmlns:a16="http://schemas.microsoft.com/office/drawing/2014/main" id="{ACCFEB37-B88F-FDE7-2F9D-FD787A2B1FE5}"/>
              </a:ext>
            </a:extLst>
          </p:cNvPr>
          <p:cNvSpPr>
            <a:spLocks noGrp="1"/>
          </p:cNvSpPr>
          <p:nvPr>
            <p:ph type="ftr" sz="quarter" idx="3"/>
          </p:nvPr>
        </p:nvSpPr>
        <p:spPr>
          <a:xfrm>
            <a:off x="6866666" y="6548086"/>
            <a:ext cx="4873214" cy="173389"/>
          </a:xfrm>
        </p:spPr>
        <p:txBody>
          <a:bodyPr/>
          <a:lstStyle/>
          <a:p>
            <a:r>
              <a:rPr lang="en-US" dirty="0"/>
              <a:t>Original slide developed by the World Health Organization and PATH. Last updated: February 2024</a:t>
            </a:r>
          </a:p>
        </p:txBody>
      </p:sp>
    </p:spTree>
  </p:cSld>
  <p:clrMapOvr>
    <a:masterClrMapping/>
  </p:clrMapOvr>
</p:sld>
</file>

<file path=ppt/theme/theme1.xml><?xml version="1.0" encoding="utf-8"?>
<a:theme xmlns:a="http://schemas.openxmlformats.org/drawingml/2006/main" name="Introduction Section">
  <a:themeElements>
    <a:clrScheme name="RSV">
      <a:dk1>
        <a:srgbClr val="000000"/>
      </a:dk1>
      <a:lt1>
        <a:srgbClr val="FFFFFF"/>
      </a:lt1>
      <a:dk2>
        <a:srgbClr val="25245B"/>
      </a:dk2>
      <a:lt2>
        <a:srgbClr val="E7E6E6"/>
      </a:lt2>
      <a:accent1>
        <a:srgbClr val="0092D4"/>
      </a:accent1>
      <a:accent2>
        <a:srgbClr val="304FA1"/>
      </a:accent2>
      <a:accent3>
        <a:srgbClr val="672572"/>
      </a:accent3>
      <a:accent4>
        <a:srgbClr val="51A847"/>
      </a:accent4>
      <a:accent5>
        <a:srgbClr val="D61E62"/>
      </a:accent5>
      <a:accent6>
        <a:srgbClr val="0A4747"/>
      </a:accent6>
      <a:hlink>
        <a:srgbClr val="304FA1"/>
      </a:hlink>
      <a:folHlink>
        <a:srgbClr val="672572"/>
      </a:folHlink>
    </a:clrScheme>
    <a:fontScheme name="Corbel">
      <a:maj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Disease Burden Section">
  <a:themeElements>
    <a:clrScheme name="RSV">
      <a:dk1>
        <a:srgbClr val="000000"/>
      </a:dk1>
      <a:lt1>
        <a:srgbClr val="FFFFFF"/>
      </a:lt1>
      <a:dk2>
        <a:srgbClr val="25245B"/>
      </a:dk2>
      <a:lt2>
        <a:srgbClr val="E7E6E6"/>
      </a:lt2>
      <a:accent1>
        <a:srgbClr val="0092D4"/>
      </a:accent1>
      <a:accent2>
        <a:srgbClr val="304FA1"/>
      </a:accent2>
      <a:accent3>
        <a:srgbClr val="672572"/>
      </a:accent3>
      <a:accent4>
        <a:srgbClr val="51A847"/>
      </a:accent4>
      <a:accent5>
        <a:srgbClr val="D61E62"/>
      </a:accent5>
      <a:accent6>
        <a:srgbClr val="0A4747"/>
      </a:accent6>
      <a:hlink>
        <a:srgbClr val="304FA1"/>
      </a:hlink>
      <a:folHlink>
        <a:srgbClr val="672572"/>
      </a:folHlink>
    </a:clrScheme>
    <a:fontScheme name="Corbel">
      <a:maj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Incoming Products Section">
  <a:themeElements>
    <a:clrScheme name="RSV">
      <a:dk1>
        <a:srgbClr val="000000"/>
      </a:dk1>
      <a:lt1>
        <a:srgbClr val="FFFFFF"/>
      </a:lt1>
      <a:dk2>
        <a:srgbClr val="25245B"/>
      </a:dk2>
      <a:lt2>
        <a:srgbClr val="E7E6E6"/>
      </a:lt2>
      <a:accent1>
        <a:srgbClr val="0092D4"/>
      </a:accent1>
      <a:accent2>
        <a:srgbClr val="304FA1"/>
      </a:accent2>
      <a:accent3>
        <a:srgbClr val="672572"/>
      </a:accent3>
      <a:accent4>
        <a:srgbClr val="51A847"/>
      </a:accent4>
      <a:accent5>
        <a:srgbClr val="D61E62"/>
      </a:accent5>
      <a:accent6>
        <a:srgbClr val="0A4747"/>
      </a:accent6>
      <a:hlink>
        <a:srgbClr val="304FA1"/>
      </a:hlink>
      <a:folHlink>
        <a:srgbClr val="672572"/>
      </a:folHlink>
    </a:clrScheme>
    <a:fontScheme name="Corbel">
      <a:maj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Road to Prevention Section">
  <a:themeElements>
    <a:clrScheme name="RSV">
      <a:dk1>
        <a:srgbClr val="000000"/>
      </a:dk1>
      <a:lt1>
        <a:srgbClr val="FFFFFF"/>
      </a:lt1>
      <a:dk2>
        <a:srgbClr val="25245B"/>
      </a:dk2>
      <a:lt2>
        <a:srgbClr val="E7E6E6"/>
      </a:lt2>
      <a:accent1>
        <a:srgbClr val="0092D4"/>
      </a:accent1>
      <a:accent2>
        <a:srgbClr val="304FA1"/>
      </a:accent2>
      <a:accent3>
        <a:srgbClr val="672572"/>
      </a:accent3>
      <a:accent4>
        <a:srgbClr val="51A847"/>
      </a:accent4>
      <a:accent5>
        <a:srgbClr val="D61E62"/>
      </a:accent5>
      <a:accent6>
        <a:srgbClr val="0A4747"/>
      </a:accent6>
      <a:hlink>
        <a:srgbClr val="304FA1"/>
      </a:hlink>
      <a:folHlink>
        <a:srgbClr val="672572"/>
      </a:folHlink>
    </a:clrScheme>
    <a:fontScheme name="Corbel">
      <a:maj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8465</Words>
  <Application>Microsoft Office PowerPoint</Application>
  <PresentationFormat>Widescreen</PresentationFormat>
  <Paragraphs>754</Paragraphs>
  <Slides>32</Slides>
  <Notes>29</Notes>
  <HiddenSlides>0</HiddenSlides>
  <MMClips>0</MMClips>
  <ScaleCrop>false</ScaleCrop>
  <HeadingPairs>
    <vt:vector size="6" baseType="variant">
      <vt:variant>
        <vt:lpstr>Fonts Used</vt:lpstr>
      </vt:variant>
      <vt:variant>
        <vt:i4>16</vt:i4>
      </vt:variant>
      <vt:variant>
        <vt:lpstr>Theme</vt:lpstr>
      </vt:variant>
      <vt:variant>
        <vt:i4>4</vt:i4>
      </vt:variant>
      <vt:variant>
        <vt:lpstr>Slide Titles</vt:lpstr>
      </vt:variant>
      <vt:variant>
        <vt:i4>32</vt:i4>
      </vt:variant>
    </vt:vector>
  </HeadingPairs>
  <TitlesOfParts>
    <vt:vector size="52" baseType="lpstr">
      <vt:lpstr>Arial</vt:lpstr>
      <vt:lpstr>Calibri</vt:lpstr>
      <vt:lpstr>Corbel</vt:lpstr>
      <vt:lpstr>Courier New</vt:lpstr>
      <vt:lpstr>Montserrat</vt:lpstr>
      <vt:lpstr>Montserrat Light</vt:lpstr>
      <vt:lpstr>Montserrat Medium</vt:lpstr>
      <vt:lpstr>Montserrat-ExtraBold</vt:lpstr>
      <vt:lpstr>Montserrat-SemiBold</vt:lpstr>
      <vt:lpstr>Poppins</vt:lpstr>
      <vt:lpstr>Segoe UI</vt:lpstr>
      <vt:lpstr>Shaker 2 Lancet Regular</vt:lpstr>
      <vt:lpstr>Symbol</vt:lpstr>
      <vt:lpstr>Times New Roman</vt:lpstr>
      <vt:lpstr>Wingdings</vt:lpstr>
      <vt:lpstr>WorkSans-Light</vt:lpstr>
      <vt:lpstr>Introduction Section</vt:lpstr>
      <vt:lpstr>Disease Burden Section</vt:lpstr>
      <vt:lpstr>Incoming Products Section</vt:lpstr>
      <vt:lpstr>Road to Prevention Section</vt:lpstr>
      <vt:lpstr>On the verge of  RESPIRATORY SYNCYTIAL VIRUS  disease prevention</vt:lpstr>
      <vt:lpstr>Why focus on respiratory syncytial virus (RSV)? And why now?</vt:lpstr>
      <vt:lpstr>Agenda</vt:lpstr>
      <vt:lpstr>RSV disease burden</vt:lpstr>
      <vt:lpstr>Pneumonia is the #1 cause of child mortality worldwide</vt:lpstr>
      <vt:lpstr>Annual global pediatric RSV disease burden (&lt; 5 years of age)</vt:lpstr>
      <vt:lpstr>What is RSV?</vt:lpstr>
      <vt:lpstr>About the virus</vt:lpstr>
      <vt:lpstr>RSV’s biggest risks are in the youngest children</vt:lpstr>
      <vt:lpstr>98% of pediatric RSV mortality occurs in low- and middle-income economies1</vt:lpstr>
      <vt:lpstr>Testing and surveillance—current status</vt:lpstr>
      <vt:lpstr>Current treatment and prevention for young infants</vt:lpstr>
      <vt:lpstr>Pneumonia Etiology Research for Child Health (PERCH) study Top 10 causes of severe pneumonia before 5 years of age in 7 countries in Africa and Asia</vt:lpstr>
      <vt:lpstr>Aetiology of Neonatal Infections in South Asia (ANISA) study Top 10 causes of community-acquired serious infections in neonates in 3 countries in South Asia</vt:lpstr>
      <vt:lpstr>RSV prevention strategies may need to account for seasonality Seasonal virus activity observed in many areas around the world but can be year-round in others.1</vt:lpstr>
      <vt:lpstr>RSV illness strains health systems and livelihoods</vt:lpstr>
      <vt:lpstr>New prevention products</vt:lpstr>
      <vt:lpstr>New hope of preventing RSV in infants—a product development renaissance</vt:lpstr>
      <vt:lpstr>New products emerging for prevention in early life</vt:lpstr>
      <vt:lpstr>Leading product progress for RSV prevention in early life</vt:lpstr>
      <vt:lpstr>Timelines for lead RSV candidates aimed at protecting infants</vt:lpstr>
      <vt:lpstr>The road to  RSV prevention</vt:lpstr>
      <vt:lpstr>Global access will depend on support from Gavi, the Vaccine Alliance</vt:lpstr>
      <vt:lpstr>Delivering products will depend on coordination across two platforms</vt:lpstr>
      <vt:lpstr>Programmatic considerations: likely</vt:lpstr>
      <vt:lpstr>Programmatic considerations: potential</vt:lpstr>
      <vt:lpstr>Adding RSV as a new disease target to the public health agenda</vt:lpstr>
      <vt:lpstr>Getting to public health impact</vt:lpstr>
      <vt:lpstr>Country decision-making and implementation</vt:lpstr>
      <vt:lpstr>Progress is underway but more work is needed</vt:lpstr>
      <vt:lpstr>What can countries be doing now?</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
  <cp:lastModifiedBy/>
  <cp:revision>208</cp:revision>
  <dcterms:created xsi:type="dcterms:W3CDTF">2022-11-28T19:56:04Z</dcterms:created>
  <dcterms:modified xsi:type="dcterms:W3CDTF">2024-02-06T19:28:59Z</dcterms:modified>
</cp:coreProperties>
</file>