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14"/>
  </p:notesMasterIdLst>
  <p:sldIdLst>
    <p:sldId id="2147478195" r:id="rId2"/>
    <p:sldId id="258" r:id="rId3"/>
    <p:sldId id="2147478196" r:id="rId4"/>
    <p:sldId id="2147375729" r:id="rId5"/>
    <p:sldId id="2147478199" r:id="rId6"/>
    <p:sldId id="2147478201" r:id="rId7"/>
    <p:sldId id="2147478197" r:id="rId8"/>
    <p:sldId id="2147478186" r:id="rId9"/>
    <p:sldId id="2147478194" r:id="rId10"/>
    <p:sldId id="2147478166" r:id="rId11"/>
    <p:sldId id="2147375760" r:id="rId12"/>
    <p:sldId id="214747820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Uy/W+imUFxP3VAJZr1W7bg==" hashData="JrtWLm3vsli/GMCp8d2YYEdXNh8AOfobZSPVx01llcNVOJ/lYX6FCjFoN+2L3peDVfNy2SlKC5Hmh8ZOpmOzyA=="/>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7CC4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53" autoAdjust="0"/>
    <p:restoredTop sz="79116" autoAdjust="0"/>
  </p:normalViewPr>
  <p:slideViewPr>
    <p:cSldViewPr snapToGrid="0">
      <p:cViewPr varScale="1">
        <p:scale>
          <a:sx n="86" d="100"/>
          <a:sy n="86" d="100"/>
        </p:scale>
        <p:origin x="162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D88723-4529-4208-A401-DA8AE44006B9}" type="datetimeFigureOut">
              <a:rPr lang="en-US" smtClean="0"/>
              <a:t>1/26/2024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CA2F62-6632-4FEB-B32D-3104A4A887E6}" type="slidenum">
              <a:rPr lang="en-US" smtClean="0"/>
              <a:t>‹#›</a:t>
            </a:fld>
            <a:endParaRPr lang="en-US"/>
          </a:p>
        </p:txBody>
      </p:sp>
    </p:spTree>
    <p:extLst>
      <p:ext uri="{BB962C8B-B14F-4D97-AF65-F5344CB8AC3E}">
        <p14:creationId xmlns:p14="http://schemas.microsoft.com/office/powerpoint/2010/main" val="9178853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90C06F-62DF-8C49-9437-5B6E342092F3}" type="slidenum">
              <a:rPr lang="en-US" smtClean="0"/>
              <a:t>1</a:t>
            </a:fld>
            <a:endParaRPr lang="en-US"/>
          </a:p>
        </p:txBody>
      </p:sp>
    </p:spTree>
    <p:extLst>
      <p:ext uri="{BB962C8B-B14F-4D97-AF65-F5344CB8AC3E}">
        <p14:creationId xmlns:p14="http://schemas.microsoft.com/office/powerpoint/2010/main" val="21772828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8489" indent="-348489" defTabSz="929305">
              <a:lnSpc>
                <a:spcPct val="107000"/>
              </a:lnSpc>
              <a:buFont typeface="Symbol" panose="05050102010706020507" pitchFamily="18" charset="2"/>
              <a:buChar char=""/>
              <a:defRPr/>
            </a:pPr>
            <a:r>
              <a:rPr lang="en-US" sz="1200" dirty="0">
                <a:latin typeface="Calibri" panose="020F0502020204030204" pitchFamily="34" charset="0"/>
                <a:ea typeface="Calibri" panose="020F0502020204030204" pitchFamily="34" charset="0"/>
                <a:cs typeface="Times New Roman" panose="02020603050405020304" pitchFamily="18" charset="0"/>
              </a:rPr>
              <a:t>mAbs need to be given at birth, or soon thereafter. Many countries already provide birth doses vaccines like BCG and Hepatitis B to young infants, so adding an intervention at this timepoint would not be new.</a:t>
            </a:r>
          </a:p>
          <a:p>
            <a:pPr marL="348489" indent="-348489" defTabSz="929305">
              <a:lnSpc>
                <a:spcPct val="107000"/>
              </a:lnSpc>
              <a:buFont typeface="Symbol" panose="05050102010706020507" pitchFamily="18" charset="2"/>
              <a:buChar char=""/>
              <a:defRPr/>
            </a:pPr>
            <a:r>
              <a:rPr lang="en-US" sz="1200" dirty="0">
                <a:latin typeface="Calibri" panose="020F0502020204030204" pitchFamily="34" charset="0"/>
                <a:ea typeface="Calibri" panose="020F0502020204030204" pitchFamily="34" charset="0"/>
                <a:cs typeface="Times New Roman" panose="02020603050405020304" pitchFamily="18" charset="0"/>
              </a:rPr>
              <a:t>However, as the map here indicates, there are gaps in coverage of current birth dose vaccines, such as Hepatitis B. Reaching those hard-to-reach individuals, as well as nuances to the forthcoming products themselves, requires more work. </a:t>
            </a:r>
          </a:p>
          <a:p>
            <a:pPr marL="348489" indent="-348489" defTabSz="929305">
              <a:lnSpc>
                <a:spcPct val="107000"/>
              </a:lnSpc>
              <a:buFont typeface="Symbol" panose="05050102010706020507" pitchFamily="18" charset="2"/>
              <a:buChar char=""/>
              <a:defRPr/>
            </a:pPr>
            <a:endParaRPr lang="en-US" sz="1200" dirty="0">
              <a:latin typeface="Calibri" panose="020F0502020204030204" pitchFamily="34" charset="0"/>
              <a:ea typeface="Calibri" panose="020F0502020204030204" pitchFamily="34" charset="0"/>
              <a:cs typeface="Times New Roman" panose="02020603050405020304" pitchFamily="18" charset="0"/>
            </a:endParaRPr>
          </a:p>
          <a:p>
            <a:r>
              <a:rPr lang="en-US" dirty="0"/>
              <a:t>Map derived from: </a:t>
            </a:r>
            <a:r>
              <a:rPr lang="en-US" sz="1800" dirty="0">
                <a:effectLst/>
                <a:latin typeface="Segoe UI" panose="020B0502040204020203" pitchFamily="34" charset="0"/>
              </a:rPr>
              <a:t>https://immunizationdata.who.int/pages/vaccine-intro-by-antigen/hepb_bd.html?ISO_3_CODE=&amp;YEAR=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90C06F-62DF-8C49-9437-5B6E342092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63388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Any new product comes with new considerations. </a:t>
            </a:r>
          </a:p>
          <a:p>
            <a:pPr marL="171450" indent="-171450">
              <a:buFont typeface="Arial" panose="020B0604020202020204" pitchFamily="34" charset="0"/>
              <a:buChar char="•"/>
            </a:pPr>
            <a:r>
              <a:rPr lang="en-US" dirty="0"/>
              <a:t>The world is used to delivering vaccines like BCG and Hepatitis B at birth, so those systems are already in place and, for the most part, work well.</a:t>
            </a:r>
          </a:p>
          <a:p>
            <a:pPr marL="628650" lvl="1" indent="-171450">
              <a:buFont typeface="Arial" panose="020B0604020202020204" pitchFamily="34" charset="0"/>
              <a:buChar char="•"/>
            </a:pPr>
            <a:r>
              <a:rPr lang="en-US" dirty="0"/>
              <a:t>These vaccines are widely used and accepted and are based on traditional technologies that people are used to.</a:t>
            </a:r>
          </a:p>
          <a:p>
            <a:pPr marL="171450" lvl="0" indent="-171450">
              <a:buFont typeface="Arial" panose="020B0604020202020204" pitchFamily="34" charset="0"/>
              <a:buChar char="•"/>
            </a:pPr>
            <a:r>
              <a:rPr lang="en-US" dirty="0"/>
              <a:t>The new long-acting </a:t>
            </a:r>
            <a:r>
              <a:rPr lang="en-US" dirty="0" err="1"/>
              <a:t>mAbs</a:t>
            </a:r>
            <a:r>
              <a:rPr lang="en-US" dirty="0"/>
              <a:t>, though given at birth or soon thereafter, bring with them a need for evolution.</a:t>
            </a:r>
          </a:p>
          <a:p>
            <a:pPr marL="628650" lvl="1" indent="-171450">
              <a:buFont typeface="Arial" panose="020B0604020202020204" pitchFamily="34" charset="0"/>
              <a:buChar char="•"/>
            </a:pPr>
            <a:r>
              <a:rPr lang="en-US" dirty="0"/>
              <a:t>Overall, these technologies are a wave of the future for disease prevention, but will require market shaping to ensure equitable pricing and access. </a:t>
            </a:r>
          </a:p>
          <a:p>
            <a:pPr marL="628650" lvl="1" indent="-171450">
              <a:buFont typeface="Arial" panose="020B0604020202020204" pitchFamily="34" charset="0"/>
              <a:buChar char="•"/>
            </a:pPr>
            <a:r>
              <a:rPr lang="en-US" dirty="0"/>
              <a:t>They can leverage existing systems widely established in most countries for delivering current birth-dose vaccines.</a:t>
            </a:r>
          </a:p>
          <a:p>
            <a:pPr marL="628650" lvl="1" indent="-171450">
              <a:buFont typeface="Arial" panose="020B0604020202020204" pitchFamily="34" charset="0"/>
              <a:buChar char="•"/>
            </a:pPr>
            <a:r>
              <a:rPr lang="en-US" dirty="0"/>
              <a:t>These are new technologies targeted for routine administration at birth, however, so introduction may require new regulatory and policy territory for some countries. </a:t>
            </a:r>
          </a:p>
          <a:p>
            <a:pPr marL="628650" lvl="1" indent="-171450">
              <a:buFont typeface="Arial" panose="020B0604020202020204" pitchFamily="34" charset="0"/>
              <a:buChar char="•"/>
            </a:pPr>
            <a:r>
              <a:rPr lang="en-US" dirty="0"/>
              <a:t>With new technologies and added jabs also come considerations related to time and capacity of health workers to administer the </a:t>
            </a:r>
            <a:r>
              <a:rPr lang="en-US" dirty="0" err="1"/>
              <a:t>mAb</a:t>
            </a:r>
            <a:r>
              <a:rPr lang="en-US" dirty="0"/>
              <a:t> and issues of acceptability, both within communities and among health workers. </a:t>
            </a:r>
          </a:p>
        </p:txBody>
      </p:sp>
      <p:sp>
        <p:nvSpPr>
          <p:cNvPr id="4" name="Slide Number Placeholder 3"/>
          <p:cNvSpPr>
            <a:spLocks noGrp="1"/>
          </p:cNvSpPr>
          <p:nvPr>
            <p:ph type="sldNum" sz="quarter" idx="5"/>
          </p:nvPr>
        </p:nvSpPr>
        <p:spPr/>
        <p:txBody>
          <a:bodyPr/>
          <a:lstStyle/>
          <a:p>
            <a:fld id="{F5CA2F62-6632-4FEB-B32D-3104A4A887E6}" type="slidenum">
              <a:rPr lang="en-US" smtClean="0"/>
              <a:t>12</a:t>
            </a:fld>
            <a:endParaRPr lang="en-US"/>
          </a:p>
        </p:txBody>
      </p:sp>
    </p:spTree>
    <p:extLst>
      <p:ext uri="{BB962C8B-B14F-4D97-AF65-F5344CB8AC3E}">
        <p14:creationId xmlns:p14="http://schemas.microsoft.com/office/powerpoint/2010/main" val="25140872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100" dirty="0">
                <a:latin typeface="Calibri"/>
                <a:ea typeface="Calibri" panose="020F0502020204030204" pitchFamily="34" charset="0"/>
                <a:cs typeface="Calibri"/>
              </a:rPr>
              <a:t>In this presentation</a:t>
            </a:r>
            <a:r>
              <a:rPr lang="en-US" sz="1100" dirty="0">
                <a:effectLst/>
                <a:latin typeface="Calibri"/>
                <a:ea typeface="Calibri" panose="020F0502020204030204" pitchFamily="34" charset="0"/>
                <a:cs typeface="Calibri"/>
              </a:rPr>
              <a:t>, I will talk to you about the two flagship approaches that the global health community is pursuing to protect young infants from RSV disease – maternal immunization and long-acting monoclonal antibodies.</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a:ea typeface="Calibri" panose="020F0502020204030204" pitchFamily="34" charset="0"/>
                <a:cs typeface="Calibri"/>
              </a:rPr>
              <a:t>We’ll talk about why these approaches are important, how they work, and precedents that can be built upon to increase the chances of success.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90C06F-62DF-8C49-9437-5B6E342092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51475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850009-767E-4386-A766-3154D19A706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52865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Maternal immunization is a way to help protect a pregnant woman, her baby, or both from serious infections.</a:t>
            </a:r>
          </a:p>
          <a:p>
            <a:pPr marL="628650" lvl="1" indent="-171450">
              <a:buFont typeface="Arial" panose="020B0604020202020204" pitchFamily="34" charset="0"/>
              <a:buChar char="•"/>
            </a:pPr>
            <a:r>
              <a:rPr lang="en-US" dirty="0"/>
              <a:t>For instance, tetanus maternal immunization is used to protect mother and baby because tetanus can cause severe outcomes for both.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1D1D1D"/>
                </a:solidFill>
                <a:effectLst/>
                <a:latin typeface="NB Akademie"/>
              </a:rPr>
              <a:t>In the case of RSV, however, the benefit of protection is focused on the infant because RSV </a:t>
            </a:r>
            <a:r>
              <a:rPr lang="en-US" dirty="0"/>
              <a:t>can occur when babies are very young when their immune systems are immature and would </a:t>
            </a:r>
            <a:r>
              <a:rPr lang="en-US" b="0" i="0" dirty="0">
                <a:solidFill>
                  <a:srgbClr val="3F3F46"/>
                </a:solidFill>
                <a:effectLst/>
                <a:latin typeface="Open Sans" panose="020B0606030504020204" pitchFamily="34" charset="0"/>
              </a:rPr>
              <a:t>have an inadequate immune response to vaccination.</a:t>
            </a:r>
            <a:endParaRPr lang="en-US" b="0" i="0" dirty="0">
              <a:solidFill>
                <a:srgbClr val="1D1D1D"/>
              </a:solidFill>
              <a:effectLst/>
              <a:latin typeface="NB Akademie"/>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1D1D1D"/>
                </a:solidFill>
                <a:effectLst/>
                <a:latin typeface="NB Akademie"/>
              </a:rPr>
              <a:t>The mother has been exposed to RSV many times and she has built up antibodies and can most likely fight off new infections without the need of a vaccine.</a:t>
            </a:r>
          </a:p>
          <a:p>
            <a:pPr marL="628650" lvl="1" indent="-171450">
              <a:buFont typeface="Arial" panose="020B0604020202020204" pitchFamily="34" charset="0"/>
              <a:buChar char="•"/>
            </a:pPr>
            <a:r>
              <a:rPr lang="en-US" dirty="0"/>
              <a:t>Since young infants are the ones at risk, maternal immunization is an important strategy for protecting them.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Maternal immunization is a type of active immunization for the mother, but passive immunization for the baby.</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4D5156"/>
                </a:solidFill>
                <a:effectLst/>
                <a:latin typeface="Google Sans"/>
              </a:rPr>
              <a:t>Active immunity is developed when one’s own body develops the antibodies, while passive immunity is developed when the antibodies are produced outside and then introduced into the body.</a:t>
            </a:r>
          </a:p>
          <a:p>
            <a:pPr marL="171450" indent="-171450">
              <a:buFont typeface="Arial" panose="020B0604020202020204" pitchFamily="34" charset="0"/>
              <a:buChar char="•"/>
            </a:pPr>
            <a:r>
              <a:rPr lang="en-US" dirty="0"/>
              <a:t>Maternal immunization works by antibodies naturally moving from mother to baby across the placenta</a:t>
            </a:r>
          </a:p>
          <a:p>
            <a:pPr marL="742950" lvl="1" indent="-285750">
              <a:buFont typeface="Arial" panose="020B0604020202020204" pitchFamily="34" charset="0"/>
              <a:buChar char="•"/>
            </a:pPr>
            <a:r>
              <a:rPr lang="en-US" dirty="0"/>
              <a:t>Maternal antibody transfer happens throughout pregnancy, but especially in the last few months and weeks of pregnancy. Maternal antibodies can also pass to baby via breastmilk.</a:t>
            </a:r>
            <a:endParaRPr lang="en-US" dirty="0">
              <a:cs typeface="Calibri"/>
            </a:endParaRPr>
          </a:p>
          <a:p>
            <a:pPr marL="742950" lvl="1" indent="-285750">
              <a:buFont typeface="Arial" panose="020B0604020202020204" pitchFamily="34" charset="0"/>
              <a:buChar char="•"/>
            </a:pPr>
            <a:r>
              <a:rPr lang="en-US" dirty="0"/>
              <a:t>When a mother is vaccinated, however, she makes even more antibodies to fight against a particular infection </a:t>
            </a:r>
          </a:p>
          <a:p>
            <a:pPr marL="742950" lvl="1" indent="-285750">
              <a:buFont typeface="Arial" panose="020B0604020202020204" pitchFamily="34" charset="0"/>
              <a:buChar char="•"/>
            </a:pPr>
            <a:r>
              <a:rPr lang="en-US" dirty="0"/>
              <a:t>These extra antibodies are passed from mother to baby and give greater protection against disease in the early months of life</a:t>
            </a:r>
          </a:p>
          <a:p>
            <a:pPr marL="742950" lvl="1" indent="-285750">
              <a:buFont typeface="Arial" panose="020B0604020202020204" pitchFamily="34" charset="0"/>
              <a:buChar char="•"/>
            </a:pPr>
            <a:r>
              <a:rPr lang="en-US" dirty="0"/>
              <a:t>The antibodies passed from mother to baby gradually wane over time but provide critical protection during the first 6 months of life when babies are at greatest risk of severe disease and death from pathogens like RSV. </a:t>
            </a:r>
          </a:p>
          <a:p>
            <a:pPr marL="285750" lvl="0" indent="-285750">
              <a:buFont typeface="Arial" panose="020B0604020202020204" pitchFamily="34" charset="0"/>
              <a:buChar char="•"/>
            </a:pPr>
            <a:endParaRPr lang="en-US" dirty="0">
              <a:cs typeface="Calibri"/>
            </a:endParaRPr>
          </a:p>
          <a:p>
            <a:pPr marL="628650" lvl="1" indent="-171450">
              <a:buFont typeface="Arial" panose="020B0604020202020204" pitchFamily="34" charset="0"/>
              <a:buChar cha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For some infections, maternal immunization is a way to protect both mother and baby against diseases that put them both at risk.</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For instance, maternal immunization has a great track record around the world against tetanus and in many countries against influenza—pathogens that pose high risks in pregnancy and infancy.</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COVID-19 maternal immunization is recommended in many countries because the virus is a pathogen that poses increased risk of severe illness for pregnant women and complications in their newborns.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1D1D1D"/>
                </a:solidFill>
                <a:effectLst/>
                <a:latin typeface="NB Akademie"/>
              </a:rPr>
              <a:t>For other infections, the benefit of protection is focused on the infant. </a:t>
            </a:r>
            <a:r>
              <a:rPr lang="en-US" dirty="0"/>
              <a:t>Serious infections can occur when babies are very young and their immune systems are too immature or multiple immunizations would be required to mount an adequate active immune response.</a:t>
            </a:r>
            <a:endParaRPr lang="en-US" b="0" i="0" dirty="0">
              <a:solidFill>
                <a:srgbClr val="1D1D1D"/>
              </a:solidFill>
              <a:effectLst/>
              <a:latin typeface="NB Akademie"/>
            </a:endParaRPr>
          </a:p>
          <a:p>
            <a:pPr marL="628650" lvl="1" indent="-171450">
              <a:buFont typeface="Arial" panose="020B0604020202020204" pitchFamily="34" charset="0"/>
              <a:buChar char="•"/>
            </a:pPr>
            <a:r>
              <a:rPr lang="en-US" b="0" i="0" dirty="0">
                <a:solidFill>
                  <a:srgbClr val="1D1D1D"/>
                </a:solidFill>
                <a:effectLst/>
                <a:latin typeface="NB Akademie"/>
              </a:rPr>
              <a:t>This is the case, for respiratory syncytial virus, or RSV, since over her lifetime, the mother has been exposed to RSV many times and she has built up antibodies and can most likely fight off new infections without the need of a vaccine.</a:t>
            </a:r>
          </a:p>
          <a:p>
            <a:pPr marL="171450" lvl="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171450" lvl="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90C06F-62DF-8C49-9437-5B6E342092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16102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8489" indent="-348489" defTabSz="929305">
              <a:lnSpc>
                <a:spcPct val="107000"/>
              </a:lnSpc>
              <a:buFont typeface="Symbol" panose="05050102010706020507" pitchFamily="18" charset="2"/>
              <a:buChar char=""/>
              <a:defRPr/>
            </a:pPr>
            <a:r>
              <a:rPr lang="en-US" sz="1200" dirty="0">
                <a:latin typeface="Calibri" panose="020F0502020204030204" pitchFamily="34" charset="0"/>
                <a:ea typeface="Calibri" panose="020F0502020204030204" pitchFamily="34" charset="0"/>
                <a:cs typeface="Times New Roman" panose="02020603050405020304" pitchFamily="18" charset="0"/>
              </a:rPr>
              <a:t>Maternal immunization has long been in used </a:t>
            </a:r>
            <a:r>
              <a:rPr lang="en-US" sz="1200" strike="noStrike" dirty="0">
                <a:latin typeface="Calibri" panose="020F0502020204030204" pitchFamily="34" charset="0"/>
                <a:ea typeface="Calibri" panose="020F0502020204030204" pitchFamily="34" charset="0"/>
                <a:cs typeface="Times New Roman" panose="02020603050405020304" pitchFamily="18" charset="0"/>
              </a:rPr>
              <a:t>in many parts of the world, and in some cases </a:t>
            </a:r>
            <a:r>
              <a:rPr lang="en-US" sz="1200" dirty="0">
                <a:latin typeface="Calibri" panose="020F0502020204030204" pitchFamily="34" charset="0"/>
                <a:ea typeface="Calibri" panose="020F0502020204030204" pitchFamily="34" charset="0"/>
                <a:cs typeface="Times New Roman" panose="02020603050405020304" pitchFamily="18" charset="0"/>
              </a:rPr>
              <a:t>worldwide. </a:t>
            </a:r>
          </a:p>
          <a:p>
            <a:pPr marL="805689" lvl="1" indent="-348489" defTabSz="929305">
              <a:lnSpc>
                <a:spcPct val="107000"/>
              </a:lnSpc>
              <a:buFont typeface="Symbol" panose="05050102010706020507" pitchFamily="18" charset="2"/>
              <a:buChar char=""/>
              <a:defRPr/>
            </a:pPr>
            <a:r>
              <a:rPr lang="en-US" sz="1200" dirty="0">
                <a:latin typeface="Calibri" panose="020F0502020204030204" pitchFamily="34" charset="0"/>
                <a:ea typeface="Calibri" panose="020F0502020204030204" pitchFamily="34" charset="0"/>
                <a:cs typeface="Times New Roman" panose="02020603050405020304" pitchFamily="18" charset="0"/>
              </a:rPr>
              <a:t>For instance, tetanus vaccine has been given to tens of millions of women across the globe for decades and has been very successful at preventing maternal and neonatal tetanus.</a:t>
            </a:r>
          </a:p>
          <a:p>
            <a:pPr marL="1262889" lvl="2" indent="-348489" defTabSz="929305">
              <a:lnSpc>
                <a:spcPct val="107000"/>
              </a:lnSpc>
              <a:buFont typeface="Symbol" panose="05050102010706020507" pitchFamily="18" charset="2"/>
              <a:buChar char=""/>
              <a:defRPr/>
            </a:pPr>
            <a:r>
              <a:rPr lang="en-US" sz="1200" dirty="0">
                <a:latin typeface="Calibri" panose="020F0502020204030204" pitchFamily="34" charset="0"/>
                <a:ea typeface="Calibri" panose="020F0502020204030204" pitchFamily="34" charset="0"/>
                <a:cs typeface="Times New Roman" panose="02020603050405020304" pitchFamily="18" charset="0"/>
              </a:rPr>
              <a:t>Enormous progress was made in low- and middle-income markets in this regard via the Maternal Neonatal Tetanus Elimination Program, which helped 47 countries eliminate MNT. </a:t>
            </a:r>
          </a:p>
          <a:p>
            <a:pPr marL="805689" lvl="1" indent="-348489" defTabSz="929305">
              <a:lnSpc>
                <a:spcPct val="107000"/>
              </a:lnSpc>
              <a:buFont typeface="Symbol" panose="05050102010706020507" pitchFamily="18" charset="2"/>
              <a:buChar char=""/>
              <a:defRPr/>
            </a:pPr>
            <a:r>
              <a:rPr lang="en-US" sz="1200" dirty="0">
                <a:latin typeface="Calibri" panose="020F0502020204030204" pitchFamily="34" charset="0"/>
                <a:ea typeface="Calibri" panose="020F0502020204030204" pitchFamily="34" charset="0"/>
                <a:cs typeface="Times New Roman" panose="02020603050405020304" pitchFamily="18" charset="0"/>
              </a:rPr>
              <a:t>We also saw some countries prioritize COVID-19 maternal immunization during the pandemic, in alignment with WHO interim recommendations.</a:t>
            </a:r>
          </a:p>
          <a:p>
            <a:pPr marL="348489" lvl="0" indent="-348489" defTabSz="929305">
              <a:lnSpc>
                <a:spcPct val="107000"/>
              </a:lnSpc>
              <a:buFont typeface="Symbol" panose="05050102010706020507" pitchFamily="18" charset="2"/>
              <a:buChar char=""/>
              <a:defRPr/>
            </a:pPr>
            <a:r>
              <a:rPr lang="en-US" sz="1200" dirty="0">
                <a:latin typeface="Calibri" panose="020F0502020204030204" pitchFamily="34" charset="0"/>
                <a:ea typeface="Calibri" panose="020F0502020204030204" pitchFamily="34" charset="0"/>
                <a:cs typeface="Times New Roman" panose="02020603050405020304" pitchFamily="18" charset="0"/>
              </a:rPr>
              <a:t>Other vaccines, such as influenza and pertussis, are also in use, though in in fewer regions, often where economies are higher income.</a:t>
            </a:r>
          </a:p>
          <a:p>
            <a:pPr marL="348489" lvl="0" indent="-348489" defTabSz="929305">
              <a:lnSpc>
                <a:spcPct val="107000"/>
              </a:lnSpc>
              <a:buFont typeface="Symbol" panose="05050102010706020507" pitchFamily="18" charset="2"/>
              <a:buChar char=""/>
              <a:defRPr/>
            </a:pPr>
            <a:r>
              <a:rPr lang="en-US" sz="1200" dirty="0">
                <a:latin typeface="Calibri" panose="020F0502020204030204" pitchFamily="34" charset="0"/>
                <a:ea typeface="Calibri" panose="020F0502020204030204" pitchFamily="34" charset="0"/>
                <a:cs typeface="Times New Roman" panose="02020603050405020304" pitchFamily="18" charset="0"/>
              </a:rPr>
              <a:t>Now, the first RSV maternal vaccine is licensed in Europe and the US—with first use occurring during the 2023 RSV season.</a:t>
            </a:r>
          </a:p>
          <a:p>
            <a:pPr marL="348489" lvl="0" indent="-348489" defTabSz="929305">
              <a:lnSpc>
                <a:spcPct val="107000"/>
              </a:lnSpc>
              <a:buFont typeface="Symbol" panose="05050102010706020507" pitchFamily="18" charset="2"/>
              <a:buChar char=""/>
              <a:defRPr/>
            </a:pPr>
            <a:r>
              <a:rPr lang="en-US" sz="1200" dirty="0">
                <a:latin typeface="Calibri" panose="020F0502020204030204" pitchFamily="34" charset="0"/>
                <a:ea typeface="Calibri" panose="020F0502020204030204" pitchFamily="34" charset="0"/>
                <a:cs typeface="Times New Roman" panose="02020603050405020304" pitchFamily="18" charset="0"/>
              </a:rPr>
              <a:t>And new maternal vaccines are in the development pipeline, including against Group B </a:t>
            </a:r>
            <a:r>
              <a:rPr lang="en-US" sz="1200" i="1" dirty="0">
                <a:latin typeface="Calibri" panose="020F0502020204030204" pitchFamily="34" charset="0"/>
                <a:ea typeface="Calibri" panose="020F0502020204030204" pitchFamily="34" charset="0"/>
                <a:cs typeface="Times New Roman" panose="02020603050405020304" pitchFamily="18" charset="0"/>
              </a:rPr>
              <a:t>Streptococcus</a:t>
            </a:r>
            <a:r>
              <a:rPr lang="en-US" sz="1200" dirty="0">
                <a:latin typeface="Calibri" panose="020F0502020204030204" pitchFamily="34" charset="0"/>
                <a:ea typeface="Calibri" panose="020F0502020204030204" pitchFamily="34" charset="0"/>
                <a:cs typeface="Times New Roman" panose="02020603050405020304" pitchFamily="18" charset="0"/>
              </a:rPr>
              <a:t>, a common cause of neonatal sepsis.</a:t>
            </a:r>
          </a:p>
          <a:p>
            <a:endParaRPr lang="en-US" dirty="0"/>
          </a:p>
        </p:txBody>
      </p:sp>
      <p:sp>
        <p:nvSpPr>
          <p:cNvPr id="4" name="Slide Number Placeholder 3"/>
          <p:cNvSpPr>
            <a:spLocks noGrp="1"/>
          </p:cNvSpPr>
          <p:nvPr>
            <p:ph type="sldNum" sz="quarter" idx="5"/>
          </p:nvPr>
        </p:nvSpPr>
        <p:spPr/>
        <p:txBody>
          <a:bodyPr/>
          <a:lstStyle/>
          <a:p>
            <a:fld id="{F5CA2F62-6632-4FEB-B32D-3104A4A887E6}" type="slidenum">
              <a:rPr lang="en-US" smtClean="0"/>
              <a:t>5</a:t>
            </a:fld>
            <a:endParaRPr lang="en-US"/>
          </a:p>
        </p:txBody>
      </p:sp>
    </p:spTree>
    <p:extLst>
      <p:ext uri="{BB962C8B-B14F-4D97-AF65-F5344CB8AC3E}">
        <p14:creationId xmlns:p14="http://schemas.microsoft.com/office/powerpoint/2010/main" val="28863959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8489" indent="-348489">
              <a:lnSpc>
                <a:spcPct val="107000"/>
              </a:lnSpc>
              <a:buFont typeface="Symbol" panose="05050102010706020507" pitchFamily="18" charset="2"/>
              <a:buChar char=""/>
            </a:pP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It seems fairly obvious why disease prevention is important for very young infants. This population is amongst the most vulnerable to certain infections—and RSV is one.</a:t>
            </a:r>
          </a:p>
          <a:p>
            <a:pPr marL="348489" indent="-348489">
              <a:lnSpc>
                <a:spcPct val="107000"/>
              </a:lnSpc>
              <a:buFont typeface="Symbol" panose="05050102010706020507" pitchFamily="18" charset="2"/>
              <a:buChar char=""/>
            </a:pP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Because newborns have immature immune systems, for protection, they rely on the transfer of maternal antibodies against infectious agents that the mother has been exposed to over her lifetime.</a:t>
            </a:r>
          </a:p>
          <a:p>
            <a:pPr marL="348489" indent="-348489">
              <a:lnSpc>
                <a:spcPct val="107000"/>
              </a:lnSpc>
              <a:buFont typeface="Symbol" panose="05050102010706020507" pitchFamily="18" charset="2"/>
              <a:buChar char=""/>
            </a:pP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In the top figure, we see in the figure in BLUE, the Ab levels in the mother. If not exposed to the pathogen, remain constant during pregnancy, just above a threshold level needed for protection.</a:t>
            </a:r>
          </a:p>
          <a:p>
            <a:pPr marL="348489" indent="-348489">
              <a:lnSpc>
                <a:spcPct val="107000"/>
              </a:lnSpc>
              <a:buFont typeface="Symbol" panose="05050102010706020507" pitchFamily="18" charset="2"/>
              <a:buChar char=""/>
            </a:pP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In the same figure, the RED line indicates the levels of maternal Ab transferred to the fetus during each pregnancy trimester, culminating in a peak right around birth, offering protection to the baby when it is born.</a:t>
            </a:r>
          </a:p>
          <a:p>
            <a:pPr marL="348489" indent="-348489">
              <a:lnSpc>
                <a:spcPct val="107000"/>
              </a:lnSpc>
              <a:buFont typeface="Symbol" panose="05050102010706020507" pitchFamily="18" charset="2"/>
              <a:buChar char=""/>
            </a:pP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However, note that the level of maternal Ab in the newborn drops off quickly after just a few of weeks of life, which can be below the level of threshold of protection, leaving the young infant vulnerable to infectious diseases. This opens up what is called a “window of vulnerability” in the infant, in which the level of maternal Ab is below the threshold needed for protection, but the infant’s own immune system not yet mature enough to fend off pathogens or respond effectively to most vaccines.</a:t>
            </a:r>
          </a:p>
          <a:p>
            <a:pPr marL="348489" indent="-348489">
              <a:lnSpc>
                <a:spcPct val="107000"/>
              </a:lnSpc>
              <a:buFont typeface="Symbol" panose="05050102010706020507" pitchFamily="18" charset="2"/>
              <a:buChar char=""/>
            </a:pP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Without a preventive intervention, the infant remains extremely vulnerable, particularly in low- and middle-income countries, where disease burdens are highest and health coverage is often limited</a:t>
            </a:r>
          </a:p>
          <a:p>
            <a:pPr marL="348489" marR="0" lvl="0" indent="-348489"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In the second graphic, you can see how maternal immunization acts to enhance the maternal antibodies in both the mother which then are transferred to baby. Because their levels are higher, they last longer; this in turn, shortens the window of vulnerability in the infant.</a:t>
            </a:r>
          </a:p>
          <a:p>
            <a:pPr marL="348489" marR="0" lvl="0" indent="-348489"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n-US" dirty="0">
                <a:latin typeface="Calibri" panose="020F0502020204030204" pitchFamily="34" charset="0"/>
                <a:ea typeface="Calibri" panose="020F0502020204030204" pitchFamily="34" charset="0"/>
                <a:cs typeface="Times New Roman" panose="02020603050405020304" pitchFamily="18" charset="0"/>
              </a:rPr>
              <a:t>To maximize antibody transfer for RSV, the vaccine needs to be given in late 2nd or 3rd trimester.</a:t>
            </a:r>
          </a:p>
          <a:p>
            <a:pPr marL="348489" indent="-348489">
              <a:lnSpc>
                <a:spcPct val="107000"/>
              </a:lnSpc>
              <a:buFont typeface="Symbol" panose="05050102010706020507" pitchFamily="18" charset="2"/>
              <a:buChar char=""/>
            </a:pP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90C06F-62DF-8C49-9437-5B6E342092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58634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Historically, vaccines used for maternal immunization have been licensed for other indications that are then later used in pregnancy.</a:t>
            </a:r>
          </a:p>
          <a:p>
            <a:pPr marL="171450" indent="-171450">
              <a:buFont typeface="Arial" panose="020B0604020202020204" pitchFamily="34" charset="0"/>
              <a:buChar char="•"/>
            </a:pPr>
            <a:r>
              <a:rPr lang="en-US" dirty="0"/>
              <a:t>Now, new vaccines are being licensed and are in development designed and indicated specifically for use in pregnancy.</a:t>
            </a:r>
          </a:p>
          <a:p>
            <a:pPr marL="628650" lvl="1" indent="-171450">
              <a:buFont typeface="Arial" panose="020B0604020202020204" pitchFamily="34" charset="0"/>
              <a:buChar char="•"/>
            </a:pPr>
            <a:r>
              <a:rPr lang="en-US" dirty="0"/>
              <a:t>In fact, Pfizer’s RSV maternal vaccine is the first vaccine specifically indicated for use in pregnancy ever to be licensed. </a:t>
            </a:r>
          </a:p>
          <a:p>
            <a:pPr marL="171450" lvl="0" indent="-171450">
              <a:buFont typeface="Arial" panose="020B0604020202020204" pitchFamily="34" charset="0"/>
              <a:buChar char="•"/>
            </a:pPr>
            <a:r>
              <a:rPr lang="en-US" dirty="0"/>
              <a:t>This new era of specifically indicated maternal vaccines is exciting in terms of vaccine equity because these tools  are being tailored to meet needs of pregnant women and their newborns, two traditionally underserved populations when it comes to disease prevention. </a:t>
            </a:r>
          </a:p>
          <a:p>
            <a:pPr marL="171450" lvl="0" indent="-171450">
              <a:buFont typeface="Arial" panose="020B0604020202020204" pitchFamily="34" charset="0"/>
              <a:buChar char="•"/>
            </a:pPr>
            <a:r>
              <a:rPr lang="en-US" dirty="0"/>
              <a:t>What’s important to understand is that some of these new vaccines also come with new needs that must be accounted for.</a:t>
            </a:r>
          </a:p>
          <a:p>
            <a:pPr marL="628650" lvl="1" indent="-171450">
              <a:buFont typeface="Arial" panose="020B0604020202020204" pitchFamily="34" charset="0"/>
              <a:buChar char="•"/>
            </a:pPr>
            <a:r>
              <a:rPr lang="en-US" dirty="0"/>
              <a:t>While tetanus elimination is often credited with laying the foundation for other vaccines targeting pregnant women, for instance, there are some nuances to the tetanus story that are not completely transferrable to other existing and upcoming maternal vaccines. </a:t>
            </a:r>
          </a:p>
          <a:p>
            <a:pPr marL="628650" lvl="1" indent="-171450">
              <a:buFont typeface="Arial" panose="020B0604020202020204" pitchFamily="34" charset="0"/>
              <a:buChar char="•"/>
            </a:pPr>
            <a:r>
              <a:rPr lang="en-US" dirty="0"/>
              <a:t>For one, the new maternal RSV vaccine is recommended to be given during a certain time window in pregnancy as opposed to tetanus, which can be given throughout pregnancy. </a:t>
            </a:r>
          </a:p>
          <a:p>
            <a:pPr marL="628650" lvl="1" indent="-171450">
              <a:buFont typeface="Arial" panose="020B0604020202020204" pitchFamily="34" charset="0"/>
              <a:buChar char="•"/>
            </a:pPr>
            <a:r>
              <a:rPr lang="en-US" dirty="0"/>
              <a:t>RSV occurs seasonally in many areas of the world, which will influence when immunization is needed. </a:t>
            </a:r>
          </a:p>
          <a:p>
            <a:pPr marL="628650" lvl="1" indent="-171450">
              <a:buFont typeface="Arial" panose="020B0604020202020204" pitchFamily="34" charset="0"/>
              <a:buChar char="•"/>
            </a:pPr>
            <a:r>
              <a:rPr lang="en-US" dirty="0"/>
              <a:t>Campaigns and other supplemental immunization activities used for delivering tetanus vaccine in pregnancy, especially in low- and middle-income markets, are unlikely to be sufficient for some of the new and emerging maternal vaccines, including RSV. </a:t>
            </a:r>
          </a:p>
          <a:p>
            <a:pPr marL="1085850" lvl="2" indent="-171450">
              <a:buFont typeface="Arial" panose="020B0604020202020204" pitchFamily="34" charset="0"/>
              <a:buChar char="•"/>
            </a:pPr>
            <a:r>
              <a:rPr lang="en-US" dirty="0"/>
              <a:t>Antenatal care and Expanded Program on Immunization programs may need to coordinate in new ways to ensure pregnant women are systematically reached at the right times.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F5CA2F62-6632-4FEB-B32D-3104A4A887E6}" type="slidenum">
              <a:rPr lang="en-US" smtClean="0"/>
              <a:t>7</a:t>
            </a:fld>
            <a:endParaRPr lang="en-US"/>
          </a:p>
        </p:txBody>
      </p:sp>
    </p:spTree>
    <p:extLst>
      <p:ext uri="{BB962C8B-B14F-4D97-AF65-F5344CB8AC3E}">
        <p14:creationId xmlns:p14="http://schemas.microsoft.com/office/powerpoint/2010/main" val="5722619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US" dirty="0"/>
          </a:p>
          <a:p>
            <a:pPr marL="171450" indent="-171450">
              <a:buFont typeface="Arial" panose="020B0604020202020204" pitchFamily="34" charset="0"/>
              <a:buChar char="•"/>
            </a:pPr>
            <a:r>
              <a:rPr lang="en-US" b="0" i="0" dirty="0">
                <a:solidFill>
                  <a:srgbClr val="00244F"/>
                </a:solidFill>
                <a:effectLst/>
                <a:latin typeface="Merriweather Regular"/>
              </a:rPr>
              <a:t>Mimicking the natural antibodies that our immune systems produce, monoclonal antibodies, or mAbs, are proteins specifically engineered in laboratories to a fend off a targeted disease or infection. </a:t>
            </a:r>
          </a:p>
          <a:p>
            <a:pPr marL="171450" indent="-171450">
              <a:buFont typeface="Arial" panose="020B0604020202020204" pitchFamily="34" charset="0"/>
              <a:buChar char="•"/>
            </a:pPr>
            <a:r>
              <a:rPr lang="en-US" b="0" i="0" dirty="0">
                <a:solidFill>
                  <a:srgbClr val="00244F"/>
                </a:solidFill>
                <a:effectLst/>
                <a:latin typeface="Merriweather Regular"/>
              </a:rPr>
              <a:t>Like antibodies our own bodies make, they work by attaching themselves to harmful pathogens and antigens and alerting the immune system to the threat, helping to kill the foreign invader and preventing illness.</a:t>
            </a:r>
          </a:p>
          <a:p>
            <a:pPr marL="171450" lvl="0" indent="-171450">
              <a:buFont typeface="Arial" panose="020B0604020202020204" pitchFamily="34" charset="0"/>
              <a:buChar cha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Sometimes infections occur when babies are very young, before a vaccine given to a baby would have a chance to work or its immune system is too immature to mount a sufficient or safe immune response.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err="1"/>
              <a:t>mAbs</a:t>
            </a:r>
            <a:r>
              <a:rPr lang="en-US" dirty="0"/>
              <a:t> provide the antibodies needed without the baby’s immune system needing to generate antibodies of its own</a:t>
            </a:r>
          </a:p>
          <a:p>
            <a:pPr marL="171450" indent="-171450">
              <a:buFont typeface="Arial" panose="020B0604020202020204" pitchFamily="34" charset="0"/>
              <a:buChar char="•"/>
            </a:pPr>
            <a:endParaRPr lang="en-US" b="0" i="0" dirty="0">
              <a:solidFill>
                <a:srgbClr val="00244F"/>
              </a:solidFill>
              <a:effectLst/>
              <a:latin typeface="Merriweather Regular"/>
            </a:endParaRPr>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90C06F-62DF-8C49-9437-5B6E342092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936761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mAbs have been in development since the 1970s; the first licensed was used to prevent kidney transplant rejection. They have also been used to fight certain cancers—mostly in high-income markets.</a:t>
            </a:r>
          </a:p>
          <a:p>
            <a:pPr marL="171450" indent="-171450">
              <a:buFontTx/>
              <a:buChar char="-"/>
            </a:pPr>
            <a:r>
              <a:rPr lang="en-US" dirty="0"/>
              <a:t>mAbs have also been used as treatments to some infections and diseases, such as COVID-19 and Ebola and are being pursued for the prevention of other infections, such as malaria. </a:t>
            </a:r>
          </a:p>
          <a:p>
            <a:pPr marL="171450" indent="-171450">
              <a:buFontTx/>
              <a:buChar char="-"/>
            </a:pPr>
            <a:r>
              <a:rPr lang="en-US" dirty="0"/>
              <a:t>For RSV, two mAbs are currently licensed to prevent disease, both of which are currently only available in high-income markets.</a:t>
            </a:r>
          </a:p>
          <a:p>
            <a:pPr marL="171450" indent="-171450">
              <a:buFontTx/>
              <a:buChar char="-"/>
            </a:pPr>
            <a:r>
              <a:rPr lang="en-US" dirty="0"/>
              <a:t>A </a:t>
            </a:r>
            <a:r>
              <a:rPr lang="en-US" dirty="0" err="1"/>
              <a:t>mAb</a:t>
            </a:r>
            <a:r>
              <a:rPr lang="en-US" dirty="0"/>
              <a:t> called palivizumab gained licensure in 1998.</a:t>
            </a:r>
          </a:p>
          <a:p>
            <a:pPr marL="628650" lvl="1" indent="-171450">
              <a:buFontTx/>
              <a:buChar char="-"/>
            </a:pPr>
            <a:r>
              <a:rPr lang="en-US" dirty="0"/>
              <a:t>It is effective at preventing serious lower-respiratory tract disease leading to hospitalization for at-risk infants and toddlers but is short-acting and requires frequent dosing.</a:t>
            </a:r>
            <a:endParaRPr lang="en-US" sz="1200" dirty="0">
              <a:effectLst/>
              <a:latin typeface="+mn-lt"/>
              <a:ea typeface="+mn-ea"/>
              <a:cs typeface="+mn-cs"/>
            </a:endParaRPr>
          </a:p>
          <a:p>
            <a:pPr marL="628650" lvl="1" indent="-171450">
              <a:buFontTx/>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In fact, it requires up to five doses of this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mAb</a:t>
            </a:r>
            <a:r>
              <a:rPr lang="en-US" sz="1200" dirty="0">
                <a:effectLst/>
                <a:latin typeface="Calibri" panose="020F0502020204030204" pitchFamily="34" charset="0"/>
                <a:ea typeface="Calibri" panose="020F0502020204030204" pitchFamily="34" charset="0"/>
                <a:cs typeface="Times New Roman" panose="02020603050405020304" pitchFamily="18" charset="0"/>
              </a:rPr>
              <a:t> to obtain the desired protection—an expensive and impractical prospect for most countries.</a:t>
            </a:r>
          </a:p>
          <a:p>
            <a:pPr marL="628650" lvl="1" indent="-171450">
              <a:buFontTx/>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As such, palivizumab has only been available in high-income markets.</a:t>
            </a:r>
          </a:p>
          <a:p>
            <a:pPr marL="171450" indent="-171450">
              <a:buFontTx/>
              <a:buChar char="-"/>
            </a:pPr>
            <a:endParaRPr lang="en-US"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A new, longer-acting </a:t>
            </a:r>
            <a:r>
              <a:rPr lang="en-US" dirty="0" err="1"/>
              <a:t>mAb</a:t>
            </a:r>
            <a:r>
              <a:rPr lang="en-US" dirty="0"/>
              <a:t> called </a:t>
            </a:r>
            <a:r>
              <a:rPr lang="en-US" dirty="0" err="1"/>
              <a:t>nirsevimab</a:t>
            </a:r>
            <a:r>
              <a:rPr lang="en-US" dirty="0"/>
              <a:t> by AstraZeneca/Sanofi Pasteur is now licensed in Europe and the US</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dirty="0"/>
              <a:t>It is longer-acting than palivizumab and can be given in one dose soon after birth, enabling early protection and easier administration.</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dirty="0"/>
              <a:t>It’s indicated to prevent lower respiratory tract disease young infants and children.</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dirty="0"/>
              <a:t>As things stand now, </a:t>
            </a:r>
            <a:r>
              <a:rPr lang="en-US" dirty="0" err="1"/>
              <a:t>nirsevimab</a:t>
            </a:r>
            <a:r>
              <a:rPr lang="en-US" dirty="0"/>
              <a:t> would require marketing shaping efforts for the product to be made available in non-wealthy countries.</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dirty="0"/>
              <a:t>Even so, it has set the stage for long-acting mAbs to become the wave of the future in RSV prevention</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dirty="0"/>
              <a:t>In fact, other long-acting mAbs are in the development pipeline for RSV that could be affordable and accessible for low- and middle-income markets if successful.</a:t>
            </a:r>
          </a:p>
          <a:p>
            <a:pPr marL="171450" indent="-171450">
              <a:buFontTx/>
              <a:buChar char="-"/>
            </a:pPr>
            <a:endParaRPr lang="en-US" dirty="0"/>
          </a:p>
          <a:p>
            <a:pPr marL="171450" indent="-171450">
              <a:buFontTx/>
              <a:buChar char="-"/>
            </a:pPr>
            <a:endParaRPr lang="en-US" dirty="0">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90C06F-62DF-8C49-9437-5B6E342092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54740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915ED-0DD0-7F09-7EA8-32A908AEE9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B8DFE69-E7E5-7B25-F956-484278FDF0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a:extLst>
              <a:ext uri="{FF2B5EF4-FFF2-40B4-BE49-F238E27FC236}">
                <a16:creationId xmlns:a16="http://schemas.microsoft.com/office/drawing/2014/main" id="{43E532C8-E9AF-3CDE-A918-DBC3EDC41890}"/>
              </a:ext>
            </a:extLst>
          </p:cNvPr>
          <p:cNvSpPr>
            <a:spLocks noGrp="1"/>
          </p:cNvSpPr>
          <p:nvPr>
            <p:ph type="ftr" sz="quarter" idx="3"/>
          </p:nvPr>
        </p:nvSpPr>
        <p:spPr>
          <a:xfrm>
            <a:off x="6866666" y="6548086"/>
            <a:ext cx="4873214" cy="173389"/>
          </a:xfrm>
          <a:prstGeom prst="rect">
            <a:avLst/>
          </a:prstGeom>
        </p:spPr>
        <p:txBody>
          <a:bodyPr vert="horz" lIns="91440" tIns="45720" rIns="91440" bIns="45720" rtlCol="0" anchor="ctr"/>
          <a:lstStyle>
            <a:lvl1pPr algn="r">
              <a:defRPr sz="800">
                <a:solidFill>
                  <a:schemeClr val="tx1">
                    <a:tint val="75000"/>
                  </a:schemeClr>
                </a:solidFill>
                <a:latin typeface="Corbel" panose="020B0503020204020204" pitchFamily="34" charset="0"/>
              </a:defRPr>
            </a:lvl1pPr>
          </a:lstStyle>
          <a:p>
            <a:r>
              <a:rPr lang="en-US"/>
              <a:t>Original slide developed by the World Health Organization and PATH</a:t>
            </a:r>
            <a:endParaRPr lang="en-US" dirty="0"/>
          </a:p>
        </p:txBody>
      </p:sp>
    </p:spTree>
    <p:extLst>
      <p:ext uri="{BB962C8B-B14F-4D97-AF65-F5344CB8AC3E}">
        <p14:creationId xmlns:p14="http://schemas.microsoft.com/office/powerpoint/2010/main" val="1071481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241A17F-B1B6-F7C6-736F-FA4B4ABADC1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A1F199C4-7DCC-80CD-57E1-41417B399A56}"/>
              </a:ext>
            </a:extLst>
          </p:cNvPr>
          <p:cNvPicPr>
            <a:picLocks noChangeAspect="1"/>
          </p:cNvPicPr>
          <p:nvPr userDrawn="1"/>
        </p:nvPicPr>
        <p:blipFill>
          <a:blip r:embed="rId2"/>
          <a:srcRect/>
          <a:stretch/>
        </p:blipFill>
        <p:spPr>
          <a:xfrm>
            <a:off x="-1" y="-4979"/>
            <a:ext cx="12207239" cy="5520809"/>
          </a:xfrm>
          <a:prstGeom prst="rect">
            <a:avLst/>
          </a:prstGeom>
        </p:spPr>
      </p:pic>
      <p:sp>
        <p:nvSpPr>
          <p:cNvPr id="2" name="Title 1">
            <a:extLst>
              <a:ext uri="{FF2B5EF4-FFF2-40B4-BE49-F238E27FC236}">
                <a16:creationId xmlns:a16="http://schemas.microsoft.com/office/drawing/2014/main" id="{2823CCF5-9917-2D2D-9EDC-FF9CD02979D5}"/>
              </a:ext>
            </a:extLst>
          </p:cNvPr>
          <p:cNvSpPr>
            <a:spLocks noGrp="1"/>
          </p:cNvSpPr>
          <p:nvPr>
            <p:ph type="ctrTitle"/>
          </p:nvPr>
        </p:nvSpPr>
        <p:spPr>
          <a:xfrm>
            <a:off x="296449" y="395853"/>
            <a:ext cx="9144000" cy="2387600"/>
          </a:xfrm>
        </p:spPr>
        <p:txBody>
          <a:bodyPr anchor="b">
            <a:noAutofit/>
          </a:bodyPr>
          <a:lstStyle>
            <a:lvl1pPr algn="l">
              <a:defRPr sz="4800" b="1" i="0">
                <a:solidFill>
                  <a:schemeClr val="bg1"/>
                </a:solidFill>
                <a:latin typeface="Corbel" panose="020B0503020204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39D6EEF1-3A83-3EB1-3A8E-0A018CBC7744}"/>
              </a:ext>
            </a:extLst>
          </p:cNvPr>
          <p:cNvSpPr>
            <a:spLocks noGrp="1"/>
          </p:cNvSpPr>
          <p:nvPr>
            <p:ph type="subTitle" idx="1"/>
          </p:nvPr>
        </p:nvSpPr>
        <p:spPr>
          <a:xfrm>
            <a:off x="296449" y="2875528"/>
            <a:ext cx="9144000" cy="932384"/>
          </a:xfrm>
        </p:spPr>
        <p:txBody>
          <a:bodyPr>
            <a:noAutofit/>
          </a:bodyPr>
          <a:lstStyle>
            <a:lvl1pPr marL="0" indent="0" algn="l">
              <a:buNone/>
              <a:defRPr sz="2400" b="0" i="0">
                <a:solidFill>
                  <a:schemeClr val="bg1"/>
                </a:solidFill>
                <a:latin typeface="Corbel" panose="020B05030202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1" name="Text Placeholder 10">
            <a:extLst>
              <a:ext uri="{FF2B5EF4-FFF2-40B4-BE49-F238E27FC236}">
                <a16:creationId xmlns:a16="http://schemas.microsoft.com/office/drawing/2014/main" id="{7A181BCE-6B02-705B-6A78-E98DCA9E7625}"/>
              </a:ext>
            </a:extLst>
          </p:cNvPr>
          <p:cNvSpPr>
            <a:spLocks noGrp="1"/>
          </p:cNvSpPr>
          <p:nvPr>
            <p:ph type="body" sz="quarter" idx="10"/>
          </p:nvPr>
        </p:nvSpPr>
        <p:spPr>
          <a:xfrm>
            <a:off x="296863" y="4359515"/>
            <a:ext cx="3937000" cy="932384"/>
          </a:xfrm>
        </p:spPr>
        <p:txBody>
          <a:bodyPr>
            <a:noAutofit/>
          </a:bodyPr>
          <a:lstStyle>
            <a:lvl1pPr marL="11113" indent="0">
              <a:lnSpc>
                <a:spcPts val="1300"/>
              </a:lnSpc>
              <a:spcBef>
                <a:spcPts val="0"/>
              </a:spcBef>
              <a:buNone/>
              <a:tabLst/>
              <a:defRPr sz="1000">
                <a:solidFill>
                  <a:schemeClr val="bg1"/>
                </a:solidFill>
                <a:latin typeface="Corbel" panose="020B0503020204020204" pitchFamily="34" charset="0"/>
              </a:defRPr>
            </a:lvl1pPr>
            <a:lvl2pPr marL="11113" indent="0">
              <a:lnSpc>
                <a:spcPts val="1300"/>
              </a:lnSpc>
              <a:spcBef>
                <a:spcPts val="0"/>
              </a:spcBef>
              <a:buNone/>
              <a:tabLst/>
              <a:defRPr sz="1000">
                <a:solidFill>
                  <a:schemeClr val="bg1"/>
                </a:solidFill>
                <a:latin typeface="Corbel" panose="020B0503020204020204" pitchFamily="34" charset="0"/>
              </a:defRPr>
            </a:lvl2pPr>
            <a:lvl3pPr marL="11113" indent="0">
              <a:lnSpc>
                <a:spcPts val="1300"/>
              </a:lnSpc>
              <a:spcBef>
                <a:spcPts val="0"/>
              </a:spcBef>
              <a:buNone/>
              <a:tabLst/>
              <a:defRPr sz="1000">
                <a:solidFill>
                  <a:schemeClr val="bg1"/>
                </a:solidFill>
                <a:latin typeface="Corbel" panose="020B0503020204020204" pitchFamily="34" charset="0"/>
              </a:defRPr>
            </a:lvl3pPr>
            <a:lvl4pPr marL="11113" indent="0">
              <a:lnSpc>
                <a:spcPts val="1300"/>
              </a:lnSpc>
              <a:spcBef>
                <a:spcPts val="0"/>
              </a:spcBef>
              <a:buNone/>
              <a:tabLst/>
              <a:defRPr sz="1000">
                <a:solidFill>
                  <a:schemeClr val="bg1"/>
                </a:solidFill>
                <a:latin typeface="Corbel" panose="020B0503020204020204" pitchFamily="34" charset="0"/>
              </a:defRPr>
            </a:lvl4pPr>
            <a:lvl5pPr marL="11113" indent="0">
              <a:lnSpc>
                <a:spcPts val="1300"/>
              </a:lnSpc>
              <a:spcBef>
                <a:spcPts val="0"/>
              </a:spcBef>
              <a:buNone/>
              <a:tabLst/>
              <a:defRPr sz="1000">
                <a:solidFill>
                  <a:schemeClr val="bg1"/>
                </a:solidFill>
                <a:latin typeface="Corbel" panose="020B05030202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0">
            <a:extLst>
              <a:ext uri="{FF2B5EF4-FFF2-40B4-BE49-F238E27FC236}">
                <a16:creationId xmlns:a16="http://schemas.microsoft.com/office/drawing/2014/main" id="{77CF66F7-F526-BD17-9FB3-92849D7F0B37}"/>
              </a:ext>
            </a:extLst>
          </p:cNvPr>
          <p:cNvSpPr>
            <a:spLocks noGrp="1"/>
          </p:cNvSpPr>
          <p:nvPr>
            <p:ph type="body" sz="quarter" idx="11"/>
          </p:nvPr>
        </p:nvSpPr>
        <p:spPr>
          <a:xfrm>
            <a:off x="4394962" y="4359514"/>
            <a:ext cx="3937000" cy="932384"/>
          </a:xfrm>
        </p:spPr>
        <p:txBody>
          <a:bodyPr>
            <a:noAutofit/>
          </a:bodyPr>
          <a:lstStyle>
            <a:lvl1pPr marL="11113" indent="0">
              <a:lnSpc>
                <a:spcPts val="1300"/>
              </a:lnSpc>
              <a:spcBef>
                <a:spcPts val="0"/>
              </a:spcBef>
              <a:buNone/>
              <a:tabLst/>
              <a:defRPr sz="1000">
                <a:solidFill>
                  <a:schemeClr val="bg1"/>
                </a:solidFill>
                <a:latin typeface="Corbel" panose="020B0503020204020204" pitchFamily="34" charset="0"/>
              </a:defRPr>
            </a:lvl1pPr>
            <a:lvl2pPr marL="11113" indent="0">
              <a:lnSpc>
                <a:spcPts val="1300"/>
              </a:lnSpc>
              <a:spcBef>
                <a:spcPts val="0"/>
              </a:spcBef>
              <a:buNone/>
              <a:tabLst/>
              <a:defRPr sz="1000">
                <a:solidFill>
                  <a:schemeClr val="bg1"/>
                </a:solidFill>
                <a:latin typeface="Corbel" panose="020B0503020204020204" pitchFamily="34" charset="0"/>
              </a:defRPr>
            </a:lvl2pPr>
            <a:lvl3pPr marL="11113" indent="0">
              <a:lnSpc>
                <a:spcPts val="1300"/>
              </a:lnSpc>
              <a:spcBef>
                <a:spcPts val="0"/>
              </a:spcBef>
              <a:buNone/>
              <a:tabLst/>
              <a:defRPr sz="1000">
                <a:solidFill>
                  <a:schemeClr val="bg1"/>
                </a:solidFill>
                <a:latin typeface="Corbel" panose="020B0503020204020204" pitchFamily="34" charset="0"/>
              </a:defRPr>
            </a:lvl3pPr>
            <a:lvl4pPr marL="11113" indent="0">
              <a:lnSpc>
                <a:spcPts val="1300"/>
              </a:lnSpc>
              <a:spcBef>
                <a:spcPts val="0"/>
              </a:spcBef>
              <a:buNone/>
              <a:tabLst/>
              <a:defRPr sz="1000">
                <a:solidFill>
                  <a:schemeClr val="bg1"/>
                </a:solidFill>
                <a:latin typeface="Corbel" panose="020B0503020204020204" pitchFamily="34" charset="0"/>
              </a:defRPr>
            </a:lvl4pPr>
            <a:lvl5pPr marL="11113" indent="0">
              <a:lnSpc>
                <a:spcPts val="1300"/>
              </a:lnSpc>
              <a:spcBef>
                <a:spcPts val="0"/>
              </a:spcBef>
              <a:buNone/>
              <a:tabLst/>
              <a:defRPr sz="1000">
                <a:solidFill>
                  <a:schemeClr val="bg1"/>
                </a:solidFill>
                <a:latin typeface="Corbel" panose="020B05030202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54711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1C051E7-341E-472E-4F46-4145CC7BFDAE}"/>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57E1F4E-8DDC-1C51-AACD-8248E1D5A838}"/>
              </a:ext>
            </a:extLst>
          </p:cNvPr>
          <p:cNvSpPr>
            <a:spLocks noGrp="1"/>
          </p:cNvSpPr>
          <p:nvPr>
            <p:ph type="title"/>
          </p:nvPr>
        </p:nvSpPr>
        <p:spPr>
          <a:xfrm>
            <a:off x="831850" y="1183645"/>
            <a:ext cx="10515600" cy="2852737"/>
          </a:xfrm>
        </p:spPr>
        <p:txBody>
          <a:bodyPr anchor="b">
            <a:noAutofit/>
          </a:bodyPr>
          <a:lstStyle>
            <a:lvl1pPr>
              <a:defRPr sz="8800" b="0" i="0">
                <a:solidFill>
                  <a:schemeClr val="bg1"/>
                </a:solidFill>
                <a:latin typeface="Corbel" panose="020B0503020204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3EF7F6C3-D99F-D75A-97CA-8F80937F6220}"/>
              </a:ext>
            </a:extLst>
          </p:cNvPr>
          <p:cNvSpPr>
            <a:spLocks noGrp="1"/>
          </p:cNvSpPr>
          <p:nvPr>
            <p:ph type="body" idx="1"/>
          </p:nvPr>
        </p:nvSpPr>
        <p:spPr>
          <a:xfrm>
            <a:off x="831850" y="4188630"/>
            <a:ext cx="10515600" cy="1500187"/>
          </a:xfrm>
        </p:spPr>
        <p:txBody>
          <a:bodyPr>
            <a:noAutofit/>
          </a:bodyPr>
          <a:lstStyle>
            <a:lvl1pPr marL="0" indent="0">
              <a:buNone/>
              <a:defRPr sz="2400" b="0" i="0">
                <a:solidFill>
                  <a:schemeClr val="bg1"/>
                </a:solidFill>
                <a:latin typeface="Corbel" panose="020B05030202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772626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3591C-7A54-3257-02C4-3CCB17BDE6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D8F8CE7-9C2A-9E96-E26F-AC7E492B78E0}"/>
              </a:ext>
            </a:extLst>
          </p:cNvPr>
          <p:cNvSpPr>
            <a:spLocks noGrp="1"/>
          </p:cNvSpPr>
          <p:nvPr>
            <p:ph sz="half" idx="1"/>
          </p:nvPr>
        </p:nvSpPr>
        <p:spPr>
          <a:xfrm>
            <a:off x="1224280" y="1465545"/>
            <a:ext cx="5181600" cy="502733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D598F6D-2CF8-EE57-3E2D-8CA66F5B9F97}"/>
              </a:ext>
            </a:extLst>
          </p:cNvPr>
          <p:cNvSpPr>
            <a:spLocks noGrp="1"/>
          </p:cNvSpPr>
          <p:nvPr>
            <p:ph sz="half" idx="2"/>
          </p:nvPr>
        </p:nvSpPr>
        <p:spPr>
          <a:xfrm>
            <a:off x="6558280" y="1465545"/>
            <a:ext cx="5181600" cy="50273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D8051546-3156-652F-401E-D02A0CC49642}"/>
              </a:ext>
            </a:extLst>
          </p:cNvPr>
          <p:cNvSpPr>
            <a:spLocks noGrp="1"/>
          </p:cNvSpPr>
          <p:nvPr>
            <p:ph type="ftr" sz="quarter" idx="3"/>
          </p:nvPr>
        </p:nvSpPr>
        <p:spPr>
          <a:xfrm>
            <a:off x="6866666" y="6548086"/>
            <a:ext cx="4873214" cy="173389"/>
          </a:xfrm>
          <a:prstGeom prst="rect">
            <a:avLst/>
          </a:prstGeom>
        </p:spPr>
        <p:txBody>
          <a:bodyPr vert="horz" lIns="91440" tIns="45720" rIns="91440" bIns="45720" rtlCol="0" anchor="ctr"/>
          <a:lstStyle>
            <a:lvl1pPr algn="r">
              <a:defRPr sz="800">
                <a:solidFill>
                  <a:schemeClr val="tx1">
                    <a:tint val="75000"/>
                  </a:schemeClr>
                </a:solidFill>
                <a:latin typeface="Corbel" panose="020B0503020204020204" pitchFamily="34" charset="0"/>
              </a:defRPr>
            </a:lvl1pPr>
          </a:lstStyle>
          <a:p>
            <a:r>
              <a:rPr lang="en-US"/>
              <a:t>Original slide developed by the World Health Organization and PATH</a:t>
            </a:r>
            <a:endParaRPr lang="en-US" dirty="0"/>
          </a:p>
        </p:txBody>
      </p:sp>
    </p:spTree>
    <p:extLst>
      <p:ext uri="{BB962C8B-B14F-4D97-AF65-F5344CB8AC3E}">
        <p14:creationId xmlns:p14="http://schemas.microsoft.com/office/powerpoint/2010/main" val="2184392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41E16-B29C-8590-6692-63EC3B6C7D5F}"/>
              </a:ext>
            </a:extLst>
          </p:cNvPr>
          <p:cNvSpPr>
            <a:spLocks noGrp="1"/>
          </p:cNvSpPr>
          <p:nvPr>
            <p:ph type="title"/>
          </p:nvPr>
        </p:nvSpPr>
        <p:spPr>
          <a:xfrm>
            <a:off x="1224280"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8B1A8B15-B289-3809-7359-2BD539883650}"/>
              </a:ext>
            </a:extLst>
          </p:cNvPr>
          <p:cNvSpPr>
            <a:spLocks noGrp="1"/>
          </p:cNvSpPr>
          <p:nvPr>
            <p:ph type="body" idx="1"/>
          </p:nvPr>
        </p:nvSpPr>
        <p:spPr>
          <a:xfrm>
            <a:off x="1224280"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F145BED-3DEC-C519-3736-0715FE19AC24}"/>
              </a:ext>
            </a:extLst>
          </p:cNvPr>
          <p:cNvSpPr>
            <a:spLocks noGrp="1"/>
          </p:cNvSpPr>
          <p:nvPr>
            <p:ph sz="half" idx="2"/>
          </p:nvPr>
        </p:nvSpPr>
        <p:spPr>
          <a:xfrm>
            <a:off x="1224280"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872B8B5-414C-2C64-FFB1-72B95047F2F6}"/>
              </a:ext>
            </a:extLst>
          </p:cNvPr>
          <p:cNvSpPr>
            <a:spLocks noGrp="1"/>
          </p:cNvSpPr>
          <p:nvPr>
            <p:ph type="body" sz="quarter" idx="3"/>
          </p:nvPr>
        </p:nvSpPr>
        <p:spPr>
          <a:xfrm>
            <a:off x="655669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E85704-626E-E0B6-5C48-6725915811B5}"/>
              </a:ext>
            </a:extLst>
          </p:cNvPr>
          <p:cNvSpPr>
            <a:spLocks noGrp="1"/>
          </p:cNvSpPr>
          <p:nvPr>
            <p:ph sz="quarter" idx="4"/>
          </p:nvPr>
        </p:nvSpPr>
        <p:spPr>
          <a:xfrm>
            <a:off x="655669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D331CCF-589F-4EE7-A13C-191824EB31E3}"/>
              </a:ext>
            </a:extLst>
          </p:cNvPr>
          <p:cNvSpPr>
            <a:spLocks noGrp="1"/>
          </p:cNvSpPr>
          <p:nvPr>
            <p:ph type="ftr" sz="quarter" idx="10"/>
          </p:nvPr>
        </p:nvSpPr>
        <p:spPr>
          <a:xfrm>
            <a:off x="6866666" y="6548086"/>
            <a:ext cx="4873214" cy="173389"/>
          </a:xfrm>
          <a:prstGeom prst="rect">
            <a:avLst/>
          </a:prstGeom>
        </p:spPr>
        <p:txBody>
          <a:bodyPr vert="horz" lIns="91440" tIns="45720" rIns="91440" bIns="45720" rtlCol="0" anchor="ctr"/>
          <a:lstStyle>
            <a:lvl1pPr algn="r">
              <a:defRPr sz="800">
                <a:solidFill>
                  <a:schemeClr val="tx1">
                    <a:tint val="75000"/>
                  </a:schemeClr>
                </a:solidFill>
                <a:latin typeface="Corbel" panose="020B0503020204020204" pitchFamily="34" charset="0"/>
              </a:defRPr>
            </a:lvl1pPr>
          </a:lstStyle>
          <a:p>
            <a:r>
              <a:rPr lang="en-US"/>
              <a:t>Original slide developed by the World Health Organization and PATH</a:t>
            </a:r>
            <a:endParaRPr lang="en-US" dirty="0"/>
          </a:p>
        </p:txBody>
      </p:sp>
    </p:spTree>
    <p:extLst>
      <p:ext uri="{BB962C8B-B14F-4D97-AF65-F5344CB8AC3E}">
        <p14:creationId xmlns:p14="http://schemas.microsoft.com/office/powerpoint/2010/main" val="1787447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7EB8C-C58F-F1C0-3048-0379EBF781EE}"/>
              </a:ext>
            </a:extLst>
          </p:cNvPr>
          <p:cNvSpPr>
            <a:spLocks noGrp="1"/>
          </p:cNvSpPr>
          <p:nvPr>
            <p:ph type="title"/>
          </p:nvPr>
        </p:nvSpPr>
        <p:spPr/>
        <p:txBody>
          <a:bodyPr/>
          <a:lstStyle/>
          <a:p>
            <a:r>
              <a:rPr lang="en-US" dirty="0"/>
              <a:t>Click to edit Master title style</a:t>
            </a:r>
          </a:p>
        </p:txBody>
      </p:sp>
      <p:sp>
        <p:nvSpPr>
          <p:cNvPr id="3" name="Footer Placeholder 4">
            <a:extLst>
              <a:ext uri="{FF2B5EF4-FFF2-40B4-BE49-F238E27FC236}">
                <a16:creationId xmlns:a16="http://schemas.microsoft.com/office/drawing/2014/main" id="{375B63EF-BF03-F8BE-D960-8A1D1F6CD93D}"/>
              </a:ext>
            </a:extLst>
          </p:cNvPr>
          <p:cNvSpPr>
            <a:spLocks noGrp="1"/>
          </p:cNvSpPr>
          <p:nvPr>
            <p:ph type="ftr" sz="quarter" idx="3"/>
          </p:nvPr>
        </p:nvSpPr>
        <p:spPr>
          <a:xfrm>
            <a:off x="6866666" y="6548086"/>
            <a:ext cx="4873214" cy="173389"/>
          </a:xfrm>
          <a:prstGeom prst="rect">
            <a:avLst/>
          </a:prstGeom>
        </p:spPr>
        <p:txBody>
          <a:bodyPr vert="horz" lIns="91440" tIns="45720" rIns="91440" bIns="45720" rtlCol="0" anchor="ctr"/>
          <a:lstStyle>
            <a:lvl1pPr algn="r">
              <a:defRPr sz="800">
                <a:solidFill>
                  <a:schemeClr val="tx1">
                    <a:tint val="75000"/>
                  </a:schemeClr>
                </a:solidFill>
                <a:latin typeface="Corbel" panose="020B0503020204020204" pitchFamily="34" charset="0"/>
              </a:defRPr>
            </a:lvl1pPr>
          </a:lstStyle>
          <a:p>
            <a:r>
              <a:rPr lang="en-US"/>
              <a:t>Original slide developed by the World Health Organization and PATH</a:t>
            </a:r>
            <a:endParaRPr lang="en-US" dirty="0"/>
          </a:p>
        </p:txBody>
      </p:sp>
    </p:spTree>
    <p:extLst>
      <p:ext uri="{BB962C8B-B14F-4D97-AF65-F5344CB8AC3E}">
        <p14:creationId xmlns:p14="http://schemas.microsoft.com/office/powerpoint/2010/main" val="170865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9036C347-7FDD-A6EF-C99A-0E25418DE87B}"/>
              </a:ext>
            </a:extLst>
          </p:cNvPr>
          <p:cNvSpPr>
            <a:spLocks noGrp="1"/>
          </p:cNvSpPr>
          <p:nvPr>
            <p:ph type="ftr" sz="quarter" idx="3"/>
          </p:nvPr>
        </p:nvSpPr>
        <p:spPr>
          <a:xfrm>
            <a:off x="6866666" y="6548086"/>
            <a:ext cx="4873214" cy="173389"/>
          </a:xfrm>
          <a:prstGeom prst="rect">
            <a:avLst/>
          </a:prstGeom>
        </p:spPr>
        <p:txBody>
          <a:bodyPr vert="horz" lIns="91440" tIns="45720" rIns="91440" bIns="45720" rtlCol="0" anchor="ctr"/>
          <a:lstStyle>
            <a:lvl1pPr algn="r">
              <a:defRPr sz="800">
                <a:solidFill>
                  <a:schemeClr val="tx1">
                    <a:tint val="75000"/>
                  </a:schemeClr>
                </a:solidFill>
                <a:latin typeface="Corbel" panose="020B0503020204020204" pitchFamily="34" charset="0"/>
              </a:defRPr>
            </a:lvl1pPr>
          </a:lstStyle>
          <a:p>
            <a:r>
              <a:rPr lang="en-US"/>
              <a:t>Original slide developed by the World Health Organization and PATH</a:t>
            </a:r>
            <a:endParaRPr lang="en-US" dirty="0"/>
          </a:p>
        </p:txBody>
      </p:sp>
    </p:spTree>
    <p:extLst>
      <p:ext uri="{BB962C8B-B14F-4D97-AF65-F5344CB8AC3E}">
        <p14:creationId xmlns:p14="http://schemas.microsoft.com/office/powerpoint/2010/main" val="334826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Subtitle and Source">
    <p:spTree>
      <p:nvGrpSpPr>
        <p:cNvPr id="1" name=""/>
        <p:cNvGrpSpPr/>
        <p:nvPr/>
      </p:nvGrpSpPr>
      <p:grpSpPr>
        <a:xfrm>
          <a:off x="0" y="0"/>
          <a:ext cx="0" cy="0"/>
          <a:chOff x="0" y="0"/>
          <a:chExt cx="0" cy="0"/>
        </a:xfrm>
      </p:grpSpPr>
      <p:sp>
        <p:nvSpPr>
          <p:cNvPr id="12" name="Text Placeholder 9"/>
          <p:cNvSpPr>
            <a:spLocks noGrp="1"/>
          </p:cNvSpPr>
          <p:nvPr>
            <p:ph type="body" sz="quarter" idx="15" hasCustomPrompt="1"/>
          </p:nvPr>
        </p:nvSpPr>
        <p:spPr bwMode="gray">
          <a:xfrm>
            <a:off x="448172" y="1307594"/>
            <a:ext cx="11295782"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2000"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199" b="1" kern="1200" dirty="0" smtClean="0">
                <a:solidFill>
                  <a:schemeClr val="tx1"/>
                </a:solidFill>
                <a:latin typeface="Arial Narrow" pitchFamily="34" charset="0"/>
                <a:ea typeface="+mn-ea"/>
                <a:cs typeface="+mn-cs"/>
              </a:defRPr>
            </a:lvl5pPr>
          </a:lstStyle>
          <a:p>
            <a:pPr lvl="0"/>
            <a:r>
              <a:rPr lang="en-US"/>
              <a:t>Click to edit subtitle</a:t>
            </a:r>
          </a:p>
        </p:txBody>
      </p:sp>
      <p:sp>
        <p:nvSpPr>
          <p:cNvPr id="9" name="Text Placeholder 2"/>
          <p:cNvSpPr>
            <a:spLocks noGrp="1"/>
          </p:cNvSpPr>
          <p:nvPr>
            <p:ph type="body" sz="quarter" idx="16" hasCustomPrompt="1"/>
          </p:nvPr>
        </p:nvSpPr>
        <p:spPr bwMode="gray">
          <a:xfrm>
            <a:off x="448173" y="5806440"/>
            <a:ext cx="11295782" cy="347472"/>
          </a:xfrm>
        </p:spPr>
        <p:txBody>
          <a:bodyPr lIns="0" tIns="0" rIns="0" bIns="0" anchor="b"/>
          <a:lstStyle>
            <a:lvl1pPr marL="228543" indent="-228543" algn="l" defTabSz="914171" rtl="0" eaLnBrk="1" latinLnBrk="0" hangingPunct="1">
              <a:lnSpc>
                <a:spcPct val="85000"/>
              </a:lnSpc>
              <a:spcBef>
                <a:spcPts val="200"/>
              </a:spcBef>
              <a:buClr>
                <a:schemeClr val="accent2"/>
              </a:buClr>
              <a:buSzPct val="85000"/>
              <a:buFont typeface="Arial" pitchFamily="34" charset="0"/>
              <a:buNone/>
              <a:tabLst>
                <a:tab pos="174582" algn="r"/>
                <a:tab pos="228543" algn="l"/>
              </a:tabLst>
              <a:defRPr lang="en-US" sz="800" kern="1200" dirty="0">
                <a:solidFill>
                  <a:srgbClr val="A1AAB1"/>
                </a:solidFill>
                <a:latin typeface="+mn-lt"/>
                <a:ea typeface="+mn-ea"/>
                <a:cs typeface="Arial" pitchFamily="34" charset="0"/>
              </a:defRPr>
            </a:lvl1pPr>
          </a:lstStyle>
          <a:p>
            <a:pPr lvl="0"/>
            <a:r>
              <a:rPr lang="en-US"/>
              <a:t>Click to edit source</a:t>
            </a:r>
          </a:p>
        </p:txBody>
      </p:sp>
      <p:sp>
        <p:nvSpPr>
          <p:cNvPr id="2" name="Title 1"/>
          <p:cNvSpPr>
            <a:spLocks noGrp="1"/>
          </p:cNvSpPr>
          <p:nvPr>
            <p:ph type="title"/>
          </p:nvPr>
        </p:nvSpPr>
        <p:spPr bwMode="gray"/>
        <p:txBody>
          <a:bodyPr/>
          <a:lstStyle/>
          <a:p>
            <a:r>
              <a:rPr lang="en-US"/>
              <a:t>Click to edit Master title style</a:t>
            </a:r>
          </a:p>
        </p:txBody>
      </p:sp>
    </p:spTree>
    <p:custDataLst>
      <p:tags r:id="rId1"/>
    </p:custDataLst>
    <p:extLst>
      <p:ext uri="{BB962C8B-B14F-4D97-AF65-F5344CB8AC3E}">
        <p14:creationId xmlns:p14="http://schemas.microsoft.com/office/powerpoint/2010/main" val="4044490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70B3A-3D11-4E9D-B616-CADFC3F926E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D2ED094-A8DC-4E66-93C8-DB3A40A348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95C571C-C8CB-4D36-9D9C-0F4FB0C2E76B}"/>
              </a:ext>
            </a:extLst>
          </p:cNvPr>
          <p:cNvSpPr>
            <a:spLocks noGrp="1"/>
          </p:cNvSpPr>
          <p:nvPr>
            <p:ph type="dt" sz="half" idx="10"/>
          </p:nvPr>
        </p:nvSpPr>
        <p:spPr/>
        <p:txBody>
          <a:bodyPr/>
          <a:lstStyle/>
          <a:p>
            <a:fld id="{F67DCB4D-680E-440E-8248-36F71E89968E}" type="datetimeFigureOut">
              <a:rPr lang="en-US" smtClean="0"/>
              <a:t>1/26/2024</a:t>
            </a:fld>
            <a:endParaRPr lang="en-US"/>
          </a:p>
        </p:txBody>
      </p:sp>
      <p:sp>
        <p:nvSpPr>
          <p:cNvPr id="5" name="Footer Placeholder 4">
            <a:extLst>
              <a:ext uri="{FF2B5EF4-FFF2-40B4-BE49-F238E27FC236}">
                <a16:creationId xmlns:a16="http://schemas.microsoft.com/office/drawing/2014/main" id="{B70E7A77-FF5F-419F-98EE-1E7834ADAE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E4AB6E-5299-4877-968A-B4D27DECD6A6}"/>
              </a:ext>
            </a:extLst>
          </p:cNvPr>
          <p:cNvSpPr>
            <a:spLocks noGrp="1"/>
          </p:cNvSpPr>
          <p:nvPr>
            <p:ph type="sldNum" sz="quarter" idx="12"/>
          </p:nvPr>
        </p:nvSpPr>
        <p:spPr/>
        <p:txBody>
          <a:bodyPr/>
          <a:lstStyle/>
          <a:p>
            <a:fld id="{AFF8722C-6F50-4174-8DA6-FBA98DC8F232}" type="slidenum">
              <a:rPr lang="en-US" smtClean="0"/>
              <a:t>‹#›</a:t>
            </a:fld>
            <a:endParaRPr lang="en-US"/>
          </a:p>
        </p:txBody>
      </p:sp>
    </p:spTree>
    <p:extLst>
      <p:ext uri="{BB962C8B-B14F-4D97-AF65-F5344CB8AC3E}">
        <p14:creationId xmlns:p14="http://schemas.microsoft.com/office/powerpoint/2010/main" val="569883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1_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600" y="273600"/>
            <a:ext cx="10972320" cy="1144800"/>
          </a:xfrm>
          <a:prstGeom prst="rect">
            <a:avLst/>
          </a:prstGeom>
        </p:spPr>
        <p:txBody>
          <a:bodyPr lIns="0" tIns="0" rIns="0" bIns="0" anchor="ctr"/>
          <a:lstStyle/>
          <a:p>
            <a:pPr algn="ctr"/>
            <a:endParaRPr lang="en-US" sz="4400" b="0" strike="noStrike" spc="-1">
              <a:latin typeface="Arial"/>
            </a:endParaRPr>
          </a:p>
        </p:txBody>
      </p:sp>
      <p:sp>
        <p:nvSpPr>
          <p:cNvPr id="3" name="PlaceHolder 2"/>
          <p:cNvSpPr>
            <a:spLocks noGrp="1"/>
          </p:cNvSpPr>
          <p:nvPr>
            <p:ph type="subTitle"/>
          </p:nvPr>
        </p:nvSpPr>
        <p:spPr>
          <a:xfrm>
            <a:off x="609600" y="1604520"/>
            <a:ext cx="10972320" cy="3977280"/>
          </a:xfrm>
          <a:prstGeom prst="rect">
            <a:avLst/>
          </a:prstGeom>
        </p:spPr>
        <p:txBody>
          <a:bodyPr lIns="0" tIns="0" rIns="0" bIns="0" anchor="ctr"/>
          <a:lstStyle/>
          <a:p>
            <a:pPr algn="ctr"/>
            <a:endParaRPr lang="en-US" sz="3200" b="0" strike="noStrike" spc="-1">
              <a:latin typeface="Arial"/>
            </a:endParaRPr>
          </a:p>
        </p:txBody>
      </p:sp>
    </p:spTree>
    <p:extLst>
      <p:ext uri="{BB962C8B-B14F-4D97-AF65-F5344CB8AC3E}">
        <p14:creationId xmlns:p14="http://schemas.microsoft.com/office/powerpoint/2010/main" val="3635943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53A0C0-65B1-5AFA-5BD0-D9CA48201D81}"/>
              </a:ext>
            </a:extLst>
          </p:cNvPr>
          <p:cNvSpPr>
            <a:spLocks noGrp="1"/>
          </p:cNvSpPr>
          <p:nvPr>
            <p:ph type="title"/>
          </p:nvPr>
        </p:nvSpPr>
        <p:spPr>
          <a:xfrm>
            <a:off x="1224280" y="365125"/>
            <a:ext cx="10515600" cy="884555"/>
          </a:xfrm>
          <a:prstGeom prst="rect">
            <a:avLst/>
          </a:prstGeom>
        </p:spPr>
        <p:txBody>
          <a:bodyPr vert="horz" lIns="91440" tIns="45720" rIns="91440" bIns="45720" rtlCol="0" anchor="t" anchorCtr="0">
            <a:noAutofit/>
          </a:bodyPr>
          <a:lstStyle/>
          <a:p>
            <a:r>
              <a:rPr lang="en-US" dirty="0"/>
              <a:t>Click to edit Master title style</a:t>
            </a:r>
          </a:p>
        </p:txBody>
      </p:sp>
      <p:sp>
        <p:nvSpPr>
          <p:cNvPr id="3" name="Text Placeholder 2">
            <a:extLst>
              <a:ext uri="{FF2B5EF4-FFF2-40B4-BE49-F238E27FC236}">
                <a16:creationId xmlns:a16="http://schemas.microsoft.com/office/drawing/2014/main" id="{30DA26D9-B4B3-670E-156E-690146E34567}"/>
              </a:ext>
            </a:extLst>
          </p:cNvPr>
          <p:cNvSpPr>
            <a:spLocks noGrp="1"/>
          </p:cNvSpPr>
          <p:nvPr>
            <p:ph type="body" idx="1"/>
          </p:nvPr>
        </p:nvSpPr>
        <p:spPr>
          <a:xfrm>
            <a:off x="1224280" y="1391920"/>
            <a:ext cx="10515600" cy="478504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08022356-EC57-EA36-91A7-B7325A303E9B}"/>
              </a:ext>
            </a:extLst>
          </p:cNvPr>
          <p:cNvPicPr>
            <a:picLocks noChangeAspect="1"/>
          </p:cNvPicPr>
          <p:nvPr userDrawn="1"/>
        </p:nvPicPr>
        <p:blipFill>
          <a:blip r:embed="rId12"/>
          <a:srcRect/>
          <a:stretch/>
        </p:blipFill>
        <p:spPr>
          <a:xfrm>
            <a:off x="0" y="3"/>
            <a:ext cx="814916" cy="6857994"/>
          </a:xfrm>
          <a:prstGeom prst="rect">
            <a:avLst/>
          </a:prstGeom>
        </p:spPr>
      </p:pic>
      <p:sp>
        <p:nvSpPr>
          <p:cNvPr id="7" name="Footer Placeholder 4">
            <a:extLst>
              <a:ext uri="{FF2B5EF4-FFF2-40B4-BE49-F238E27FC236}">
                <a16:creationId xmlns:a16="http://schemas.microsoft.com/office/drawing/2014/main" id="{399CDED4-2055-04B6-F575-82CBF4F099EE}"/>
              </a:ext>
            </a:extLst>
          </p:cNvPr>
          <p:cNvSpPr>
            <a:spLocks noGrp="1"/>
          </p:cNvSpPr>
          <p:nvPr>
            <p:ph type="ftr" sz="quarter" idx="3"/>
          </p:nvPr>
        </p:nvSpPr>
        <p:spPr>
          <a:xfrm>
            <a:off x="6866666" y="6548086"/>
            <a:ext cx="4873214" cy="173389"/>
          </a:xfrm>
          <a:prstGeom prst="rect">
            <a:avLst/>
          </a:prstGeom>
        </p:spPr>
        <p:txBody>
          <a:bodyPr vert="horz" lIns="91440" tIns="45720" rIns="91440" bIns="45720" rtlCol="0" anchor="ctr"/>
          <a:lstStyle>
            <a:lvl1pPr algn="r">
              <a:defRPr sz="800">
                <a:solidFill>
                  <a:schemeClr val="tx1">
                    <a:tint val="75000"/>
                  </a:schemeClr>
                </a:solidFill>
                <a:latin typeface="Corbel" panose="020B0503020204020204" pitchFamily="34" charset="0"/>
              </a:defRPr>
            </a:lvl1pPr>
          </a:lstStyle>
          <a:p>
            <a:r>
              <a:rPr lang="en-US"/>
              <a:t>Original slide developed by the World Health Organization and PATH</a:t>
            </a:r>
            <a:endParaRPr lang="en-US" dirty="0"/>
          </a:p>
        </p:txBody>
      </p:sp>
    </p:spTree>
    <p:extLst>
      <p:ext uri="{BB962C8B-B14F-4D97-AF65-F5344CB8AC3E}">
        <p14:creationId xmlns:p14="http://schemas.microsoft.com/office/powerpoint/2010/main" val="17239569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sldNum="0" hdr="0" dt="0"/>
  <p:txStyles>
    <p:titleStyle>
      <a:lvl1pPr algn="l" defTabSz="914400" rtl="0" eaLnBrk="1" latinLnBrk="0" hangingPunct="1">
        <a:lnSpc>
          <a:spcPct val="90000"/>
        </a:lnSpc>
        <a:spcBef>
          <a:spcPct val="0"/>
        </a:spcBef>
        <a:buNone/>
        <a:defRPr sz="2400" b="1" kern="1200">
          <a:solidFill>
            <a:schemeClr val="accent2"/>
          </a:solidFill>
          <a:latin typeface="Corbel" panose="020B0503020204020204" pitchFamily="34" charset="0"/>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000" kern="1200">
          <a:solidFill>
            <a:schemeClr val="tx1"/>
          </a:solidFill>
          <a:latin typeface="Corbel" panose="020B0503020204020204" pitchFamily="34" charset="0"/>
          <a:ea typeface="+mn-ea"/>
          <a:cs typeface="+mn-cs"/>
        </a:defRPr>
      </a:lvl1pPr>
      <a:lvl2pPr marL="6858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Corbel" panose="020B0503020204020204" pitchFamily="34" charset="0"/>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1600" kern="1200">
          <a:solidFill>
            <a:schemeClr val="tx1"/>
          </a:solidFill>
          <a:latin typeface="Corbel" panose="020B0503020204020204" pitchFamily="34" charset="0"/>
          <a:ea typeface="+mn-ea"/>
          <a:cs typeface="+mn-cs"/>
        </a:defRPr>
      </a:lvl3pPr>
      <a:lvl4pPr marL="1600200" indent="-228600" algn="l" defTabSz="914400" rtl="0" eaLnBrk="1" latinLnBrk="0" hangingPunct="1">
        <a:lnSpc>
          <a:spcPct val="90000"/>
        </a:lnSpc>
        <a:spcBef>
          <a:spcPts val="500"/>
        </a:spcBef>
        <a:buClr>
          <a:schemeClr val="accent5"/>
        </a:buClr>
        <a:buFont typeface="Arial" panose="020B0604020202020204" pitchFamily="34" charset="0"/>
        <a:buChar char="•"/>
        <a:defRPr sz="1600" b="0" i="0" kern="1200">
          <a:solidFill>
            <a:schemeClr val="tx1"/>
          </a:solidFill>
          <a:latin typeface="Corbel" panose="020B0503020204020204" pitchFamily="34" charset="0"/>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lumMod val="50000"/>
              <a:lumOff val="50000"/>
            </a:schemeClr>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86A12E0-0AEE-8DF9-D1E8-68FF4F266A04}"/>
              </a:ext>
            </a:extLst>
          </p:cNvPr>
          <p:cNvSpPr>
            <a:spLocks noGrp="1"/>
          </p:cNvSpPr>
          <p:nvPr>
            <p:ph type="title"/>
          </p:nvPr>
        </p:nvSpPr>
        <p:spPr>
          <a:xfrm>
            <a:off x="831849" y="1183645"/>
            <a:ext cx="11123589" cy="2852737"/>
          </a:xfrm>
        </p:spPr>
        <p:txBody>
          <a:bodyPr/>
          <a:lstStyle/>
          <a:p>
            <a:pPr>
              <a:lnSpc>
                <a:spcPts val="5200"/>
              </a:lnSpc>
              <a:spcBef>
                <a:spcPts val="1200"/>
              </a:spcBef>
              <a:spcAft>
                <a:spcPts val="600"/>
              </a:spcAft>
            </a:pPr>
            <a:r>
              <a:rPr lang="en-US" sz="6600" dirty="0"/>
              <a:t>RSV immunization approaches for protecting infants</a:t>
            </a:r>
          </a:p>
        </p:txBody>
      </p:sp>
      <p:sp>
        <p:nvSpPr>
          <p:cNvPr id="3" name="Text Placeholder 2">
            <a:extLst>
              <a:ext uri="{FF2B5EF4-FFF2-40B4-BE49-F238E27FC236}">
                <a16:creationId xmlns:a16="http://schemas.microsoft.com/office/drawing/2014/main" id="{42079364-4853-267A-BDAF-78AD05E6F0EF}"/>
              </a:ext>
            </a:extLst>
          </p:cNvPr>
          <p:cNvSpPr>
            <a:spLocks noGrp="1"/>
          </p:cNvSpPr>
          <p:nvPr>
            <p:ph type="body" idx="1"/>
          </p:nvPr>
        </p:nvSpPr>
        <p:spPr/>
        <p:txBody>
          <a:bodyPr/>
          <a:lstStyle/>
          <a:p>
            <a:r>
              <a:rPr lang="en-US" b="1" dirty="0"/>
              <a:t>maternal immunization and monoclonal antibody strategies</a:t>
            </a:r>
          </a:p>
        </p:txBody>
      </p:sp>
      <p:sp>
        <p:nvSpPr>
          <p:cNvPr id="4" name="Footer Placeholder 2">
            <a:extLst>
              <a:ext uri="{FF2B5EF4-FFF2-40B4-BE49-F238E27FC236}">
                <a16:creationId xmlns:a16="http://schemas.microsoft.com/office/drawing/2014/main" id="{64EA9D5B-6EFD-B1DD-9F6D-E375122536D0}"/>
              </a:ext>
            </a:extLst>
          </p:cNvPr>
          <p:cNvSpPr txBox="1">
            <a:spLocks/>
          </p:cNvSpPr>
          <p:nvPr/>
        </p:nvSpPr>
        <p:spPr>
          <a:xfrm>
            <a:off x="6866666" y="6548086"/>
            <a:ext cx="4873214" cy="173389"/>
          </a:xfrm>
          <a:prstGeom prst="rect">
            <a:avLst/>
          </a:prstGeom>
        </p:spPr>
        <p:txBody>
          <a:bodyPr vert="horz" lIns="91440" tIns="45720" rIns="91440" bIns="45720" rtlCol="0" anchor="ctr"/>
          <a:lstStyle>
            <a:defPPr>
              <a:defRPr lang="en-US"/>
            </a:defPPr>
            <a:lvl1pPr marL="0" algn="r" defTabSz="914400" rtl="0" eaLnBrk="1" latinLnBrk="0" hangingPunct="1">
              <a:defRPr sz="800" kern="1200">
                <a:solidFill>
                  <a:schemeClr val="tx1">
                    <a:tint val="75000"/>
                  </a:schemeClr>
                </a:solidFill>
                <a:latin typeface="Corbel" panose="020B05030202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a:solidFill>
                  <a:schemeClr val="bg1"/>
                </a:solidFill>
              </a:rPr>
              <a:t>January 2024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1B653-5C6E-9B0B-0B84-A7208E86C88B}"/>
              </a:ext>
            </a:extLst>
          </p:cNvPr>
          <p:cNvSpPr>
            <a:spLocks noGrp="1"/>
          </p:cNvSpPr>
          <p:nvPr>
            <p:ph type="title"/>
          </p:nvPr>
        </p:nvSpPr>
        <p:spPr/>
        <p:txBody>
          <a:bodyPr/>
          <a:lstStyle/>
          <a:p>
            <a:r>
              <a:rPr lang="en-US" dirty="0" err="1"/>
              <a:t>mAbs</a:t>
            </a:r>
            <a:r>
              <a:rPr lang="en-US" dirty="0"/>
              <a:t> are not new, but using them is new territory for most countries</a:t>
            </a:r>
            <a:br>
              <a:rPr lang="en-US" dirty="0"/>
            </a:br>
            <a:br>
              <a:rPr lang="en-US" dirty="0"/>
            </a:br>
            <a:endParaRPr lang="en-US" dirty="0">
              <a:solidFill>
                <a:schemeClr val="accent1"/>
              </a:solidFill>
            </a:endParaRPr>
          </a:p>
        </p:txBody>
      </p:sp>
      <p:sp>
        <p:nvSpPr>
          <p:cNvPr id="4" name="Content Placeholder 3">
            <a:extLst>
              <a:ext uri="{FF2B5EF4-FFF2-40B4-BE49-F238E27FC236}">
                <a16:creationId xmlns:a16="http://schemas.microsoft.com/office/drawing/2014/main" id="{0C1E96BF-8FA0-4742-1C15-E95AF778B938}"/>
              </a:ext>
            </a:extLst>
          </p:cNvPr>
          <p:cNvSpPr>
            <a:spLocks noGrp="1"/>
          </p:cNvSpPr>
          <p:nvPr>
            <p:ph sz="half" idx="2"/>
          </p:nvPr>
        </p:nvSpPr>
        <p:spPr>
          <a:xfrm>
            <a:off x="5991273" y="1114872"/>
            <a:ext cx="5850771" cy="4959686"/>
          </a:xfrm>
          <a:solidFill>
            <a:schemeClr val="tx1"/>
          </a:solidFill>
        </p:spPr>
        <p:txBody>
          <a:bodyPr vert="horz" lIns="91440" tIns="45720" rIns="91440" bIns="45720" rtlCol="0" anchor="ctr" anchorCtr="0">
            <a:noAutofit/>
          </a:bodyPr>
          <a:lstStyle/>
          <a:p>
            <a:pPr marL="0" indent="0" algn="ctr">
              <a:buNone/>
            </a:pPr>
            <a:r>
              <a:rPr lang="en-US" sz="2400" b="1" dirty="0">
                <a:solidFill>
                  <a:schemeClr val="accent5"/>
                </a:solidFill>
              </a:rPr>
              <a:t>Spotlight on licensed RSV </a:t>
            </a:r>
            <a:r>
              <a:rPr lang="en-US" sz="2400" b="1" dirty="0" err="1">
                <a:solidFill>
                  <a:schemeClr val="accent5"/>
                </a:solidFill>
              </a:rPr>
              <a:t>mAbs</a:t>
            </a:r>
            <a:endParaRPr lang="en-US" sz="2400" b="1" dirty="0">
              <a:solidFill>
                <a:schemeClr val="accent5"/>
              </a:solidFill>
            </a:endParaRPr>
          </a:p>
          <a:p>
            <a:r>
              <a:rPr lang="en-US" sz="1800" b="1" dirty="0">
                <a:solidFill>
                  <a:schemeClr val="bg1"/>
                </a:solidFill>
                <a:latin typeface="Corbel"/>
              </a:rPr>
              <a:t>Palivizumab</a:t>
            </a:r>
            <a:r>
              <a:rPr lang="en-US" sz="1800" dirty="0">
                <a:solidFill>
                  <a:schemeClr val="bg1"/>
                </a:solidFill>
                <a:latin typeface="Corbel"/>
              </a:rPr>
              <a:t> has been in use since 1998 in high-income markets for at-risk infants and toddlers.</a:t>
            </a:r>
          </a:p>
          <a:p>
            <a:pPr lvl="1"/>
            <a:r>
              <a:rPr lang="en-US" sz="1600" dirty="0">
                <a:solidFill>
                  <a:schemeClr val="bg1"/>
                </a:solidFill>
                <a:latin typeface="Corbel"/>
              </a:rPr>
              <a:t>For limited use in at-risk infants and toddlers.</a:t>
            </a:r>
          </a:p>
          <a:p>
            <a:pPr lvl="1"/>
            <a:r>
              <a:rPr lang="en-US" sz="1600" dirty="0">
                <a:solidFill>
                  <a:schemeClr val="bg1"/>
                </a:solidFill>
                <a:latin typeface="Corbel"/>
              </a:rPr>
              <a:t>Effective, but short acting and requires frequent dosing– at least monthly (up to 5 doses) during RSV season.</a:t>
            </a:r>
          </a:p>
          <a:p>
            <a:pPr lvl="1"/>
            <a:r>
              <a:rPr lang="en-US" sz="1600" dirty="0">
                <a:solidFill>
                  <a:schemeClr val="bg1"/>
                </a:solidFill>
                <a:latin typeface="Corbel"/>
              </a:rPr>
              <a:t>Cost and impractical dosing schedule limits use in low- and middle-income markets.</a:t>
            </a:r>
          </a:p>
          <a:p>
            <a:r>
              <a:rPr lang="en-US" sz="1800" b="1" dirty="0" err="1">
                <a:solidFill>
                  <a:schemeClr val="bg1"/>
                </a:solidFill>
                <a:latin typeface="Corbel"/>
              </a:rPr>
              <a:t>Nirsevimab</a:t>
            </a:r>
            <a:r>
              <a:rPr lang="en-US" sz="1800" b="1" dirty="0">
                <a:solidFill>
                  <a:schemeClr val="bg1"/>
                </a:solidFill>
                <a:latin typeface="Corbel"/>
              </a:rPr>
              <a:t> (NEW) </a:t>
            </a:r>
            <a:r>
              <a:rPr lang="en-US" sz="1800" dirty="0">
                <a:solidFill>
                  <a:schemeClr val="bg1"/>
                </a:solidFill>
                <a:latin typeface="Corbel"/>
              </a:rPr>
              <a:t>licensed 2022/2023 in Europe and US.</a:t>
            </a:r>
          </a:p>
          <a:p>
            <a:pPr lvl="1"/>
            <a:r>
              <a:rPr lang="en-US" sz="1600" dirty="0">
                <a:solidFill>
                  <a:schemeClr val="bg1"/>
                </a:solidFill>
                <a:latin typeface="Corbel"/>
              </a:rPr>
              <a:t>For broad-scale use in young infants and children.</a:t>
            </a:r>
          </a:p>
          <a:p>
            <a:pPr lvl="1"/>
            <a:r>
              <a:rPr lang="en-US" sz="1600" dirty="0">
                <a:solidFill>
                  <a:schemeClr val="bg1"/>
                </a:solidFill>
                <a:latin typeface="Corbel"/>
              </a:rPr>
              <a:t>Long-acting and delivered in </a:t>
            </a:r>
            <a:r>
              <a:rPr lang="en-US" sz="1600" b="1" dirty="0">
                <a:solidFill>
                  <a:schemeClr val="bg1"/>
                </a:solidFill>
                <a:latin typeface="Corbel"/>
              </a:rPr>
              <a:t>one dose soon after birth </a:t>
            </a:r>
            <a:r>
              <a:rPr lang="en-US" sz="1600" dirty="0">
                <a:solidFill>
                  <a:schemeClr val="bg1"/>
                </a:solidFill>
                <a:latin typeface="Corbel"/>
              </a:rPr>
              <a:t>to protect baby for at least 5 months</a:t>
            </a:r>
            <a:r>
              <a:rPr lang="en-US" sz="1600" b="1" dirty="0">
                <a:solidFill>
                  <a:schemeClr val="bg1"/>
                </a:solidFill>
                <a:latin typeface="Corbel"/>
              </a:rPr>
              <a:t>.</a:t>
            </a:r>
          </a:p>
          <a:p>
            <a:pPr lvl="1"/>
            <a:r>
              <a:rPr lang="en-US" sz="1600" dirty="0">
                <a:solidFill>
                  <a:schemeClr val="bg1"/>
                </a:solidFill>
                <a:latin typeface="Corbel"/>
              </a:rPr>
              <a:t>Market shaping needed for low- and middle-income access.</a:t>
            </a:r>
          </a:p>
          <a:p>
            <a:r>
              <a:rPr lang="en-US" sz="1800" b="1" dirty="0">
                <a:solidFill>
                  <a:schemeClr val="bg1"/>
                </a:solidFill>
                <a:latin typeface="Corbel"/>
              </a:rPr>
              <a:t>Other long-acting RSV </a:t>
            </a:r>
            <a:r>
              <a:rPr lang="en-US" sz="1800" b="1" dirty="0" err="1">
                <a:solidFill>
                  <a:schemeClr val="bg1"/>
                </a:solidFill>
                <a:latin typeface="Corbel"/>
              </a:rPr>
              <a:t>mAbs</a:t>
            </a:r>
            <a:r>
              <a:rPr lang="en-US" sz="1800" b="1" dirty="0">
                <a:solidFill>
                  <a:schemeClr val="bg1"/>
                </a:solidFill>
                <a:latin typeface="Corbel"/>
              </a:rPr>
              <a:t> are in development </a:t>
            </a:r>
            <a:r>
              <a:rPr lang="en-US" sz="1800" dirty="0">
                <a:solidFill>
                  <a:schemeClr val="bg1"/>
                </a:solidFill>
                <a:latin typeface="Corbel"/>
              </a:rPr>
              <a:t>with low- and middle-income markets in mind.</a:t>
            </a:r>
          </a:p>
        </p:txBody>
      </p:sp>
      <p:sp>
        <p:nvSpPr>
          <p:cNvPr id="10" name="Content Placeholder 3">
            <a:extLst>
              <a:ext uri="{FF2B5EF4-FFF2-40B4-BE49-F238E27FC236}">
                <a16:creationId xmlns:a16="http://schemas.microsoft.com/office/drawing/2014/main" id="{476FC205-4A99-0D15-69CB-1E4FCBCCD3F4}"/>
              </a:ext>
            </a:extLst>
          </p:cNvPr>
          <p:cNvSpPr txBox="1">
            <a:spLocks/>
          </p:cNvSpPr>
          <p:nvPr/>
        </p:nvSpPr>
        <p:spPr>
          <a:xfrm>
            <a:off x="1224280" y="1830670"/>
            <a:ext cx="4101055" cy="315997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000" kern="1200">
                <a:solidFill>
                  <a:schemeClr val="tx1"/>
                </a:solidFill>
                <a:latin typeface="Corbel" panose="020B0503020204020204" pitchFamily="34" charset="0"/>
                <a:ea typeface="+mn-ea"/>
                <a:cs typeface="+mn-cs"/>
              </a:defRPr>
            </a:lvl1pPr>
            <a:lvl2pPr marL="6858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Corbel" panose="020B0503020204020204" pitchFamily="34" charset="0"/>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1600" kern="1200">
                <a:solidFill>
                  <a:schemeClr val="tx1"/>
                </a:solidFill>
                <a:latin typeface="Corbel" panose="020B0503020204020204" pitchFamily="34" charset="0"/>
                <a:ea typeface="+mn-ea"/>
                <a:cs typeface="+mn-cs"/>
              </a:defRPr>
            </a:lvl3pPr>
            <a:lvl4pPr marL="1600200" indent="-228600" algn="l" defTabSz="914400" rtl="0" eaLnBrk="1" latinLnBrk="0" hangingPunct="1">
              <a:lnSpc>
                <a:spcPct val="90000"/>
              </a:lnSpc>
              <a:spcBef>
                <a:spcPts val="500"/>
              </a:spcBef>
              <a:buClr>
                <a:schemeClr val="accent5"/>
              </a:buClr>
              <a:buFont typeface="Arial" panose="020B0604020202020204" pitchFamily="34" charset="0"/>
              <a:buChar char="•"/>
              <a:defRPr sz="1600" b="0" i="0" kern="1200">
                <a:solidFill>
                  <a:schemeClr val="tx1"/>
                </a:solidFill>
                <a:latin typeface="Corbel" panose="020B0503020204020204" pitchFamily="34" charset="0"/>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lumMod val="50000"/>
                    <a:lumOff val="50000"/>
                  </a:schemeClr>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0092D4"/>
              </a:buClr>
              <a:buSzTx/>
              <a:buFont typeface="Arial" panose="020B0604020202020204" pitchFamily="34" charset="0"/>
              <a:buNone/>
              <a:tabLst/>
              <a:defRPr/>
            </a:pPr>
            <a:endParaRPr kumimoji="0" lang="en-US" sz="2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6" name="TextBox 5">
            <a:extLst>
              <a:ext uri="{FF2B5EF4-FFF2-40B4-BE49-F238E27FC236}">
                <a16:creationId xmlns:a16="http://schemas.microsoft.com/office/drawing/2014/main" id="{F549152D-1CAF-C0CA-23A3-F74A224D9D92}"/>
              </a:ext>
            </a:extLst>
          </p:cNvPr>
          <p:cNvSpPr txBox="1"/>
          <p:nvPr/>
        </p:nvSpPr>
        <p:spPr>
          <a:xfrm>
            <a:off x="2361751" y="2168353"/>
            <a:ext cx="3296553" cy="1384995"/>
          </a:xfrm>
          <a:prstGeom prst="rect">
            <a:avLst/>
          </a:prstGeom>
          <a:noFill/>
        </p:spPr>
        <p:txBody>
          <a:bodyPr wrap="square" rtlCol="0">
            <a:spAutoFit/>
          </a:bodyPr>
          <a:lstStyle/>
          <a:p>
            <a:pPr marL="342900" lvl="0" indent="-342900">
              <a:buFont typeface="Arial" panose="020B0604020202020204" pitchFamily="34" charset="0"/>
              <a:buChar char="•"/>
              <a:defRPr/>
            </a:pPr>
            <a:r>
              <a:rPr lang="en-US" sz="2400" b="1" spc="-17" dirty="0">
                <a:solidFill>
                  <a:schemeClr val="accent5"/>
                </a:solidFill>
              </a:rPr>
              <a:t>RSV</a:t>
            </a:r>
          </a:p>
          <a:p>
            <a:pPr marL="342900" lvl="0" indent="-342900">
              <a:buFont typeface="Arial" panose="020B0604020202020204" pitchFamily="34" charset="0"/>
              <a:buChar char="•"/>
              <a:defRPr/>
            </a:pPr>
            <a:r>
              <a:rPr lang="en-US" sz="2000" spc="-17" dirty="0"/>
              <a:t>Certain cancers</a:t>
            </a:r>
          </a:p>
          <a:p>
            <a:pPr marL="342900" lvl="0" indent="-342900">
              <a:buFont typeface="Arial" panose="020B0604020202020204" pitchFamily="34" charset="0"/>
              <a:buChar char="•"/>
              <a:defRPr/>
            </a:pPr>
            <a:r>
              <a:rPr lang="en-US" sz="2000" spc="-17" dirty="0"/>
              <a:t>COVID-19</a:t>
            </a:r>
          </a:p>
          <a:p>
            <a:pPr marL="342900" lvl="0" indent="-342900">
              <a:buFont typeface="Arial" panose="020B0604020202020204" pitchFamily="34" charset="0"/>
              <a:buChar char="•"/>
              <a:defRPr/>
            </a:pPr>
            <a:r>
              <a:rPr lang="en-US" sz="2000" spc="-17" dirty="0"/>
              <a:t>Rabies</a:t>
            </a:r>
          </a:p>
        </p:txBody>
      </p:sp>
      <p:sp>
        <p:nvSpPr>
          <p:cNvPr id="7" name="object 3">
            <a:extLst>
              <a:ext uri="{FF2B5EF4-FFF2-40B4-BE49-F238E27FC236}">
                <a16:creationId xmlns:a16="http://schemas.microsoft.com/office/drawing/2014/main" id="{F12333A6-EB6B-EF04-C391-E83843272D1C}"/>
              </a:ext>
            </a:extLst>
          </p:cNvPr>
          <p:cNvSpPr/>
          <p:nvPr/>
        </p:nvSpPr>
        <p:spPr>
          <a:xfrm>
            <a:off x="1228526" y="1561967"/>
            <a:ext cx="4429778" cy="2011373"/>
          </a:xfrm>
          <a:custGeom>
            <a:avLst/>
            <a:gdLst/>
            <a:ahLst/>
            <a:cxnLst/>
            <a:rect l="l" t="t" r="r" b="b"/>
            <a:pathLst>
              <a:path w="4085590" h="5333365">
                <a:moveTo>
                  <a:pt x="0" y="5333161"/>
                </a:moveTo>
                <a:lnTo>
                  <a:pt x="4085082" y="5333161"/>
                </a:lnTo>
                <a:lnTo>
                  <a:pt x="4085082" y="0"/>
                </a:lnTo>
                <a:lnTo>
                  <a:pt x="0" y="0"/>
                </a:lnTo>
                <a:lnTo>
                  <a:pt x="0" y="5333161"/>
                </a:lnTo>
                <a:close/>
              </a:path>
            </a:pathLst>
          </a:custGeom>
          <a:ln w="11658">
            <a:solidFill>
              <a:srgbClr val="231F20"/>
            </a:solidFill>
          </a:ln>
        </p:spPr>
        <p:txBody>
          <a:bodyPr wrap="square" lIns="0" tIns="0" rIns="0" bIns="0" rtlCol="0"/>
          <a:lstStyle/>
          <a:p>
            <a:endParaRPr sz="1500"/>
          </a:p>
        </p:txBody>
      </p:sp>
      <p:sp>
        <p:nvSpPr>
          <p:cNvPr id="8" name="TextBox 7">
            <a:extLst>
              <a:ext uri="{FF2B5EF4-FFF2-40B4-BE49-F238E27FC236}">
                <a16:creationId xmlns:a16="http://schemas.microsoft.com/office/drawing/2014/main" id="{F9592985-D434-5CAF-4D75-27875762CBCF}"/>
              </a:ext>
            </a:extLst>
          </p:cNvPr>
          <p:cNvSpPr txBox="1"/>
          <p:nvPr/>
        </p:nvSpPr>
        <p:spPr>
          <a:xfrm>
            <a:off x="1858384" y="1414478"/>
            <a:ext cx="3170062" cy="465664"/>
          </a:xfrm>
          <a:prstGeom prst="rect">
            <a:avLst/>
          </a:prstGeom>
          <a:solidFill>
            <a:schemeClr val="accent5"/>
          </a:solidFill>
        </p:spPr>
        <p:txBody>
          <a:bodyPr wrap="square" rtlCol="0" anchor="ctr" anchorCtr="0">
            <a:noAutofit/>
          </a:bodyPr>
          <a:lstStyle/>
          <a:p>
            <a:pPr algn="ctr"/>
            <a:r>
              <a:rPr lang="en-US" sz="1600" b="1" dirty="0">
                <a:solidFill>
                  <a:schemeClr val="bg1"/>
                </a:solidFill>
              </a:rPr>
              <a:t>EXISTING</a:t>
            </a:r>
          </a:p>
        </p:txBody>
      </p:sp>
      <p:sp>
        <p:nvSpPr>
          <p:cNvPr id="9" name="TextBox 8">
            <a:extLst>
              <a:ext uri="{FF2B5EF4-FFF2-40B4-BE49-F238E27FC236}">
                <a16:creationId xmlns:a16="http://schemas.microsoft.com/office/drawing/2014/main" id="{8626B299-FB65-FDEB-2DA6-BDF629CF0455}"/>
              </a:ext>
            </a:extLst>
          </p:cNvPr>
          <p:cNvSpPr txBox="1"/>
          <p:nvPr/>
        </p:nvSpPr>
        <p:spPr>
          <a:xfrm>
            <a:off x="2361750" y="4568353"/>
            <a:ext cx="2756659" cy="1323439"/>
          </a:xfrm>
          <a:prstGeom prst="rect">
            <a:avLst/>
          </a:prstGeom>
          <a:noFill/>
        </p:spPr>
        <p:txBody>
          <a:bodyPr wrap="square">
            <a:spAutoFit/>
          </a:bodyPr>
          <a:lstStyle/>
          <a:p>
            <a:pPr marL="285750" lvl="0" indent="-285750">
              <a:buFont typeface="Arial" panose="020B0604020202020204" pitchFamily="34" charset="0"/>
              <a:buChar char="•"/>
            </a:pPr>
            <a:r>
              <a:rPr lang="en-US" sz="2000" dirty="0"/>
              <a:t>Malaria</a:t>
            </a:r>
          </a:p>
          <a:p>
            <a:pPr marL="285750" lvl="0" indent="-285750">
              <a:buFont typeface="Arial" panose="020B0604020202020204" pitchFamily="34" charset="0"/>
              <a:buChar char="•"/>
            </a:pPr>
            <a:r>
              <a:rPr lang="en-US" sz="2000" dirty="0"/>
              <a:t>Ebola</a:t>
            </a:r>
          </a:p>
          <a:p>
            <a:pPr marL="285750" lvl="0" indent="-285750">
              <a:buFont typeface="Arial" panose="020B0604020202020204" pitchFamily="34" charset="0"/>
              <a:buChar char="•"/>
            </a:pPr>
            <a:r>
              <a:rPr lang="en-US" sz="2000" dirty="0"/>
              <a:t>HIV</a:t>
            </a:r>
          </a:p>
          <a:p>
            <a:pPr marL="285750" lvl="0" indent="-285750">
              <a:buFont typeface="Arial" panose="020B0604020202020204" pitchFamily="34" charset="0"/>
              <a:buChar char="•"/>
            </a:pPr>
            <a:r>
              <a:rPr lang="en-US" sz="2000" dirty="0"/>
              <a:t>Next-generation RSV</a:t>
            </a:r>
          </a:p>
        </p:txBody>
      </p:sp>
      <p:sp>
        <p:nvSpPr>
          <p:cNvPr id="11" name="object 3">
            <a:extLst>
              <a:ext uri="{FF2B5EF4-FFF2-40B4-BE49-F238E27FC236}">
                <a16:creationId xmlns:a16="http://schemas.microsoft.com/office/drawing/2014/main" id="{EFD4353B-1404-FA08-DA8F-69C95B60656C}"/>
              </a:ext>
            </a:extLst>
          </p:cNvPr>
          <p:cNvSpPr/>
          <p:nvPr/>
        </p:nvSpPr>
        <p:spPr>
          <a:xfrm>
            <a:off x="1228526" y="4102689"/>
            <a:ext cx="4429778" cy="1910329"/>
          </a:xfrm>
          <a:custGeom>
            <a:avLst/>
            <a:gdLst/>
            <a:ahLst/>
            <a:cxnLst/>
            <a:rect l="l" t="t" r="r" b="b"/>
            <a:pathLst>
              <a:path w="4085590" h="5333365">
                <a:moveTo>
                  <a:pt x="0" y="5333161"/>
                </a:moveTo>
                <a:lnTo>
                  <a:pt x="4085082" y="5333161"/>
                </a:lnTo>
                <a:lnTo>
                  <a:pt x="4085082" y="0"/>
                </a:lnTo>
                <a:lnTo>
                  <a:pt x="0" y="0"/>
                </a:lnTo>
                <a:lnTo>
                  <a:pt x="0" y="5333161"/>
                </a:lnTo>
                <a:close/>
              </a:path>
            </a:pathLst>
          </a:custGeom>
          <a:ln w="11658">
            <a:solidFill>
              <a:srgbClr val="231F20"/>
            </a:solidFill>
          </a:ln>
        </p:spPr>
        <p:txBody>
          <a:bodyPr wrap="square" lIns="0" tIns="0" rIns="0" bIns="0" rtlCol="0"/>
          <a:lstStyle/>
          <a:p>
            <a:endParaRPr sz="1500"/>
          </a:p>
        </p:txBody>
      </p:sp>
      <p:sp>
        <p:nvSpPr>
          <p:cNvPr id="12" name="TextBox 11">
            <a:extLst>
              <a:ext uri="{FF2B5EF4-FFF2-40B4-BE49-F238E27FC236}">
                <a16:creationId xmlns:a16="http://schemas.microsoft.com/office/drawing/2014/main" id="{1F1394BD-3FE7-692B-83DC-71AE3346BD42}"/>
              </a:ext>
            </a:extLst>
          </p:cNvPr>
          <p:cNvSpPr txBox="1"/>
          <p:nvPr/>
        </p:nvSpPr>
        <p:spPr>
          <a:xfrm>
            <a:off x="1858384" y="3885627"/>
            <a:ext cx="3170062" cy="465664"/>
          </a:xfrm>
          <a:prstGeom prst="rect">
            <a:avLst/>
          </a:prstGeom>
          <a:solidFill>
            <a:schemeClr val="accent2"/>
          </a:solidFill>
        </p:spPr>
        <p:txBody>
          <a:bodyPr wrap="square" rtlCol="0" anchor="ctr" anchorCtr="0">
            <a:noAutofit/>
          </a:bodyPr>
          <a:lstStyle/>
          <a:p>
            <a:pPr algn="ctr"/>
            <a:r>
              <a:rPr lang="en-US" sz="1600" b="1" dirty="0">
                <a:solidFill>
                  <a:schemeClr val="bg1"/>
                </a:solidFill>
              </a:rPr>
              <a:t>IN DEVELOPMENT</a:t>
            </a:r>
          </a:p>
        </p:txBody>
      </p:sp>
      <p:sp>
        <p:nvSpPr>
          <p:cNvPr id="13" name="Footer Placeholder 2">
            <a:extLst>
              <a:ext uri="{FF2B5EF4-FFF2-40B4-BE49-F238E27FC236}">
                <a16:creationId xmlns:a16="http://schemas.microsoft.com/office/drawing/2014/main" id="{32189D93-5498-F7C9-BC91-74ECB7008ACC}"/>
              </a:ext>
            </a:extLst>
          </p:cNvPr>
          <p:cNvSpPr>
            <a:spLocks noGrp="1"/>
          </p:cNvSpPr>
          <p:nvPr>
            <p:ph type="ftr" sz="quarter" idx="3"/>
          </p:nvPr>
        </p:nvSpPr>
        <p:spPr>
          <a:xfrm>
            <a:off x="6866666" y="6548086"/>
            <a:ext cx="4873214" cy="173389"/>
          </a:xfrm>
          <a:prstGeom prst="rect">
            <a:avLst/>
          </a:prstGeom>
        </p:spPr>
        <p:txBody>
          <a:bodyPr vert="horz" lIns="91440" tIns="45720" rIns="91440" bIns="45720" rtlCol="0" anchor="ctr"/>
          <a:lstStyle>
            <a:defPPr>
              <a:defRPr lang="en-US"/>
            </a:defPPr>
            <a:lvl1pPr marL="0" algn="r" defTabSz="914400" rtl="0" eaLnBrk="1" latinLnBrk="0" hangingPunct="1">
              <a:defRPr sz="800" kern="1200">
                <a:solidFill>
                  <a:schemeClr val="tx1">
                    <a:tint val="75000"/>
                  </a:schemeClr>
                </a:solidFill>
                <a:latin typeface="Corbel" panose="020B05030202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t>Original slide developed by the World Health Organization and PATH.  Last updated: January 2024.</a:t>
            </a:r>
            <a:endPar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endParaRPr>
          </a:p>
        </p:txBody>
      </p:sp>
    </p:spTree>
    <p:extLst>
      <p:ext uri="{BB962C8B-B14F-4D97-AF65-F5344CB8AC3E}">
        <p14:creationId xmlns:p14="http://schemas.microsoft.com/office/powerpoint/2010/main" val="35482392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EF595-7F5D-74FF-782E-E5855F192183}"/>
              </a:ext>
            </a:extLst>
          </p:cNvPr>
          <p:cNvSpPr>
            <a:spLocks noGrp="1"/>
          </p:cNvSpPr>
          <p:nvPr>
            <p:ph type="title"/>
          </p:nvPr>
        </p:nvSpPr>
        <p:spPr>
          <a:xfrm>
            <a:off x="1152980" y="365125"/>
            <a:ext cx="10586900" cy="884555"/>
          </a:xfrm>
        </p:spPr>
        <p:txBody>
          <a:bodyPr/>
          <a:lstStyle/>
          <a:p>
            <a:r>
              <a:rPr lang="en-US" dirty="0"/>
              <a:t>Many countries already deliver vaccines at birth</a:t>
            </a:r>
            <a:br>
              <a:rPr lang="en-US" dirty="0"/>
            </a:br>
            <a:r>
              <a:rPr lang="en-US" sz="2000" b="0" dirty="0" err="1">
                <a:solidFill>
                  <a:schemeClr val="accent1"/>
                </a:solidFill>
              </a:rPr>
              <a:t>mAb</a:t>
            </a:r>
            <a:r>
              <a:rPr lang="en-US" sz="2000" b="0" dirty="0">
                <a:solidFill>
                  <a:schemeClr val="accent1"/>
                </a:solidFill>
              </a:rPr>
              <a:t> delivery could be at the same time</a:t>
            </a:r>
            <a:endParaRPr lang="en-US" b="0" dirty="0">
              <a:solidFill>
                <a:schemeClr val="accent1"/>
              </a:solidFill>
            </a:endParaRPr>
          </a:p>
        </p:txBody>
      </p:sp>
      <p:sp>
        <p:nvSpPr>
          <p:cNvPr id="3" name="Content Placeholder 3">
            <a:extLst>
              <a:ext uri="{FF2B5EF4-FFF2-40B4-BE49-F238E27FC236}">
                <a16:creationId xmlns:a16="http://schemas.microsoft.com/office/drawing/2014/main" id="{EE46810D-372B-9F5B-6C1A-99C5FC58A2A0}"/>
              </a:ext>
            </a:extLst>
          </p:cNvPr>
          <p:cNvSpPr txBox="1">
            <a:spLocks/>
          </p:cNvSpPr>
          <p:nvPr/>
        </p:nvSpPr>
        <p:spPr>
          <a:xfrm>
            <a:off x="7712809" y="2205764"/>
            <a:ext cx="3820119" cy="3230470"/>
          </a:xfrm>
          <a:prstGeom prst="rect">
            <a:avLst/>
          </a:prstGeom>
          <a:solidFill>
            <a:schemeClr val="tx1"/>
          </a:solidFill>
        </p:spPr>
        <p:txBody>
          <a:bodyPr vert="horz" lIns="457200" tIns="45720" rIns="457200" bIns="45720" rtlCol="0" anchor="ctr" anchorCtr="0">
            <a:no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000" kern="1200">
                <a:solidFill>
                  <a:schemeClr val="tx1"/>
                </a:solidFill>
                <a:latin typeface="Corbel" panose="020B0503020204020204" pitchFamily="34" charset="0"/>
                <a:ea typeface="+mn-ea"/>
                <a:cs typeface="+mn-cs"/>
              </a:defRPr>
            </a:lvl1pPr>
            <a:lvl2pPr marL="6858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Corbel" panose="020B0503020204020204" pitchFamily="34" charset="0"/>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1600" kern="1200">
                <a:solidFill>
                  <a:schemeClr val="tx1"/>
                </a:solidFill>
                <a:latin typeface="Corbel" panose="020B0503020204020204" pitchFamily="34" charset="0"/>
                <a:ea typeface="+mn-ea"/>
                <a:cs typeface="+mn-cs"/>
              </a:defRPr>
            </a:lvl3pPr>
            <a:lvl4pPr marL="1600200" indent="-228600" algn="l" defTabSz="914400" rtl="0" eaLnBrk="1" latinLnBrk="0" hangingPunct="1">
              <a:lnSpc>
                <a:spcPct val="90000"/>
              </a:lnSpc>
              <a:spcBef>
                <a:spcPts val="500"/>
              </a:spcBef>
              <a:buClr>
                <a:schemeClr val="accent5"/>
              </a:buClr>
              <a:buFont typeface="Arial" panose="020B0604020202020204" pitchFamily="34" charset="0"/>
              <a:buChar char="•"/>
              <a:defRPr sz="1600" b="0" i="0" kern="1200">
                <a:solidFill>
                  <a:schemeClr val="tx1"/>
                </a:solidFill>
                <a:latin typeface="Corbel" panose="020B0503020204020204" pitchFamily="34" charset="0"/>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lumMod val="50000"/>
                    <a:lumOff val="50000"/>
                  </a:schemeClr>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Clr>
                <a:srgbClr val="0092D4"/>
              </a:buClr>
              <a:buNone/>
              <a:defRPr/>
            </a:pPr>
            <a:r>
              <a:rPr kumimoji="0" lang="en-US" sz="2000" b="1" i="0" u="none" strike="noStrike" kern="1200" cap="none" spc="0" normalizeH="0" baseline="0" noProof="0" dirty="0">
                <a:ln>
                  <a:noFill/>
                </a:ln>
                <a:solidFill>
                  <a:schemeClr val="accent5"/>
                </a:solidFill>
                <a:effectLst/>
                <a:uLnTx/>
                <a:uFillTx/>
                <a:latin typeface="Corbel"/>
              </a:rPr>
              <a:t>Widely used </a:t>
            </a:r>
            <a:r>
              <a:rPr lang="en-US" b="1" dirty="0">
                <a:solidFill>
                  <a:schemeClr val="accent5"/>
                </a:solidFill>
                <a:latin typeface="Corbel"/>
              </a:rPr>
              <a:t>vaccines given to neonates at birth include:</a:t>
            </a:r>
          </a:p>
          <a:p>
            <a:pPr>
              <a:lnSpc>
                <a:spcPct val="100000"/>
              </a:lnSpc>
              <a:spcBef>
                <a:spcPts val="0"/>
              </a:spcBef>
              <a:buClr>
                <a:srgbClr val="0092D4"/>
              </a:buClr>
              <a:defRPr/>
            </a:pPr>
            <a:r>
              <a:rPr lang="en-US" dirty="0">
                <a:solidFill>
                  <a:schemeClr val="bg1"/>
                </a:solidFill>
              </a:rPr>
              <a:t>hepatitis B</a:t>
            </a:r>
          </a:p>
          <a:p>
            <a:pPr>
              <a:lnSpc>
                <a:spcPct val="100000"/>
              </a:lnSpc>
              <a:spcBef>
                <a:spcPts val="0"/>
              </a:spcBef>
              <a:buClr>
                <a:srgbClr val="0092D4"/>
              </a:buClr>
              <a:defRPr/>
            </a:pPr>
            <a:r>
              <a:rPr lang="en-US" dirty="0">
                <a:solidFill>
                  <a:schemeClr val="bg1"/>
                </a:solidFill>
              </a:rPr>
              <a:t>oral polio virus (OPV)</a:t>
            </a:r>
          </a:p>
          <a:p>
            <a:pPr>
              <a:lnSpc>
                <a:spcPct val="100000"/>
              </a:lnSpc>
              <a:spcBef>
                <a:spcPts val="0"/>
              </a:spcBef>
              <a:buClr>
                <a:srgbClr val="0092D4"/>
              </a:buClr>
              <a:defRPr/>
            </a:pPr>
            <a:r>
              <a:rPr lang="en-US" dirty="0" err="1">
                <a:solidFill>
                  <a:schemeClr val="bg1"/>
                </a:solidFill>
                <a:latin typeface="Corbel"/>
              </a:rPr>
              <a:t>bacille</a:t>
            </a:r>
            <a:r>
              <a:rPr lang="en-US" dirty="0">
                <a:solidFill>
                  <a:schemeClr val="bg1"/>
                </a:solidFill>
                <a:latin typeface="Corbel"/>
              </a:rPr>
              <a:t> Calmette-Guerin (BCG)</a:t>
            </a:r>
            <a:endParaRPr lang="en-US" sz="2000" i="0" u="none" strike="noStrike" kern="1200" cap="none" spc="0" normalizeH="0" baseline="0" noProof="0" dirty="0">
              <a:ln>
                <a:noFill/>
              </a:ln>
              <a:solidFill>
                <a:schemeClr val="bg1"/>
              </a:solidFill>
              <a:effectLst/>
              <a:uLnTx/>
              <a:uFillTx/>
              <a:latin typeface="Corbel"/>
            </a:endParaRPr>
          </a:p>
        </p:txBody>
      </p:sp>
      <p:pic>
        <p:nvPicPr>
          <p:cNvPr id="8" name="Picture 7">
            <a:extLst>
              <a:ext uri="{FF2B5EF4-FFF2-40B4-BE49-F238E27FC236}">
                <a16:creationId xmlns:a16="http://schemas.microsoft.com/office/drawing/2014/main" id="{7C8F9240-ED9E-C13C-379B-E28E53FF2AA3}"/>
              </a:ext>
            </a:extLst>
          </p:cNvPr>
          <p:cNvPicPr>
            <a:picLocks noChangeAspect="1"/>
          </p:cNvPicPr>
          <p:nvPr/>
        </p:nvPicPr>
        <p:blipFill rotWithShape="1">
          <a:blip r:embed="rId3"/>
          <a:srcRect t="83500" b="3050"/>
          <a:stretch/>
        </p:blipFill>
        <p:spPr>
          <a:xfrm>
            <a:off x="985503" y="5939555"/>
            <a:ext cx="7153786" cy="764696"/>
          </a:xfrm>
          <a:prstGeom prst="rect">
            <a:avLst/>
          </a:prstGeom>
        </p:spPr>
      </p:pic>
      <p:sp>
        <p:nvSpPr>
          <p:cNvPr id="10" name="TextBox 9">
            <a:extLst>
              <a:ext uri="{FF2B5EF4-FFF2-40B4-BE49-F238E27FC236}">
                <a16:creationId xmlns:a16="http://schemas.microsoft.com/office/drawing/2014/main" id="{18D392F5-CAC8-2146-45FD-ABE52D16A995}"/>
              </a:ext>
            </a:extLst>
          </p:cNvPr>
          <p:cNvSpPr txBox="1"/>
          <p:nvPr/>
        </p:nvSpPr>
        <p:spPr>
          <a:xfrm>
            <a:off x="1224281" y="1235564"/>
            <a:ext cx="6700520" cy="262888"/>
          </a:xfrm>
          <a:prstGeom prst="rect">
            <a:avLst/>
          </a:prstGeom>
          <a:noFill/>
        </p:spPr>
        <p:txBody>
          <a:bodyPr wrap="square" lIns="0" tIns="0" rIns="0" bIns="0" rtlCol="0">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100" dirty="0">
                <a:latin typeface="Corbel" panose="020B0503020204020204" pitchFamily="34" charset="0"/>
              </a:rPr>
              <a:t>EXAMPLE </a:t>
            </a:r>
          </a:p>
          <a:p>
            <a:pPr marL="0" marR="0" lvl="0" indent="0" defTabSz="914400" rtl="0" eaLnBrk="1" fontAlgn="auto" latinLnBrk="0" hangingPunct="1">
              <a:lnSpc>
                <a:spcPct val="100000"/>
              </a:lnSpc>
              <a:spcBef>
                <a:spcPts val="0"/>
              </a:spcBef>
              <a:spcAft>
                <a:spcPts val="0"/>
              </a:spcAft>
              <a:buClrTx/>
              <a:buSzTx/>
              <a:buFontTx/>
              <a:buNone/>
              <a:tabLst/>
              <a:defRPr/>
            </a:pPr>
            <a:r>
              <a:rPr lang="en-US" sz="1600" b="1" dirty="0">
                <a:latin typeface="Corbel" panose="020B0503020204020204" pitchFamily="34" charset="0"/>
              </a:rPr>
              <a:t>Hepatitis B birth-dose vaccine </a:t>
            </a:r>
            <a:r>
              <a:rPr kumimoji="0" lang="en-US" sz="1600" b="1" i="0" u="none" strike="noStrike" kern="1200" cap="none" spc="0" normalizeH="0" baseline="0" noProof="0" dirty="0">
                <a:ln>
                  <a:noFill/>
                </a:ln>
                <a:effectLst/>
                <a:uLnTx/>
                <a:uFillTx/>
                <a:latin typeface="Corbel" panose="020B0503020204020204" pitchFamily="34" charset="0"/>
                <a:ea typeface="+mn-ea"/>
                <a:cs typeface="+mn-cs"/>
              </a:rPr>
              <a:t>coverage by WHO region (2020-2022)</a:t>
            </a:r>
            <a:endParaRPr kumimoji="0" lang="en-US" sz="1600" b="1" i="0" u="none" strike="noStrike" kern="1200" cap="none" spc="0" normalizeH="0" baseline="30000" noProof="0" dirty="0">
              <a:ln>
                <a:noFill/>
              </a:ln>
              <a:effectLst/>
              <a:uLnTx/>
              <a:uFillTx/>
              <a:latin typeface="Corbel" panose="020B0503020204020204" pitchFamily="34" charset="0"/>
              <a:ea typeface="+mn-ea"/>
              <a:cs typeface="+mn-cs"/>
            </a:endParaRPr>
          </a:p>
        </p:txBody>
      </p:sp>
      <p:pic>
        <p:nvPicPr>
          <p:cNvPr id="4" name="Picture 3">
            <a:extLst>
              <a:ext uri="{FF2B5EF4-FFF2-40B4-BE49-F238E27FC236}">
                <a16:creationId xmlns:a16="http://schemas.microsoft.com/office/drawing/2014/main" id="{D02351D4-CF25-BD23-2BF0-760887703D84}"/>
              </a:ext>
            </a:extLst>
          </p:cNvPr>
          <p:cNvPicPr>
            <a:picLocks noChangeAspect="1"/>
          </p:cNvPicPr>
          <p:nvPr/>
        </p:nvPicPr>
        <p:blipFill rotWithShape="1">
          <a:blip r:embed="rId3"/>
          <a:srcRect t="76099" r="60836" b="17757"/>
          <a:stretch/>
        </p:blipFill>
        <p:spPr>
          <a:xfrm>
            <a:off x="887050" y="5290111"/>
            <a:ext cx="5208950" cy="649444"/>
          </a:xfrm>
          <a:prstGeom prst="rect">
            <a:avLst/>
          </a:prstGeom>
        </p:spPr>
      </p:pic>
      <p:pic>
        <p:nvPicPr>
          <p:cNvPr id="7" name="Picture 6">
            <a:extLst>
              <a:ext uri="{FF2B5EF4-FFF2-40B4-BE49-F238E27FC236}">
                <a16:creationId xmlns:a16="http://schemas.microsoft.com/office/drawing/2014/main" id="{9580EA75-66CF-5874-B1CC-CF49D20A369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152980" y="1803243"/>
            <a:ext cx="5329099" cy="3429000"/>
          </a:xfrm>
          <a:prstGeom prst="rect">
            <a:avLst/>
          </a:prstGeom>
        </p:spPr>
      </p:pic>
      <p:sp>
        <p:nvSpPr>
          <p:cNvPr id="6" name="Trapezoid 5">
            <a:extLst>
              <a:ext uri="{FF2B5EF4-FFF2-40B4-BE49-F238E27FC236}">
                <a16:creationId xmlns:a16="http://schemas.microsoft.com/office/drawing/2014/main" id="{CFC3A9EE-3679-BB20-3B96-4485935E9750}"/>
              </a:ext>
            </a:extLst>
          </p:cNvPr>
          <p:cNvSpPr/>
          <p:nvPr/>
        </p:nvSpPr>
        <p:spPr>
          <a:xfrm>
            <a:off x="4117976" y="5684433"/>
            <a:ext cx="190500" cy="119467"/>
          </a:xfrm>
          <a:prstGeom prst="trapezoid">
            <a:avLst>
              <a:gd name="adj" fmla="val 0"/>
            </a:avLst>
          </a:prstGeom>
          <a:solidFill>
            <a:srgbClr val="97CC4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Triangle 8">
            <a:extLst>
              <a:ext uri="{FF2B5EF4-FFF2-40B4-BE49-F238E27FC236}">
                <a16:creationId xmlns:a16="http://schemas.microsoft.com/office/drawing/2014/main" id="{F608D69D-9711-C2AB-2E73-FD93E5FD3349}"/>
              </a:ext>
            </a:extLst>
          </p:cNvPr>
          <p:cNvSpPr/>
          <p:nvPr/>
        </p:nvSpPr>
        <p:spPr>
          <a:xfrm>
            <a:off x="4117975" y="5611746"/>
            <a:ext cx="192024" cy="73152"/>
          </a:xfrm>
          <a:prstGeom prst="rtTriangle">
            <a:avLst/>
          </a:prstGeom>
          <a:solidFill>
            <a:srgbClr val="97CC4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ooter Placeholder 2">
            <a:extLst>
              <a:ext uri="{FF2B5EF4-FFF2-40B4-BE49-F238E27FC236}">
                <a16:creationId xmlns:a16="http://schemas.microsoft.com/office/drawing/2014/main" id="{A459FE66-806E-6717-EEB5-612409DE451A}"/>
              </a:ext>
            </a:extLst>
          </p:cNvPr>
          <p:cNvSpPr>
            <a:spLocks noGrp="1"/>
          </p:cNvSpPr>
          <p:nvPr>
            <p:ph type="ftr" sz="quarter" idx="3"/>
          </p:nvPr>
        </p:nvSpPr>
        <p:spPr>
          <a:xfrm>
            <a:off x="6866666" y="6548086"/>
            <a:ext cx="4873214" cy="173389"/>
          </a:xfrm>
          <a:prstGeom prst="rect">
            <a:avLst/>
          </a:prstGeom>
        </p:spPr>
        <p:txBody>
          <a:bodyPr vert="horz" lIns="91440" tIns="45720" rIns="91440" bIns="45720" rtlCol="0" anchor="ctr"/>
          <a:lstStyle>
            <a:defPPr>
              <a:defRPr lang="en-US"/>
            </a:defPPr>
            <a:lvl1pPr marL="0" algn="r" defTabSz="914400" rtl="0" eaLnBrk="1" latinLnBrk="0" hangingPunct="1">
              <a:defRPr sz="800" kern="1200">
                <a:solidFill>
                  <a:schemeClr val="tx1">
                    <a:tint val="75000"/>
                  </a:schemeClr>
                </a:solidFill>
                <a:latin typeface="Corbel" panose="020B05030202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t>Original slide developed by the World Health Organization and PATH.  Last updated: January 2024.</a:t>
            </a:r>
            <a:endPar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endParaRPr>
          </a:p>
        </p:txBody>
      </p:sp>
    </p:spTree>
    <p:extLst>
      <p:ext uri="{BB962C8B-B14F-4D97-AF65-F5344CB8AC3E}">
        <p14:creationId xmlns:p14="http://schemas.microsoft.com/office/powerpoint/2010/main" val="8659136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B3151-B7DE-8159-8ED1-95208F928104}"/>
              </a:ext>
            </a:extLst>
          </p:cNvPr>
          <p:cNvSpPr>
            <a:spLocks noGrp="1"/>
          </p:cNvSpPr>
          <p:nvPr>
            <p:ph type="title"/>
          </p:nvPr>
        </p:nvSpPr>
        <p:spPr>
          <a:xfrm>
            <a:off x="1224280" y="365125"/>
            <a:ext cx="10515600" cy="774127"/>
          </a:xfrm>
        </p:spPr>
        <p:txBody>
          <a:bodyPr/>
          <a:lstStyle/>
          <a:p>
            <a:r>
              <a:rPr lang="en-US" dirty="0" err="1"/>
              <a:t>mAbs</a:t>
            </a:r>
            <a:r>
              <a:rPr lang="en-US" dirty="0"/>
              <a:t> introduce new considerations for birth-dose vaccination</a:t>
            </a:r>
            <a:br>
              <a:rPr lang="en-US" dirty="0"/>
            </a:br>
            <a:br>
              <a:rPr lang="en-US" dirty="0"/>
            </a:br>
            <a:endParaRPr lang="en-US" dirty="0"/>
          </a:p>
        </p:txBody>
      </p:sp>
      <p:graphicFrame>
        <p:nvGraphicFramePr>
          <p:cNvPr id="3" name="Table 7">
            <a:extLst>
              <a:ext uri="{FF2B5EF4-FFF2-40B4-BE49-F238E27FC236}">
                <a16:creationId xmlns:a16="http://schemas.microsoft.com/office/drawing/2014/main" id="{89C3CACE-D086-F34B-58C4-911D251F7E62}"/>
              </a:ext>
            </a:extLst>
          </p:cNvPr>
          <p:cNvGraphicFramePr>
            <a:graphicFrameLocks/>
          </p:cNvGraphicFramePr>
          <p:nvPr>
            <p:extLst>
              <p:ext uri="{D42A27DB-BD31-4B8C-83A1-F6EECF244321}">
                <p14:modId xmlns:p14="http://schemas.microsoft.com/office/powerpoint/2010/main" val="4182477253"/>
              </p:ext>
            </p:extLst>
          </p:nvPr>
        </p:nvGraphicFramePr>
        <p:xfrm>
          <a:off x="1223963" y="1191939"/>
          <a:ext cx="10515599" cy="5107285"/>
        </p:xfrm>
        <a:graphic>
          <a:graphicData uri="http://schemas.openxmlformats.org/drawingml/2006/table">
            <a:tbl>
              <a:tblPr firstRow="1" bandRow="1">
                <a:tableStyleId>{72833802-FEF1-4C79-8D5D-14CF1EAF98D9}</a:tableStyleId>
              </a:tblPr>
              <a:tblGrid>
                <a:gridCol w="1484731">
                  <a:extLst>
                    <a:ext uri="{9D8B030D-6E8A-4147-A177-3AD203B41FA5}">
                      <a16:colId xmlns:a16="http://schemas.microsoft.com/office/drawing/2014/main" val="3970447072"/>
                    </a:ext>
                  </a:extLst>
                </a:gridCol>
                <a:gridCol w="4247277">
                  <a:extLst>
                    <a:ext uri="{9D8B030D-6E8A-4147-A177-3AD203B41FA5}">
                      <a16:colId xmlns:a16="http://schemas.microsoft.com/office/drawing/2014/main" val="3523872787"/>
                    </a:ext>
                  </a:extLst>
                </a:gridCol>
                <a:gridCol w="4783591">
                  <a:extLst>
                    <a:ext uri="{9D8B030D-6E8A-4147-A177-3AD203B41FA5}">
                      <a16:colId xmlns:a16="http://schemas.microsoft.com/office/drawing/2014/main" val="2307969937"/>
                    </a:ext>
                  </a:extLst>
                </a:gridCol>
              </a:tblGrid>
              <a:tr h="1083925">
                <a:tc>
                  <a:txBody>
                    <a:bodyPr/>
                    <a:lstStyle/>
                    <a:p>
                      <a:pPr algn="ctr"/>
                      <a:endParaRPr lang="en-US" sz="1800" b="0" i="0" dirty="0">
                        <a:latin typeface="Montserrat Light" pitchFamily="2" charset="77"/>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i="0" dirty="0">
                          <a:solidFill>
                            <a:schemeClr val="accent5"/>
                          </a:solidFill>
                          <a:latin typeface="Corbel" panose="020B0503020204020204" pitchFamily="34" charset="0"/>
                        </a:rPr>
                        <a:t>Precedent birth-dose vaccines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i="0" dirty="0">
                          <a:solidFill>
                            <a:schemeClr val="accent5"/>
                          </a:solidFill>
                          <a:latin typeface="Corbel" panose="020B0503020204020204" pitchFamily="34" charset="0"/>
                        </a:rPr>
                        <a:t>(e.g., BCG, </a:t>
                      </a:r>
                      <a:r>
                        <a:rPr lang="en-US" sz="1600" b="0" i="0" dirty="0" err="1">
                          <a:solidFill>
                            <a:schemeClr val="accent5"/>
                          </a:solidFill>
                          <a:latin typeface="Corbel" panose="020B0503020204020204" pitchFamily="34" charset="0"/>
                        </a:rPr>
                        <a:t>HepB</a:t>
                      </a:r>
                      <a:r>
                        <a:rPr lang="en-US" sz="1600" b="0" i="0" dirty="0">
                          <a:solidFill>
                            <a:schemeClr val="accent5"/>
                          </a:solidFill>
                          <a:latin typeface="Corbel" panose="020B0503020204020204" pitchFamily="34" charset="0"/>
                        </a:rPr>
                        <a:t>)</a:t>
                      </a:r>
                    </a:p>
                  </a:txBody>
                  <a:tcPr anchor="ctr">
                    <a:lnT w="12700" cap="flat" cmpd="sng" algn="ctr">
                      <a:solidFill>
                        <a:schemeClr val="bg1"/>
                      </a:solidFill>
                      <a:prstDash val="solid"/>
                      <a:round/>
                      <a:headEnd type="none" w="med" len="med"/>
                      <a:tailEnd type="none" w="med" len="med"/>
                    </a:lnT>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i="0" dirty="0">
                          <a:solidFill>
                            <a:schemeClr val="accent1"/>
                          </a:solidFill>
                          <a:latin typeface="Corbel" panose="020B0503020204020204" pitchFamily="34" charset="0"/>
                        </a:rPr>
                        <a:t>New long-acting birth-dose </a:t>
                      </a:r>
                      <a:r>
                        <a:rPr lang="en-US" sz="2400" b="1" i="0" dirty="0" err="1">
                          <a:solidFill>
                            <a:schemeClr val="accent1"/>
                          </a:solidFill>
                          <a:latin typeface="Corbel" panose="020B0503020204020204" pitchFamily="34" charset="0"/>
                        </a:rPr>
                        <a:t>mAbs</a:t>
                      </a:r>
                      <a:endParaRPr lang="en-US" sz="2400" b="1" i="0" dirty="0">
                        <a:solidFill>
                          <a:schemeClr val="accent1"/>
                        </a:solidFill>
                        <a:latin typeface="Corbel" panose="020B05030202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i="0" dirty="0">
                          <a:solidFill>
                            <a:schemeClr val="accent1"/>
                          </a:solidFill>
                          <a:latin typeface="Corbel" panose="020B0503020204020204" pitchFamily="34" charset="0"/>
                        </a:rPr>
                        <a:t>(e.g., RSV)</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extLst>
                  <a:ext uri="{0D108BD9-81ED-4DB2-BD59-A6C34878D82A}">
                    <a16:rowId xmlns:a16="http://schemas.microsoft.com/office/drawing/2014/main" val="3121965904"/>
                  </a:ext>
                </a:extLst>
              </a:tr>
              <a:tr h="1005840">
                <a:tc>
                  <a:txBody>
                    <a:bodyPr/>
                    <a:lstStyle/>
                    <a:p>
                      <a:endParaRPr lang="en-US" sz="1800" b="0" i="0" dirty="0">
                        <a:latin typeface="Montserrat Medium" pitchFamily="2" charset="77"/>
                      </a:endParaRPr>
                    </a:p>
                  </a:txBody>
                  <a:tcPr anchor="ctr">
                    <a:lnL w="12700" cap="flat" cmpd="sng" algn="ctr">
                      <a:solidFill>
                        <a:schemeClr val="bg1"/>
                      </a:solidFill>
                      <a:prstDash val="solid"/>
                      <a:round/>
                      <a:headEnd type="none" w="med" len="med"/>
                      <a:tailEnd type="none" w="med" len="med"/>
                    </a:lnL>
                  </a:tcPr>
                </a:tc>
                <a:tc>
                  <a:txBody>
                    <a:bodyPr/>
                    <a:lstStyle/>
                    <a:p>
                      <a:pPr marL="12700" lvl="1" indent="0">
                        <a:tabLst/>
                      </a:pPr>
                      <a:r>
                        <a:rPr lang="en-US" sz="1800" dirty="0">
                          <a:sym typeface="Wingdings" panose="05000000000000000000" pitchFamily="2" charset="2"/>
                        </a:rPr>
                        <a:t>Available &amp; accessible on global market </a:t>
                      </a:r>
                    </a:p>
                  </a:txBody>
                  <a:tcPr anchor="ctr"/>
                </a:tc>
                <a:tc>
                  <a:txBody>
                    <a:bodyPr/>
                    <a:lstStyle/>
                    <a:p>
                      <a:pPr marL="12700" lvl="1" indent="0"/>
                      <a:r>
                        <a:rPr lang="en-US" sz="1800" dirty="0"/>
                        <a:t>Not yet available in LMICs; market shaping needed for equitable pricing &amp; access</a:t>
                      </a:r>
                    </a:p>
                  </a:txBody>
                  <a:tcPr anchor="ctr">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855785078"/>
                  </a:ext>
                </a:extLst>
              </a:tr>
              <a:tr h="1005840">
                <a:tc>
                  <a:txBody>
                    <a:bodyPr/>
                    <a:lstStyle/>
                    <a:p>
                      <a:endParaRPr lang="en-US" sz="1800" b="0" i="0" dirty="0">
                        <a:latin typeface="Montserrat Medium" pitchFamily="2" charset="77"/>
                      </a:endParaRPr>
                    </a:p>
                  </a:txBody>
                  <a:tcPr anchor="ctr">
                    <a:lnL w="12700" cap="flat" cmpd="sng" algn="ctr">
                      <a:solidFill>
                        <a:schemeClr val="bg1"/>
                      </a:solidFill>
                      <a:prstDash val="solid"/>
                      <a:round/>
                      <a:headEnd type="none" w="med" len="med"/>
                      <a:tailEnd type="none" w="med" len="med"/>
                    </a:lnL>
                  </a:tcPr>
                </a:tc>
                <a:tc>
                  <a:txBody>
                    <a:bodyPr/>
                    <a:lstStyle/>
                    <a:p>
                      <a:pPr marL="12700" lvl="1" indent="0">
                        <a:tabLst/>
                      </a:pPr>
                      <a:r>
                        <a:rPr lang="en-US" sz="1800" dirty="0"/>
                        <a:t>Traditional vaccine technologies</a:t>
                      </a:r>
                    </a:p>
                  </a:txBody>
                  <a:tcPr anchor="ctr"/>
                </a:tc>
                <a:tc>
                  <a:txBody>
                    <a:bodyPr/>
                    <a:lstStyle/>
                    <a:p>
                      <a:pPr marL="12700" lvl="1" indent="0"/>
                      <a:r>
                        <a:rPr lang="en-US" sz="1800" dirty="0"/>
                        <a:t>Not a vaccine; new policy and regulatory considerations needed for </a:t>
                      </a:r>
                      <a:r>
                        <a:rPr lang="en-US" sz="1800" dirty="0" err="1"/>
                        <a:t>mAb</a:t>
                      </a:r>
                      <a:r>
                        <a:rPr lang="en-US" sz="1800" dirty="0"/>
                        <a:t> technologies</a:t>
                      </a:r>
                    </a:p>
                  </a:txBody>
                  <a:tcPr anchor="ctr">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3003769356"/>
                  </a:ext>
                </a:extLst>
              </a:tr>
              <a:tr h="1005840">
                <a:tc>
                  <a:txBody>
                    <a:bodyPr/>
                    <a:lstStyle/>
                    <a:p>
                      <a:endParaRPr lang="en-US" sz="1800" b="0" i="0" dirty="0">
                        <a:latin typeface="Montserrat Medium" pitchFamily="2" charset="77"/>
                      </a:endParaRPr>
                    </a:p>
                  </a:txBody>
                  <a:tcPr anchor="ctr">
                    <a:lnL w="12700" cap="flat" cmpd="sng" algn="ctr">
                      <a:solidFill>
                        <a:schemeClr val="bg1"/>
                      </a:solidFill>
                      <a:prstDash val="solid"/>
                      <a:round/>
                      <a:headEnd type="none" w="med" len="med"/>
                      <a:tailEnd type="none" w="med" len="med"/>
                    </a:lnL>
                  </a:tcPr>
                </a:tc>
                <a:tc>
                  <a:txBody>
                    <a:bodyPr/>
                    <a:lstStyle/>
                    <a:p>
                      <a:pPr marL="12700" lvl="1" indent="0">
                        <a:tabLst/>
                      </a:pPr>
                      <a:r>
                        <a:rPr lang="en-US" sz="1800" dirty="0">
                          <a:sym typeface="Wingdings" panose="05000000000000000000" pitchFamily="2" charset="2"/>
                        </a:rPr>
                        <a:t>Wide acceptance </a:t>
                      </a:r>
                    </a:p>
                  </a:txBody>
                  <a:tcPr anchor="ctr"/>
                </a:tc>
                <a:tc>
                  <a:txBody>
                    <a:bodyPr/>
                    <a:lstStyle/>
                    <a:p>
                      <a:pPr marL="12700" lvl="1" indent="0"/>
                      <a:r>
                        <a:rPr lang="en-US" sz="1800" dirty="0">
                          <a:sym typeface="Wingdings" panose="05000000000000000000" pitchFamily="2" charset="2"/>
                        </a:rPr>
                        <a:t>New acceptability considerations with adding another birth-dose</a:t>
                      </a:r>
                      <a:r>
                        <a:rPr lang="en-US" sz="1800" dirty="0"/>
                        <a:t> immunization and</a:t>
                      </a:r>
                      <a:r>
                        <a:rPr lang="en-US" sz="1800" dirty="0">
                          <a:sym typeface="Wingdings" panose="05000000000000000000" pitchFamily="2" charset="2"/>
                        </a:rPr>
                        <a:t> new </a:t>
                      </a:r>
                      <a:r>
                        <a:rPr lang="en-US" sz="1800" dirty="0" err="1">
                          <a:sym typeface="Wingdings" panose="05000000000000000000" pitchFamily="2" charset="2"/>
                        </a:rPr>
                        <a:t>mAb</a:t>
                      </a:r>
                      <a:r>
                        <a:rPr lang="en-US" sz="1800" dirty="0"/>
                        <a:t> technology</a:t>
                      </a:r>
                      <a:r>
                        <a:rPr lang="en-US" sz="1800" dirty="0">
                          <a:sym typeface="Wingdings" panose="05000000000000000000" pitchFamily="2" charset="2"/>
                        </a:rPr>
                        <a:t> to immunization schedule</a:t>
                      </a:r>
                    </a:p>
                  </a:txBody>
                  <a:tcPr anchor="ctr">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3533160346"/>
                  </a:ext>
                </a:extLst>
              </a:tr>
              <a:tr h="1005840">
                <a:tc>
                  <a:txBody>
                    <a:bodyPr/>
                    <a:lstStyle/>
                    <a:p>
                      <a:endParaRPr lang="en-US" sz="1800" b="0" i="0" dirty="0">
                        <a:latin typeface="Montserrat Medium" pitchFamily="2" charset="77"/>
                      </a:endParaRPr>
                    </a:p>
                  </a:txBody>
                  <a:tcPr anchor="ctr">
                    <a:lnL w="12700" cap="flat" cmpd="sng" algn="ctr">
                      <a:solidFill>
                        <a:schemeClr val="bg1"/>
                      </a:solidFill>
                      <a:prstDash val="solid"/>
                      <a:round/>
                      <a:headEnd type="none" w="med" len="med"/>
                      <a:tailEnd type="none" w="med" len="med"/>
                    </a:lnL>
                  </a:tcPr>
                </a:tc>
                <a:tc>
                  <a:txBody>
                    <a:bodyPr/>
                    <a:lstStyle/>
                    <a:p>
                      <a:pPr marL="12700" lvl="1" indent="0">
                        <a:tabLst/>
                      </a:pPr>
                      <a:r>
                        <a:rPr lang="en-US" sz="1800" dirty="0">
                          <a:sym typeface="Wingdings" panose="05000000000000000000" pitchFamily="2" charset="2"/>
                        </a:rPr>
                        <a:t>Systems in place in most countries to vaccinate at birth</a:t>
                      </a:r>
                    </a:p>
                  </a:txBody>
                  <a:tcPr anchor="ctr"/>
                </a:tc>
                <a:tc>
                  <a:txBody>
                    <a:bodyPr/>
                    <a:lstStyle/>
                    <a:p>
                      <a:pPr marL="12700" lvl="1" indent="0"/>
                      <a:r>
                        <a:rPr lang="en-US" sz="1800" dirty="0">
                          <a:sym typeface="Wingdings" panose="05000000000000000000" pitchFamily="2" charset="2"/>
                        </a:rPr>
                        <a:t>Health worker </a:t>
                      </a:r>
                      <a:r>
                        <a:rPr lang="en-US" sz="1800" dirty="0"/>
                        <a:t>training needed; extra time</a:t>
                      </a:r>
                      <a:r>
                        <a:rPr lang="en-US" sz="1800" dirty="0">
                          <a:sym typeface="Wingdings" panose="05000000000000000000" pitchFamily="2" charset="2"/>
                        </a:rPr>
                        <a:t>/capacity to administer additional product</a:t>
                      </a:r>
                    </a:p>
                  </a:txBody>
                  <a:tcPr anchor="ctr">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382191762"/>
                  </a:ext>
                </a:extLst>
              </a:tr>
            </a:tbl>
          </a:graphicData>
        </a:graphic>
      </p:graphicFrame>
      <p:sp>
        <p:nvSpPr>
          <p:cNvPr id="4" name="TextBox 3">
            <a:extLst>
              <a:ext uri="{FF2B5EF4-FFF2-40B4-BE49-F238E27FC236}">
                <a16:creationId xmlns:a16="http://schemas.microsoft.com/office/drawing/2014/main" id="{7F5F866D-8D4B-7F8C-2F0D-ADE057F1DBFD}"/>
              </a:ext>
            </a:extLst>
          </p:cNvPr>
          <p:cNvSpPr txBox="1"/>
          <p:nvPr/>
        </p:nvSpPr>
        <p:spPr>
          <a:xfrm>
            <a:off x="1321067" y="2643640"/>
            <a:ext cx="1280160" cy="261610"/>
          </a:xfrm>
          <a:prstGeom prst="rect">
            <a:avLst/>
          </a:prstGeom>
          <a:solidFill>
            <a:schemeClr val="accent4"/>
          </a:solidFill>
        </p:spPr>
        <p:txBody>
          <a:bodyPr wrap="square" rtlCol="0">
            <a:spAutoFit/>
          </a:bodyPr>
          <a:lstStyle/>
          <a:p>
            <a:pPr algn="ctr"/>
            <a:r>
              <a:rPr lang="en-US" sz="1100" dirty="0">
                <a:solidFill>
                  <a:schemeClr val="bg1"/>
                </a:solidFill>
                <a:latin typeface="Corbel" panose="020B0503020204020204" pitchFamily="34" charset="0"/>
              </a:rPr>
              <a:t>MARKET</a:t>
            </a:r>
          </a:p>
        </p:txBody>
      </p:sp>
      <p:sp>
        <p:nvSpPr>
          <p:cNvPr id="7" name="TextBox 6">
            <a:extLst>
              <a:ext uri="{FF2B5EF4-FFF2-40B4-BE49-F238E27FC236}">
                <a16:creationId xmlns:a16="http://schemas.microsoft.com/office/drawing/2014/main" id="{C71647E5-D7B0-B815-2A49-4DB0D9AA7D4E}"/>
              </a:ext>
            </a:extLst>
          </p:cNvPr>
          <p:cNvSpPr txBox="1"/>
          <p:nvPr/>
        </p:nvSpPr>
        <p:spPr>
          <a:xfrm>
            <a:off x="1321067" y="3668128"/>
            <a:ext cx="1280160" cy="261610"/>
          </a:xfrm>
          <a:prstGeom prst="rect">
            <a:avLst/>
          </a:prstGeom>
          <a:solidFill>
            <a:schemeClr val="accent3"/>
          </a:solidFill>
        </p:spPr>
        <p:txBody>
          <a:bodyPr wrap="square" rtlCol="0">
            <a:spAutoFit/>
          </a:bodyPr>
          <a:lstStyle/>
          <a:p>
            <a:pPr algn="ctr"/>
            <a:r>
              <a:rPr lang="en-US" sz="1100" dirty="0">
                <a:solidFill>
                  <a:schemeClr val="bg1"/>
                </a:solidFill>
                <a:latin typeface="Corbel" panose="020B0503020204020204" pitchFamily="34" charset="0"/>
              </a:rPr>
              <a:t>TECHNOLOGY</a:t>
            </a:r>
          </a:p>
        </p:txBody>
      </p:sp>
      <p:sp>
        <p:nvSpPr>
          <p:cNvPr id="8" name="TextBox 7">
            <a:extLst>
              <a:ext uri="{FF2B5EF4-FFF2-40B4-BE49-F238E27FC236}">
                <a16:creationId xmlns:a16="http://schemas.microsoft.com/office/drawing/2014/main" id="{33C62330-D4B6-44D0-1A15-36E11C4326B9}"/>
              </a:ext>
            </a:extLst>
          </p:cNvPr>
          <p:cNvSpPr txBox="1"/>
          <p:nvPr/>
        </p:nvSpPr>
        <p:spPr>
          <a:xfrm>
            <a:off x="1321066" y="4684082"/>
            <a:ext cx="1280160" cy="261610"/>
          </a:xfrm>
          <a:prstGeom prst="rect">
            <a:avLst/>
          </a:prstGeom>
          <a:solidFill>
            <a:schemeClr val="accent2"/>
          </a:solidFill>
        </p:spPr>
        <p:txBody>
          <a:bodyPr wrap="square" rtlCol="0">
            <a:spAutoFit/>
          </a:bodyPr>
          <a:lstStyle/>
          <a:p>
            <a:pPr algn="ctr"/>
            <a:r>
              <a:rPr lang="en-US" sz="1100" dirty="0">
                <a:solidFill>
                  <a:schemeClr val="bg1"/>
                </a:solidFill>
                <a:latin typeface="Corbel" panose="020B0503020204020204" pitchFamily="34" charset="0"/>
              </a:rPr>
              <a:t>ACCEPTANCE</a:t>
            </a:r>
          </a:p>
        </p:txBody>
      </p:sp>
      <p:sp>
        <p:nvSpPr>
          <p:cNvPr id="9" name="TextBox 8">
            <a:extLst>
              <a:ext uri="{FF2B5EF4-FFF2-40B4-BE49-F238E27FC236}">
                <a16:creationId xmlns:a16="http://schemas.microsoft.com/office/drawing/2014/main" id="{996FBB6E-0738-BB21-0C32-62AA07EFAAC0}"/>
              </a:ext>
            </a:extLst>
          </p:cNvPr>
          <p:cNvSpPr txBox="1"/>
          <p:nvPr/>
        </p:nvSpPr>
        <p:spPr>
          <a:xfrm>
            <a:off x="1321066" y="5704375"/>
            <a:ext cx="1280160" cy="261610"/>
          </a:xfrm>
          <a:prstGeom prst="rect">
            <a:avLst/>
          </a:prstGeom>
          <a:solidFill>
            <a:schemeClr val="tx2"/>
          </a:solidFill>
        </p:spPr>
        <p:txBody>
          <a:bodyPr wrap="square" rtlCol="0">
            <a:spAutoFit/>
          </a:bodyPr>
          <a:lstStyle/>
          <a:p>
            <a:pPr algn="ctr"/>
            <a:r>
              <a:rPr lang="en-US" sz="1100" dirty="0">
                <a:solidFill>
                  <a:schemeClr val="bg1"/>
                </a:solidFill>
                <a:latin typeface="Corbel" panose="020B0503020204020204" pitchFamily="34" charset="0"/>
              </a:rPr>
              <a:t>DELIVERY</a:t>
            </a:r>
          </a:p>
        </p:txBody>
      </p:sp>
      <p:sp>
        <p:nvSpPr>
          <p:cNvPr id="6" name="Footer Placeholder 2">
            <a:extLst>
              <a:ext uri="{FF2B5EF4-FFF2-40B4-BE49-F238E27FC236}">
                <a16:creationId xmlns:a16="http://schemas.microsoft.com/office/drawing/2014/main" id="{A7AA033D-F4FC-4B8D-1CD9-964CA1577033}"/>
              </a:ext>
            </a:extLst>
          </p:cNvPr>
          <p:cNvSpPr>
            <a:spLocks noGrp="1"/>
          </p:cNvSpPr>
          <p:nvPr>
            <p:ph type="ftr" sz="quarter" idx="3"/>
          </p:nvPr>
        </p:nvSpPr>
        <p:spPr>
          <a:xfrm>
            <a:off x="6866666" y="6548086"/>
            <a:ext cx="4873214" cy="173389"/>
          </a:xfrm>
          <a:prstGeom prst="rect">
            <a:avLst/>
          </a:prstGeom>
        </p:spPr>
        <p:txBody>
          <a:bodyPr vert="horz" lIns="91440" tIns="45720" rIns="91440" bIns="45720" rtlCol="0" anchor="ctr"/>
          <a:lstStyle>
            <a:defPPr>
              <a:defRPr lang="en-US"/>
            </a:defPPr>
            <a:lvl1pPr marL="0" algn="r" defTabSz="914400" rtl="0" eaLnBrk="1" latinLnBrk="0" hangingPunct="1">
              <a:defRPr sz="800" kern="1200">
                <a:solidFill>
                  <a:schemeClr val="tx1">
                    <a:tint val="75000"/>
                  </a:schemeClr>
                </a:solidFill>
                <a:latin typeface="Corbel" panose="020B05030202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t>Original slide developed by the World Health Organization and PATH.  Last updated: January 2024.</a:t>
            </a:r>
            <a:endPar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endParaRPr>
          </a:p>
        </p:txBody>
      </p:sp>
    </p:spTree>
    <p:extLst>
      <p:ext uri="{BB962C8B-B14F-4D97-AF65-F5344CB8AC3E}">
        <p14:creationId xmlns:p14="http://schemas.microsoft.com/office/powerpoint/2010/main" val="41338815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2380621893"/>
              </p:ext>
            </p:extLst>
          </p:nvPr>
        </p:nvGraphicFramePr>
        <p:xfrm>
          <a:off x="1224280" y="1249680"/>
          <a:ext cx="9519920" cy="3990634"/>
        </p:xfrm>
        <a:graphic>
          <a:graphicData uri="http://schemas.openxmlformats.org/drawingml/2006/table">
            <a:tbl>
              <a:tblPr firstRow="1" bandRow="1">
                <a:tableStyleId>{2D5ABB26-0587-4C30-8999-92F81FD0307C}</a:tableStyleId>
              </a:tblPr>
              <a:tblGrid>
                <a:gridCol w="1121366">
                  <a:extLst>
                    <a:ext uri="{9D8B030D-6E8A-4147-A177-3AD203B41FA5}">
                      <a16:colId xmlns:a16="http://schemas.microsoft.com/office/drawing/2014/main" val="2573996382"/>
                    </a:ext>
                  </a:extLst>
                </a:gridCol>
                <a:gridCol w="8398554">
                  <a:extLst>
                    <a:ext uri="{9D8B030D-6E8A-4147-A177-3AD203B41FA5}">
                      <a16:colId xmlns:a16="http://schemas.microsoft.com/office/drawing/2014/main" val="20001"/>
                    </a:ext>
                  </a:extLst>
                </a:gridCol>
              </a:tblGrid>
              <a:tr h="2059662">
                <a:tc>
                  <a:txBody>
                    <a:bodyPr/>
                    <a:lstStyle/>
                    <a:p>
                      <a:pPr marL="508000">
                        <a:lnSpc>
                          <a:spcPct val="100000"/>
                        </a:lnSpc>
                        <a:spcBef>
                          <a:spcPts val="0"/>
                        </a:spcBef>
                        <a:spcAft>
                          <a:spcPts val="1200"/>
                        </a:spcAft>
                      </a:pPr>
                      <a:endParaRPr lang="en-US" sz="2800" b="0" dirty="0">
                        <a:latin typeface="Corbel" panose="020B0503020204020204" pitchFamily="34" charset="0"/>
                        <a:cs typeface="Montserrat-SemiBold"/>
                      </a:endParaRPr>
                    </a:p>
                  </a:txBody>
                  <a:tcPr marL="0" marR="0" marT="4233" marB="0" anchor="ctr">
                    <a:lnL w="12700" cap="flat" cmpd="sng" algn="ctr">
                      <a:noFill/>
                      <a:prstDash val="solid"/>
                      <a:round/>
                      <a:headEnd type="none" w="med" len="med"/>
                      <a:tailEnd type="none" w="med" len="med"/>
                    </a:lnL>
                    <a:lnB w="6350" cap="flat" cmpd="sng" algn="ctr">
                      <a:solidFill>
                        <a:srgbClr val="0093D5"/>
                      </a:solidFill>
                      <a:prstDash val="solid"/>
                      <a:round/>
                      <a:headEnd type="none" w="med" len="med"/>
                      <a:tailEnd type="none" w="med" len="med"/>
                    </a:lnB>
                  </a:tcPr>
                </a:tc>
                <a:tc>
                  <a:txBody>
                    <a:bodyPr/>
                    <a:lstStyle/>
                    <a:p>
                      <a:pPr marL="508000">
                        <a:lnSpc>
                          <a:spcPct val="100000"/>
                        </a:lnSpc>
                        <a:spcBef>
                          <a:spcPts val="0"/>
                        </a:spcBef>
                      </a:pPr>
                      <a:r>
                        <a:rPr lang="en-US" sz="2800" b="1" spc="55" dirty="0">
                          <a:solidFill>
                            <a:schemeClr val="accent5"/>
                          </a:solidFill>
                          <a:latin typeface="Corbel" panose="020B0503020204020204" pitchFamily="34" charset="0"/>
                          <a:cs typeface="Montserrat-ExtraBold"/>
                        </a:rPr>
                        <a:t>Why maternal immunization?</a:t>
                      </a:r>
                      <a:endParaRPr lang="en-US" sz="2800" dirty="0">
                        <a:solidFill>
                          <a:schemeClr val="accent5"/>
                        </a:solidFill>
                        <a:latin typeface="Corbel" panose="020B0503020204020204" pitchFamily="34" charset="0"/>
                        <a:cs typeface="Montserrat-ExtraBold"/>
                      </a:endParaRPr>
                    </a:p>
                    <a:p>
                      <a:pPr marL="508000">
                        <a:lnSpc>
                          <a:spcPct val="100000"/>
                        </a:lnSpc>
                        <a:spcBef>
                          <a:spcPts val="0"/>
                        </a:spcBef>
                        <a:spcAft>
                          <a:spcPts val="1200"/>
                        </a:spcAft>
                      </a:pPr>
                      <a:r>
                        <a:rPr lang="en-US" sz="2800" b="0" dirty="0">
                          <a:solidFill>
                            <a:schemeClr val="accent5"/>
                          </a:solidFill>
                          <a:latin typeface="Corbel" panose="020B0503020204020204" pitchFamily="34" charset="0"/>
                          <a:cs typeface="Montserrat-SemiBold"/>
                        </a:rPr>
                        <a:t>how vaccination in pregnancy works to protect infants from RSV disease</a:t>
                      </a:r>
                    </a:p>
                  </a:txBody>
                  <a:tcPr marL="0" marR="0" marT="4233" marB="0" anchor="ctr">
                    <a:lnB w="6350" cap="flat" cmpd="sng" algn="ctr">
                      <a:solidFill>
                        <a:srgbClr val="0093D5"/>
                      </a:solidFill>
                      <a:prstDash val="solid"/>
                      <a:round/>
                      <a:headEnd type="none" w="med" len="med"/>
                      <a:tailEnd type="none" w="med" len="med"/>
                    </a:lnB>
                  </a:tcPr>
                </a:tc>
                <a:extLst>
                  <a:ext uri="{0D108BD9-81ED-4DB2-BD59-A6C34878D82A}">
                    <a16:rowId xmlns:a16="http://schemas.microsoft.com/office/drawing/2014/main" val="10000"/>
                  </a:ext>
                </a:extLst>
              </a:tr>
              <a:tr h="1930972">
                <a:tc>
                  <a:txBody>
                    <a:bodyPr/>
                    <a:lstStyle/>
                    <a:p>
                      <a:pPr marL="508000">
                        <a:lnSpc>
                          <a:spcPct val="100000"/>
                        </a:lnSpc>
                        <a:spcBef>
                          <a:spcPts val="0"/>
                        </a:spcBef>
                      </a:pPr>
                      <a:endParaRPr lang="en-US" sz="2800" b="0" kern="1200" dirty="0">
                        <a:solidFill>
                          <a:srgbClr val="314FA1"/>
                        </a:solidFill>
                        <a:latin typeface="Corbel" panose="020B0503020204020204" pitchFamily="34" charset="0"/>
                        <a:ea typeface="+mn-ea"/>
                        <a:cs typeface="Montserrat-SemiBold"/>
                      </a:endParaRPr>
                    </a:p>
                  </a:txBody>
                  <a:tcPr marL="0" marR="0" marT="4233" marB="0" anchor="ctr">
                    <a:lnL w="12700" cap="flat" cmpd="sng" algn="ctr">
                      <a:noFill/>
                      <a:prstDash val="solid"/>
                      <a:round/>
                      <a:headEnd type="none" w="med" len="med"/>
                      <a:tailEnd type="none" w="med" len="med"/>
                    </a:lnL>
                    <a:lnT w="6350" cap="flat" cmpd="sng" algn="ctr">
                      <a:solidFill>
                        <a:srgbClr val="0093D5"/>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508000">
                        <a:lnSpc>
                          <a:spcPct val="100000"/>
                        </a:lnSpc>
                        <a:spcBef>
                          <a:spcPts val="0"/>
                        </a:spcBef>
                      </a:pPr>
                      <a:r>
                        <a:rPr lang="en-US" sz="2800" b="1" kern="1200" spc="55" dirty="0">
                          <a:solidFill>
                            <a:schemeClr val="accent1"/>
                          </a:solidFill>
                          <a:latin typeface="Corbel" panose="020B0503020204020204" pitchFamily="34" charset="0"/>
                          <a:ea typeface="+mn-ea"/>
                          <a:cs typeface="Montserrat-ExtraBold"/>
                        </a:rPr>
                        <a:t>Why long-acting monoclonal antibodies (</a:t>
                      </a:r>
                      <a:r>
                        <a:rPr lang="en-US" sz="2800" b="1" kern="1200" spc="55" dirty="0" err="1">
                          <a:solidFill>
                            <a:schemeClr val="accent1"/>
                          </a:solidFill>
                          <a:latin typeface="Corbel" panose="020B0503020204020204" pitchFamily="34" charset="0"/>
                          <a:ea typeface="+mn-ea"/>
                          <a:cs typeface="Montserrat-ExtraBold"/>
                        </a:rPr>
                        <a:t>mAbs</a:t>
                      </a:r>
                      <a:r>
                        <a:rPr lang="en-US" sz="2800" b="1" kern="1200" spc="55" dirty="0">
                          <a:solidFill>
                            <a:schemeClr val="accent1"/>
                          </a:solidFill>
                          <a:latin typeface="Corbel" panose="020B0503020204020204" pitchFamily="34" charset="0"/>
                          <a:ea typeface="+mn-ea"/>
                          <a:cs typeface="Montserrat-ExtraBold"/>
                        </a:rPr>
                        <a:t>)?</a:t>
                      </a:r>
                    </a:p>
                    <a:p>
                      <a:pPr marL="508000">
                        <a:lnSpc>
                          <a:spcPct val="100000"/>
                        </a:lnSpc>
                        <a:spcBef>
                          <a:spcPts val="0"/>
                        </a:spcBef>
                      </a:pPr>
                      <a:r>
                        <a:rPr lang="en-US" sz="2800" b="0" kern="1200" dirty="0">
                          <a:solidFill>
                            <a:schemeClr val="accent1"/>
                          </a:solidFill>
                          <a:latin typeface="Corbel" panose="020B0503020204020204" pitchFamily="34" charset="0"/>
                          <a:ea typeface="+mn-ea"/>
                          <a:cs typeface="Montserrat-SemiBold"/>
                        </a:rPr>
                        <a:t>how antibodies given at birth protect infants from RSV disease</a:t>
                      </a:r>
                    </a:p>
                  </a:txBody>
                  <a:tcPr marL="0" marR="0" marT="4233" marB="0" anchor="ctr">
                    <a:lnT w="6350" cap="flat" cmpd="sng" algn="ctr">
                      <a:solidFill>
                        <a:srgbClr val="0093D5"/>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70" name="object 70"/>
          <p:cNvSpPr txBox="1">
            <a:spLocks noGrp="1"/>
          </p:cNvSpPr>
          <p:nvPr>
            <p:ph type="title"/>
          </p:nvPr>
        </p:nvSpPr>
        <p:spPr>
          <a:prstGeom prst="rect">
            <a:avLst/>
          </a:prstGeom>
        </p:spPr>
        <p:txBody>
          <a:bodyPr vert="horz" wrap="square" lIns="0" tIns="10583" rIns="0" bIns="0" rtlCol="0" anchor="t" anchorCtr="0">
            <a:spAutoFit/>
          </a:bodyPr>
          <a:lstStyle/>
          <a:p>
            <a:pPr marL="10583">
              <a:lnSpc>
                <a:spcPct val="100000"/>
              </a:lnSpc>
              <a:spcBef>
                <a:spcPts val="83"/>
              </a:spcBef>
            </a:pPr>
            <a:r>
              <a:rPr spc="-8" dirty="0">
                <a:solidFill>
                  <a:srgbClr val="0093D5"/>
                </a:solidFill>
                <a:cs typeface="Montserrat"/>
              </a:rPr>
              <a:t>Agenda</a:t>
            </a:r>
          </a:p>
        </p:txBody>
      </p:sp>
      <p:sp>
        <p:nvSpPr>
          <p:cNvPr id="3" name="Footer Placeholder 2">
            <a:extLst>
              <a:ext uri="{FF2B5EF4-FFF2-40B4-BE49-F238E27FC236}">
                <a16:creationId xmlns:a16="http://schemas.microsoft.com/office/drawing/2014/main" id="{12393528-408E-BE3A-C309-8DE436A742B3}"/>
              </a:ext>
            </a:extLst>
          </p:cNvPr>
          <p:cNvSpPr>
            <a:spLocks noGrp="1"/>
          </p:cNvSpPr>
          <p:nvPr>
            <p:ph type="ftr" sz="quarter" idx="3"/>
          </p:nvPr>
        </p:nvSpPr>
        <p:spPr>
          <a:prstGeom prst="rect">
            <a:avLst/>
          </a:prstGeom>
        </p:spPr>
        <p:txBody>
          <a:bodyPr vert="horz" lIns="91440" tIns="45720" rIns="91440" bIns="45720" rtlCol="0" anchor="ctr"/>
          <a:lstStyle>
            <a:defPPr>
              <a:defRPr lang="en-US"/>
            </a:defPPr>
            <a:lvl1pPr marL="0" algn="r" defTabSz="914400" rtl="0" eaLnBrk="1" latinLnBrk="0" hangingPunct="1">
              <a:defRPr sz="800" kern="1200">
                <a:solidFill>
                  <a:schemeClr val="tx1">
                    <a:tint val="75000"/>
                  </a:schemeClr>
                </a:solidFill>
                <a:latin typeface="Corbel" panose="020B05030202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t>Original slide developed by the World Health Organization and PATH.  Last updated: January 2024.</a:t>
            </a:r>
            <a:endPar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endParaRPr>
          </a:p>
        </p:txBody>
      </p:sp>
      <p:pic>
        <p:nvPicPr>
          <p:cNvPr id="4" name="object 21">
            <a:extLst>
              <a:ext uri="{FF2B5EF4-FFF2-40B4-BE49-F238E27FC236}">
                <a16:creationId xmlns:a16="http://schemas.microsoft.com/office/drawing/2014/main" id="{5D0C64BC-33E7-52E5-6823-2AF459F5B868}"/>
              </a:ext>
            </a:extLst>
          </p:cNvPr>
          <p:cNvPicPr/>
          <p:nvPr/>
        </p:nvPicPr>
        <p:blipFill>
          <a:blip r:embed="rId3"/>
          <a:srcRect/>
          <a:stretch/>
        </p:blipFill>
        <p:spPr>
          <a:xfrm>
            <a:off x="1699406" y="1707749"/>
            <a:ext cx="511531" cy="1122527"/>
          </a:xfrm>
          <a:prstGeom prst="rect">
            <a:avLst/>
          </a:prstGeom>
        </p:spPr>
      </p:pic>
      <p:pic>
        <p:nvPicPr>
          <p:cNvPr id="5" name="object 21">
            <a:extLst>
              <a:ext uri="{FF2B5EF4-FFF2-40B4-BE49-F238E27FC236}">
                <a16:creationId xmlns:a16="http://schemas.microsoft.com/office/drawing/2014/main" id="{A6E111D8-4515-2354-4A74-C0895FB4A924}"/>
              </a:ext>
            </a:extLst>
          </p:cNvPr>
          <p:cNvPicPr/>
          <p:nvPr/>
        </p:nvPicPr>
        <p:blipFill>
          <a:blip r:embed="rId4"/>
          <a:srcRect/>
          <a:stretch/>
        </p:blipFill>
        <p:spPr>
          <a:xfrm>
            <a:off x="1699406" y="3728700"/>
            <a:ext cx="511531" cy="99613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0F638-4F7D-1DC0-EA1C-5F4D4BD827C3}"/>
              </a:ext>
            </a:extLst>
          </p:cNvPr>
          <p:cNvSpPr>
            <a:spLocks noGrp="1"/>
          </p:cNvSpPr>
          <p:nvPr>
            <p:ph type="title"/>
          </p:nvPr>
        </p:nvSpPr>
        <p:spPr/>
        <p:txBody>
          <a:bodyPr/>
          <a:lstStyle/>
          <a:p>
            <a:r>
              <a:rPr lang="en-US" dirty="0"/>
              <a:t>Why maternal immunization? </a:t>
            </a:r>
          </a:p>
        </p:txBody>
      </p:sp>
      <p:sp>
        <p:nvSpPr>
          <p:cNvPr id="3" name="Text Placeholder 2">
            <a:extLst>
              <a:ext uri="{FF2B5EF4-FFF2-40B4-BE49-F238E27FC236}">
                <a16:creationId xmlns:a16="http://schemas.microsoft.com/office/drawing/2014/main" id="{7B6B9B58-BCF1-EEB3-C9C4-26FAC2421517}"/>
              </a:ext>
            </a:extLst>
          </p:cNvPr>
          <p:cNvSpPr>
            <a:spLocks noGrp="1"/>
          </p:cNvSpPr>
          <p:nvPr>
            <p:ph type="body" idx="1"/>
          </p:nvPr>
        </p:nvSpPr>
        <p:spPr>
          <a:xfrm>
            <a:off x="831850" y="4188630"/>
            <a:ext cx="10384790" cy="1500187"/>
          </a:xfrm>
        </p:spPr>
        <p:txBody>
          <a:bodyPr/>
          <a:lstStyle/>
          <a:p>
            <a:r>
              <a:rPr lang="en-US" dirty="0"/>
              <a:t>how vaccination in pregnancy works to protect infants from RSV</a:t>
            </a:r>
          </a:p>
        </p:txBody>
      </p:sp>
    </p:spTree>
    <p:extLst>
      <p:ext uri="{BB962C8B-B14F-4D97-AF65-F5344CB8AC3E}">
        <p14:creationId xmlns:p14="http://schemas.microsoft.com/office/powerpoint/2010/main" val="42641091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2">
            <a:extLst>
              <a:ext uri="{FF2B5EF4-FFF2-40B4-BE49-F238E27FC236}">
                <a16:creationId xmlns:a16="http://schemas.microsoft.com/office/drawing/2014/main" id="{78D09BF3-27D6-E4C7-25E4-451F67474070}"/>
              </a:ext>
            </a:extLst>
          </p:cNvPr>
          <p:cNvSpPr>
            <a:spLocks noGrp="1"/>
          </p:cNvSpPr>
          <p:nvPr>
            <p:ph sz="half" idx="1"/>
          </p:nvPr>
        </p:nvSpPr>
        <p:spPr>
          <a:xfrm>
            <a:off x="1224280" y="1293376"/>
            <a:ext cx="10591899" cy="566824"/>
          </a:xfrm>
        </p:spPr>
        <p:txBody>
          <a:bodyPr numCol="1"/>
          <a:lstStyle/>
          <a:p>
            <a:pPr marL="0" indent="0">
              <a:buNone/>
            </a:pPr>
            <a:r>
              <a:rPr lang="en-US" b="1" dirty="0"/>
              <a:t>Enhances protective antibodies for the mother, which naturally transfer to baby through the placenta and protect in the first critical few months after birth.</a:t>
            </a:r>
          </a:p>
        </p:txBody>
      </p:sp>
      <p:sp>
        <p:nvSpPr>
          <p:cNvPr id="2" name="Title 1">
            <a:extLst>
              <a:ext uri="{FF2B5EF4-FFF2-40B4-BE49-F238E27FC236}">
                <a16:creationId xmlns:a16="http://schemas.microsoft.com/office/drawing/2014/main" id="{50397689-7B9F-0E90-B42B-B0174E543DE1}"/>
              </a:ext>
            </a:extLst>
          </p:cNvPr>
          <p:cNvSpPr>
            <a:spLocks noGrp="1"/>
          </p:cNvSpPr>
          <p:nvPr>
            <p:ph type="title"/>
          </p:nvPr>
        </p:nvSpPr>
        <p:spPr/>
        <p:txBody>
          <a:bodyPr/>
          <a:lstStyle/>
          <a:p>
            <a:r>
              <a:rPr lang="en-US" dirty="0"/>
              <a:t>What is maternal immunization?</a:t>
            </a:r>
          </a:p>
        </p:txBody>
      </p:sp>
      <p:sp>
        <p:nvSpPr>
          <p:cNvPr id="12" name="object 3">
            <a:extLst>
              <a:ext uri="{FF2B5EF4-FFF2-40B4-BE49-F238E27FC236}">
                <a16:creationId xmlns:a16="http://schemas.microsoft.com/office/drawing/2014/main" id="{C36901FB-28BD-854E-B9A8-14A3E099144F}"/>
              </a:ext>
            </a:extLst>
          </p:cNvPr>
          <p:cNvSpPr txBox="1"/>
          <p:nvPr/>
        </p:nvSpPr>
        <p:spPr>
          <a:xfrm>
            <a:off x="1317753" y="704791"/>
            <a:ext cx="10274806" cy="380018"/>
          </a:xfrm>
          <a:prstGeom prst="rect">
            <a:avLst/>
          </a:prstGeom>
        </p:spPr>
        <p:txBody>
          <a:bodyPr vert="horz" wrap="square" lIns="0" tIns="10583" rIns="0" bIns="0" rtlCol="0">
            <a:spAutoFit/>
          </a:bodyPr>
          <a:lstStyle/>
          <a:p>
            <a:pPr marL="10583" marR="0" lvl="0" indent="0" algn="l" defTabSz="914400" rtl="0" eaLnBrk="1" fontAlgn="auto" latinLnBrk="0" hangingPunct="1">
              <a:lnSpc>
                <a:spcPct val="100000"/>
              </a:lnSpc>
              <a:spcBef>
                <a:spcPts val="83"/>
              </a:spcBef>
              <a:spcAft>
                <a:spcPts val="0"/>
              </a:spcAft>
              <a:buClrTx/>
              <a:buSzTx/>
              <a:buFontTx/>
              <a:buNone/>
              <a:tabLst/>
              <a:defRPr/>
            </a:pPr>
            <a:r>
              <a:rPr lang="en-US" sz="2400" b="0" dirty="0">
                <a:solidFill>
                  <a:schemeClr val="accent1"/>
                </a:solidFill>
              </a:rPr>
              <a:t>vaccination in pregnancy to protect mother, baby, or both from serious infections</a:t>
            </a:r>
            <a:endParaRPr kumimoji="0" sz="2400" b="0" i="0" u="none" strike="noStrike" kern="1200" cap="none" spc="0" normalizeH="0" baseline="0" noProof="0" dirty="0">
              <a:ln>
                <a:noFill/>
              </a:ln>
              <a:solidFill>
                <a:srgbClr val="0092D4"/>
              </a:solidFill>
              <a:effectLst/>
              <a:uLnTx/>
              <a:uFillTx/>
              <a:latin typeface="Corbel" panose="020B0503020204020204" pitchFamily="34" charset="0"/>
              <a:ea typeface="+mn-ea"/>
              <a:cs typeface="Montserrat"/>
            </a:endParaRPr>
          </a:p>
        </p:txBody>
      </p:sp>
      <p:pic>
        <p:nvPicPr>
          <p:cNvPr id="23" name="Picture 22">
            <a:extLst>
              <a:ext uri="{FF2B5EF4-FFF2-40B4-BE49-F238E27FC236}">
                <a16:creationId xmlns:a16="http://schemas.microsoft.com/office/drawing/2014/main" id="{04999689-4E31-7C67-DAFA-CC0D58EBC20F}"/>
              </a:ext>
            </a:extLst>
          </p:cNvPr>
          <p:cNvPicPr>
            <a:picLocks noChangeAspect="1"/>
          </p:cNvPicPr>
          <p:nvPr/>
        </p:nvPicPr>
        <p:blipFill rotWithShape="1">
          <a:blip r:embed="rId3">
            <a:extLst>
              <a:ext uri="{28A0092B-C50C-407E-A947-70E740481C1C}">
                <a14:useLocalDpi xmlns:a14="http://schemas.microsoft.com/office/drawing/2010/main" val="0"/>
              </a:ext>
            </a:extLst>
          </a:blip>
          <a:srcRect l="-1385" r="-1385"/>
          <a:stretch/>
        </p:blipFill>
        <p:spPr>
          <a:xfrm>
            <a:off x="6486568" y="2791116"/>
            <a:ext cx="3453497" cy="3635236"/>
          </a:xfrm>
          <a:prstGeom prst="rect">
            <a:avLst/>
          </a:prstGeom>
        </p:spPr>
      </p:pic>
      <p:pic>
        <p:nvPicPr>
          <p:cNvPr id="30" name="Picture 29">
            <a:extLst>
              <a:ext uri="{FF2B5EF4-FFF2-40B4-BE49-F238E27FC236}">
                <a16:creationId xmlns:a16="http://schemas.microsoft.com/office/drawing/2014/main" id="{22EA9A12-0007-9F98-C06D-5CDF86EB7A0C}"/>
              </a:ext>
            </a:extLst>
          </p:cNvPr>
          <p:cNvPicPr>
            <a:picLocks noChangeAspect="1"/>
          </p:cNvPicPr>
          <p:nvPr/>
        </p:nvPicPr>
        <p:blipFill rotWithShape="1">
          <a:blip r:embed="rId4">
            <a:extLst>
              <a:ext uri="{28A0092B-C50C-407E-A947-70E740481C1C}">
                <a14:useLocalDpi xmlns:a14="http://schemas.microsoft.com/office/drawing/2010/main" val="0"/>
              </a:ext>
            </a:extLst>
          </a:blip>
          <a:srcRect l="-1385" r="-1385"/>
          <a:stretch/>
        </p:blipFill>
        <p:spPr>
          <a:xfrm>
            <a:off x="1695951" y="2778778"/>
            <a:ext cx="3453497" cy="3635236"/>
          </a:xfrm>
          <a:prstGeom prst="rect">
            <a:avLst/>
          </a:prstGeom>
        </p:spPr>
      </p:pic>
      <p:sp>
        <p:nvSpPr>
          <p:cNvPr id="32" name="Rectangle 31">
            <a:extLst>
              <a:ext uri="{FF2B5EF4-FFF2-40B4-BE49-F238E27FC236}">
                <a16:creationId xmlns:a16="http://schemas.microsoft.com/office/drawing/2014/main" id="{91E99564-DC69-8594-1198-CDF1C2E43250}"/>
              </a:ext>
            </a:extLst>
          </p:cNvPr>
          <p:cNvSpPr/>
          <p:nvPr/>
        </p:nvSpPr>
        <p:spPr>
          <a:xfrm>
            <a:off x="1317753" y="2395069"/>
            <a:ext cx="4192438" cy="4192438"/>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C75CC497-DD67-FAF1-6AC4-13A68DBF13E1}"/>
              </a:ext>
            </a:extLst>
          </p:cNvPr>
          <p:cNvSpPr/>
          <p:nvPr/>
        </p:nvSpPr>
        <p:spPr>
          <a:xfrm>
            <a:off x="6142793" y="2395069"/>
            <a:ext cx="4192438" cy="4192438"/>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bject 3">
            <a:extLst>
              <a:ext uri="{FF2B5EF4-FFF2-40B4-BE49-F238E27FC236}">
                <a16:creationId xmlns:a16="http://schemas.microsoft.com/office/drawing/2014/main" id="{D3DF7495-1C39-EFA3-2B9F-7D6851B30891}"/>
              </a:ext>
            </a:extLst>
          </p:cNvPr>
          <p:cNvSpPr txBox="1"/>
          <p:nvPr/>
        </p:nvSpPr>
        <p:spPr>
          <a:xfrm>
            <a:off x="2146618" y="2113480"/>
            <a:ext cx="2534708" cy="491805"/>
          </a:xfrm>
          <a:prstGeom prst="rect">
            <a:avLst/>
          </a:prstGeom>
          <a:solidFill>
            <a:schemeClr val="accent2"/>
          </a:solidFill>
        </p:spPr>
        <p:txBody>
          <a:bodyPr vert="horz" wrap="square" lIns="0" tIns="10583" rIns="0" bIns="0" rtlCol="0" anchor="ctr" anchorCtr="0">
            <a:noAutofit/>
          </a:bodyPr>
          <a:lstStyle/>
          <a:p>
            <a:pPr marL="10583" marR="0" lvl="0" indent="0" algn="ctr" defTabSz="914400" rtl="0" eaLnBrk="1" fontAlgn="auto" latinLnBrk="0" hangingPunct="1">
              <a:lnSpc>
                <a:spcPct val="100000"/>
              </a:lnSpc>
              <a:spcBef>
                <a:spcPts val="83"/>
              </a:spcBef>
              <a:spcAft>
                <a:spcPts val="0"/>
              </a:spcAft>
              <a:buClrTx/>
              <a:buSzTx/>
              <a:buFontTx/>
              <a:buNone/>
              <a:tabLst/>
              <a:defRPr/>
            </a:pPr>
            <a:r>
              <a:rPr lang="en-US" b="1" dirty="0">
                <a:solidFill>
                  <a:schemeClr val="bg1"/>
                </a:solidFill>
                <a:latin typeface="Corbel" panose="020B0503020204020204" pitchFamily="34" charset="0"/>
                <a:cs typeface="Montserrat"/>
              </a:rPr>
              <a:t>NO</a:t>
            </a:r>
            <a:r>
              <a:rPr kumimoji="0" lang="en-US" sz="1800" b="1" i="0" u="none" strike="noStrike" kern="1200" cap="none" spc="0" normalizeH="0" baseline="0" noProof="0" dirty="0">
                <a:ln>
                  <a:noFill/>
                </a:ln>
                <a:solidFill>
                  <a:schemeClr val="bg1"/>
                </a:solidFill>
                <a:effectLst/>
                <a:uLnTx/>
                <a:uFillTx/>
                <a:latin typeface="Corbel" panose="020B0503020204020204" pitchFamily="34" charset="0"/>
                <a:ea typeface="+mn-ea"/>
                <a:cs typeface="Montserrat"/>
              </a:rPr>
              <a:t> vaccination</a:t>
            </a:r>
            <a:endParaRPr kumimoji="0" sz="1800" b="0" i="0" u="none" strike="noStrike" kern="1200" cap="none" spc="0" normalizeH="0" baseline="0" noProof="0" dirty="0">
              <a:ln>
                <a:noFill/>
              </a:ln>
              <a:solidFill>
                <a:schemeClr val="bg1"/>
              </a:solidFill>
              <a:effectLst/>
              <a:uLnTx/>
              <a:uFillTx/>
              <a:latin typeface="Corbel" panose="020B0503020204020204" pitchFamily="34" charset="0"/>
              <a:ea typeface="+mn-ea"/>
              <a:cs typeface="Montserrat"/>
            </a:endParaRPr>
          </a:p>
        </p:txBody>
      </p:sp>
      <p:sp>
        <p:nvSpPr>
          <p:cNvPr id="11" name="object 3">
            <a:extLst>
              <a:ext uri="{FF2B5EF4-FFF2-40B4-BE49-F238E27FC236}">
                <a16:creationId xmlns:a16="http://schemas.microsoft.com/office/drawing/2014/main" id="{3F589351-B38F-7E58-8567-6EA32F3811E1}"/>
              </a:ext>
            </a:extLst>
          </p:cNvPr>
          <p:cNvSpPr txBox="1"/>
          <p:nvPr/>
        </p:nvSpPr>
        <p:spPr>
          <a:xfrm>
            <a:off x="6971658" y="2107384"/>
            <a:ext cx="2534708" cy="491805"/>
          </a:xfrm>
          <a:prstGeom prst="rect">
            <a:avLst/>
          </a:prstGeom>
          <a:solidFill>
            <a:schemeClr val="accent4"/>
          </a:solidFill>
        </p:spPr>
        <p:txBody>
          <a:bodyPr vert="horz" wrap="square" lIns="0" tIns="10583" rIns="0" bIns="0" rtlCol="0" anchor="ctr" anchorCtr="0">
            <a:noAutofit/>
          </a:bodyPr>
          <a:lstStyle/>
          <a:p>
            <a:pPr marL="10583" marR="0" lvl="0" indent="0" algn="ctr" defTabSz="914400" rtl="0" eaLnBrk="1" fontAlgn="auto" latinLnBrk="0" hangingPunct="1">
              <a:lnSpc>
                <a:spcPct val="100000"/>
              </a:lnSpc>
              <a:spcBef>
                <a:spcPts val="83"/>
              </a:spcBef>
              <a:spcAft>
                <a:spcPts val="0"/>
              </a:spcAft>
              <a:buClrTx/>
              <a:buSzTx/>
              <a:buFontTx/>
              <a:buNone/>
              <a:tabLst/>
              <a:defRPr/>
            </a:pPr>
            <a:r>
              <a:rPr kumimoji="0" lang="en-US" sz="1800" b="1" i="0" u="none" strike="noStrike" kern="1200" cap="none" spc="0" normalizeH="0" baseline="0" noProof="0" dirty="0">
                <a:ln>
                  <a:noFill/>
                </a:ln>
                <a:solidFill>
                  <a:schemeClr val="bg1"/>
                </a:solidFill>
                <a:effectLst/>
                <a:uLnTx/>
                <a:uFillTx/>
                <a:latin typeface="Corbel" panose="020B0503020204020204" pitchFamily="34" charset="0"/>
                <a:ea typeface="+mn-ea"/>
                <a:cs typeface="Montserrat"/>
              </a:rPr>
              <a:t>WITH vaccination</a:t>
            </a:r>
            <a:endParaRPr kumimoji="0" sz="1800" b="0" i="0" u="none" strike="noStrike" kern="1200" cap="none" spc="0" normalizeH="0" baseline="0" noProof="0" dirty="0">
              <a:ln>
                <a:noFill/>
              </a:ln>
              <a:solidFill>
                <a:schemeClr val="bg1"/>
              </a:solidFill>
              <a:effectLst/>
              <a:uLnTx/>
              <a:uFillTx/>
              <a:latin typeface="Corbel" panose="020B0503020204020204" pitchFamily="34" charset="0"/>
              <a:ea typeface="+mn-ea"/>
              <a:cs typeface="Montserrat"/>
            </a:endParaRPr>
          </a:p>
        </p:txBody>
      </p:sp>
      <p:sp>
        <p:nvSpPr>
          <p:cNvPr id="39" name="TextBox 38">
            <a:extLst>
              <a:ext uri="{FF2B5EF4-FFF2-40B4-BE49-F238E27FC236}">
                <a16:creationId xmlns:a16="http://schemas.microsoft.com/office/drawing/2014/main" id="{A9B228E0-04AA-A7B6-0F7C-6DF068613300}"/>
              </a:ext>
            </a:extLst>
          </p:cNvPr>
          <p:cNvSpPr txBox="1"/>
          <p:nvPr/>
        </p:nvSpPr>
        <p:spPr>
          <a:xfrm>
            <a:off x="10638561" y="6260125"/>
            <a:ext cx="1798557" cy="307777"/>
          </a:xfrm>
          <a:prstGeom prst="rect">
            <a:avLst/>
          </a:prstGeom>
          <a:noFill/>
        </p:spPr>
        <p:txBody>
          <a:bodyPr wrap="square">
            <a:spAutoFit/>
          </a:bodyPr>
          <a:lstStyle/>
          <a:p>
            <a:r>
              <a:rPr lang="en-US" sz="1400" dirty="0">
                <a:solidFill>
                  <a:schemeClr val="accent4"/>
                </a:solidFill>
              </a:rPr>
              <a:t>= </a:t>
            </a:r>
            <a:r>
              <a:rPr lang="en-US" sz="1400" dirty="0">
                <a:solidFill>
                  <a:schemeClr val="accent4"/>
                </a:solidFill>
                <a:effectLst/>
              </a:rPr>
              <a:t>RSV antibodies</a:t>
            </a:r>
          </a:p>
        </p:txBody>
      </p:sp>
      <p:pic>
        <p:nvPicPr>
          <p:cNvPr id="44" name="Picture 43" descr="A green and black logo&#10;&#10;Description automatically generated">
            <a:extLst>
              <a:ext uri="{FF2B5EF4-FFF2-40B4-BE49-F238E27FC236}">
                <a16:creationId xmlns:a16="http://schemas.microsoft.com/office/drawing/2014/main" id="{C9403D20-1D41-50B6-CA41-4F7CDC17087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32261" y="6326607"/>
            <a:ext cx="149839" cy="174812"/>
          </a:xfrm>
          <a:prstGeom prst="rect">
            <a:avLst/>
          </a:prstGeom>
        </p:spPr>
      </p:pic>
      <p:sp>
        <p:nvSpPr>
          <p:cNvPr id="3" name="Footer Placeholder 2">
            <a:extLst>
              <a:ext uri="{FF2B5EF4-FFF2-40B4-BE49-F238E27FC236}">
                <a16:creationId xmlns:a16="http://schemas.microsoft.com/office/drawing/2014/main" id="{8F170DF5-8B42-CE76-B1C0-5B23E6A662E8}"/>
              </a:ext>
            </a:extLst>
          </p:cNvPr>
          <p:cNvSpPr txBox="1">
            <a:spLocks/>
          </p:cNvSpPr>
          <p:nvPr/>
        </p:nvSpPr>
        <p:spPr>
          <a:xfrm>
            <a:off x="1222786" y="6656886"/>
            <a:ext cx="4873214" cy="173389"/>
          </a:xfrm>
          <a:prstGeom prst="rect">
            <a:avLst/>
          </a:prstGeom>
        </p:spPr>
        <p:txBody>
          <a:bodyPr vert="horz" lIns="91440" tIns="45720" rIns="91440" bIns="45720" rtlCol="0" anchor="ctr"/>
          <a:lstStyle>
            <a:defPPr>
              <a:defRPr lang="en-US"/>
            </a:defPPr>
            <a:lvl1pPr marL="0" algn="r" defTabSz="914400" rtl="0" eaLnBrk="1" latinLnBrk="0" hangingPunct="1">
              <a:defRPr sz="800" kern="1200">
                <a:solidFill>
                  <a:schemeClr val="tx1">
                    <a:tint val="75000"/>
                  </a:schemeClr>
                </a:solidFill>
                <a:latin typeface="Corbel" panose="020B05030202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en-US" dirty="0"/>
              <a:t>Last updated: January 2024</a:t>
            </a:r>
            <a:endParaRPr lang="en-US" dirty="0">
              <a:solidFill>
                <a:srgbClr val="000000">
                  <a:tint val="75000"/>
                </a:srgbClr>
              </a:solidFill>
            </a:endParaRPr>
          </a:p>
        </p:txBody>
      </p:sp>
      <p:sp>
        <p:nvSpPr>
          <p:cNvPr id="4" name="Footer Placeholder 2">
            <a:extLst>
              <a:ext uri="{FF2B5EF4-FFF2-40B4-BE49-F238E27FC236}">
                <a16:creationId xmlns:a16="http://schemas.microsoft.com/office/drawing/2014/main" id="{1896ECE6-A6DA-DECB-03F0-EA9A70FEA0A0}"/>
              </a:ext>
            </a:extLst>
          </p:cNvPr>
          <p:cNvSpPr>
            <a:spLocks noGrp="1"/>
          </p:cNvSpPr>
          <p:nvPr>
            <p:ph type="ftr" sz="quarter" idx="3"/>
          </p:nvPr>
        </p:nvSpPr>
        <p:spPr>
          <a:xfrm>
            <a:off x="7190048" y="6659599"/>
            <a:ext cx="4873214" cy="173389"/>
          </a:xfrm>
          <a:prstGeom prst="rect">
            <a:avLst/>
          </a:prstGeom>
        </p:spPr>
        <p:txBody>
          <a:bodyPr vert="horz" lIns="91440" tIns="45720" rIns="91440" bIns="45720" rtlCol="0" anchor="ctr"/>
          <a:lstStyle>
            <a:defPPr>
              <a:defRPr lang="en-US"/>
            </a:defPPr>
            <a:lvl1pPr marL="0" algn="r" defTabSz="914400" rtl="0" eaLnBrk="1" latinLnBrk="0" hangingPunct="1">
              <a:defRPr sz="800" kern="1200">
                <a:solidFill>
                  <a:schemeClr val="tx1">
                    <a:tint val="75000"/>
                  </a:schemeClr>
                </a:solidFill>
                <a:latin typeface="Corbel" panose="020B05030202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t>Original slide developed by the World Health Organization and PATH.  Last updated: January 2024.</a:t>
            </a:r>
            <a:endPar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endParaRPr>
          </a:p>
        </p:txBody>
      </p:sp>
    </p:spTree>
    <p:extLst>
      <p:ext uri="{BB962C8B-B14F-4D97-AF65-F5344CB8AC3E}">
        <p14:creationId xmlns:p14="http://schemas.microsoft.com/office/powerpoint/2010/main" val="995504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DFB9B-58B3-D814-8856-05199132793F}"/>
              </a:ext>
            </a:extLst>
          </p:cNvPr>
          <p:cNvSpPr>
            <a:spLocks noGrp="1"/>
          </p:cNvSpPr>
          <p:nvPr>
            <p:ph type="title"/>
          </p:nvPr>
        </p:nvSpPr>
        <p:spPr/>
        <p:txBody>
          <a:bodyPr/>
          <a:lstStyle/>
          <a:p>
            <a:r>
              <a:rPr lang="en-US" dirty="0"/>
              <a:t>Maternal immunization is not new. We can build on experience.</a:t>
            </a:r>
            <a:br>
              <a:rPr lang="en-US" dirty="0"/>
            </a:br>
            <a:endParaRPr lang="en-US" b="0" dirty="0">
              <a:solidFill>
                <a:schemeClr val="accent1"/>
              </a:solidFill>
            </a:endParaRPr>
          </a:p>
        </p:txBody>
      </p:sp>
      <p:sp>
        <p:nvSpPr>
          <p:cNvPr id="6" name="Content Placeholder 3">
            <a:extLst>
              <a:ext uri="{FF2B5EF4-FFF2-40B4-BE49-F238E27FC236}">
                <a16:creationId xmlns:a16="http://schemas.microsoft.com/office/drawing/2014/main" id="{D8DC099E-C88E-18EE-AB86-D10FA53ABBD8}"/>
              </a:ext>
            </a:extLst>
          </p:cNvPr>
          <p:cNvSpPr txBox="1">
            <a:spLocks/>
          </p:cNvSpPr>
          <p:nvPr/>
        </p:nvSpPr>
        <p:spPr>
          <a:xfrm>
            <a:off x="6096000" y="977717"/>
            <a:ext cx="5240783" cy="5334305"/>
          </a:xfrm>
          <a:prstGeom prst="rect">
            <a:avLst/>
          </a:prstGeom>
          <a:solidFill>
            <a:schemeClr val="tx1"/>
          </a:solidFill>
        </p:spPr>
        <p:txBody>
          <a:bodyPr vert="horz" lIns="274320" tIns="45720" rIns="1280160" bIns="45720" rtlCol="0" anchor="ctr" anchorCtr="0">
            <a:no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000" kern="1200">
                <a:solidFill>
                  <a:schemeClr val="tx1"/>
                </a:solidFill>
                <a:latin typeface="Corbel" panose="020B0503020204020204" pitchFamily="34" charset="0"/>
                <a:ea typeface="+mn-ea"/>
                <a:cs typeface="+mn-cs"/>
              </a:defRPr>
            </a:lvl1pPr>
            <a:lvl2pPr marL="6858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Corbel" panose="020B0503020204020204" pitchFamily="34" charset="0"/>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1600" kern="1200">
                <a:solidFill>
                  <a:schemeClr val="tx1"/>
                </a:solidFill>
                <a:latin typeface="Corbel" panose="020B0503020204020204" pitchFamily="34" charset="0"/>
                <a:ea typeface="+mn-ea"/>
                <a:cs typeface="+mn-cs"/>
              </a:defRPr>
            </a:lvl3pPr>
            <a:lvl4pPr marL="1600200" indent="-228600" algn="l" defTabSz="914400" rtl="0" eaLnBrk="1" latinLnBrk="0" hangingPunct="1">
              <a:lnSpc>
                <a:spcPct val="90000"/>
              </a:lnSpc>
              <a:spcBef>
                <a:spcPts val="500"/>
              </a:spcBef>
              <a:buClr>
                <a:schemeClr val="accent5"/>
              </a:buClr>
              <a:buFont typeface="Arial" panose="020B0604020202020204" pitchFamily="34" charset="0"/>
              <a:buChar char="•"/>
              <a:defRPr sz="1600" b="0" i="0" kern="1200">
                <a:solidFill>
                  <a:schemeClr val="tx1"/>
                </a:solidFill>
                <a:latin typeface="Corbel" panose="020B0503020204020204" pitchFamily="34" charset="0"/>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lumMod val="50000"/>
                    <a:lumOff val="50000"/>
                  </a:schemeClr>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400" dirty="0">
                <a:solidFill>
                  <a:schemeClr val="accent1"/>
                </a:solidFill>
              </a:rPr>
              <a:t>EXAMPLE</a:t>
            </a:r>
            <a:br>
              <a:rPr lang="en-US" sz="2400" b="1" dirty="0">
                <a:solidFill>
                  <a:schemeClr val="bg1"/>
                </a:solidFill>
              </a:rPr>
            </a:br>
            <a:r>
              <a:rPr lang="en-US" b="1" dirty="0">
                <a:solidFill>
                  <a:schemeClr val="accent4"/>
                </a:solidFill>
              </a:rPr>
              <a:t>Maternal and neonatal tetanus (MNT) elimination</a:t>
            </a:r>
          </a:p>
          <a:p>
            <a:r>
              <a:rPr lang="en-US" sz="1800" dirty="0">
                <a:solidFill>
                  <a:schemeClr val="bg1"/>
                </a:solidFill>
              </a:rPr>
              <a:t>Vaccination safely used in pregnancy since the 1960s</a:t>
            </a:r>
          </a:p>
          <a:p>
            <a:pPr lvl="1">
              <a:buClr>
                <a:schemeClr val="accent1"/>
              </a:buClr>
            </a:pPr>
            <a:r>
              <a:rPr lang="en-US" sz="1600" dirty="0">
                <a:solidFill>
                  <a:schemeClr val="bg1"/>
                </a:solidFill>
              </a:rPr>
              <a:t>Tetanus toxoid and </a:t>
            </a:r>
            <a:br>
              <a:rPr lang="en-US" sz="1600" dirty="0">
                <a:solidFill>
                  <a:schemeClr val="bg1"/>
                </a:solidFill>
              </a:rPr>
            </a:br>
            <a:r>
              <a:rPr lang="en-US" sz="1600" dirty="0">
                <a:solidFill>
                  <a:schemeClr val="bg1"/>
                </a:solidFill>
              </a:rPr>
              <a:t>tetanus-diphtheria vaccines</a:t>
            </a:r>
          </a:p>
          <a:p>
            <a:r>
              <a:rPr lang="en-US" sz="1800" dirty="0">
                <a:solidFill>
                  <a:schemeClr val="bg1"/>
                </a:solidFill>
              </a:rPr>
              <a:t>Maternal immunization pivotal in MNT elimination in most countries around the world</a:t>
            </a:r>
          </a:p>
          <a:p>
            <a:r>
              <a:rPr lang="en-US" sz="1800" dirty="0">
                <a:solidFill>
                  <a:schemeClr val="bg1"/>
                </a:solidFill>
              </a:rPr>
              <a:t>Strong WHO guidance / widespread acceptance</a:t>
            </a:r>
          </a:p>
          <a:p>
            <a:r>
              <a:rPr lang="en-US" sz="1800" dirty="0">
                <a:solidFill>
                  <a:schemeClr val="bg1"/>
                </a:solidFill>
              </a:rPr>
              <a:t>In low- and middle-income markets, delivered routinely or via campaigns &amp; supplemental immunization activities</a:t>
            </a:r>
          </a:p>
        </p:txBody>
      </p:sp>
      <p:pic>
        <p:nvPicPr>
          <p:cNvPr id="13" name="Picture 12">
            <a:extLst>
              <a:ext uri="{FF2B5EF4-FFF2-40B4-BE49-F238E27FC236}">
                <a16:creationId xmlns:a16="http://schemas.microsoft.com/office/drawing/2014/main" id="{549C4261-F183-C7E0-D610-9107276274FE}"/>
              </a:ext>
            </a:extLst>
          </p:cNvPr>
          <p:cNvPicPr>
            <a:picLocks noChangeAspect="1"/>
          </p:cNvPicPr>
          <p:nvPr/>
        </p:nvPicPr>
        <p:blipFill rotWithShape="1">
          <a:blip r:embed="rId3"/>
          <a:srcRect t="1289"/>
          <a:stretch/>
        </p:blipFill>
        <p:spPr>
          <a:xfrm>
            <a:off x="10350594" y="1650806"/>
            <a:ext cx="1429111" cy="1994063"/>
          </a:xfrm>
          <a:prstGeom prst="rect">
            <a:avLst/>
          </a:prstGeom>
          <a:ln>
            <a:noFill/>
          </a:ln>
          <a:effectLst>
            <a:outerShdw blurRad="292100" dist="50048" dir="2700000" sx="102847" sy="102847" algn="tl" rotWithShape="0">
              <a:srgbClr val="333333">
                <a:alpha val="50060"/>
              </a:srgbClr>
            </a:outerShdw>
          </a:effectLst>
        </p:spPr>
      </p:pic>
      <p:pic>
        <p:nvPicPr>
          <p:cNvPr id="14" name="Picture 13">
            <a:extLst>
              <a:ext uri="{FF2B5EF4-FFF2-40B4-BE49-F238E27FC236}">
                <a16:creationId xmlns:a16="http://schemas.microsoft.com/office/drawing/2014/main" id="{9CB22622-4660-BC87-C85D-A0A0CE8A9D39}"/>
              </a:ext>
            </a:extLst>
          </p:cNvPr>
          <p:cNvPicPr>
            <a:picLocks noChangeAspect="1"/>
          </p:cNvPicPr>
          <p:nvPr/>
        </p:nvPicPr>
        <p:blipFill>
          <a:blip r:embed="rId4"/>
          <a:stretch>
            <a:fillRect/>
          </a:stretch>
        </p:blipFill>
        <p:spPr>
          <a:xfrm>
            <a:off x="10350594" y="3772266"/>
            <a:ext cx="1442888" cy="2015747"/>
          </a:xfrm>
          <a:prstGeom prst="rect">
            <a:avLst/>
          </a:prstGeom>
          <a:ln>
            <a:noFill/>
          </a:ln>
          <a:effectLst>
            <a:outerShdw blurRad="292100" dist="50048" dir="2700000" sx="102847" sy="102847" algn="tl" rotWithShape="0">
              <a:srgbClr val="333333">
                <a:alpha val="50060"/>
              </a:srgbClr>
            </a:outerShdw>
          </a:effectLst>
        </p:spPr>
      </p:pic>
      <p:graphicFrame>
        <p:nvGraphicFramePr>
          <p:cNvPr id="15" name="Table 14">
            <a:extLst>
              <a:ext uri="{FF2B5EF4-FFF2-40B4-BE49-F238E27FC236}">
                <a16:creationId xmlns:a16="http://schemas.microsoft.com/office/drawing/2014/main" id="{983D0EA8-FEC4-74E2-DA8F-95976C78CBD8}"/>
              </a:ext>
            </a:extLst>
          </p:cNvPr>
          <p:cNvGraphicFramePr>
            <a:graphicFrameLocks noGrp="1"/>
          </p:cNvGraphicFramePr>
          <p:nvPr>
            <p:extLst>
              <p:ext uri="{D42A27DB-BD31-4B8C-83A1-F6EECF244321}">
                <p14:modId xmlns:p14="http://schemas.microsoft.com/office/powerpoint/2010/main" val="2915123623"/>
              </p:ext>
            </p:extLst>
          </p:nvPr>
        </p:nvGraphicFramePr>
        <p:xfrm>
          <a:off x="1212014" y="1249680"/>
          <a:ext cx="4582885" cy="3718560"/>
        </p:xfrm>
        <a:graphic>
          <a:graphicData uri="http://schemas.openxmlformats.org/drawingml/2006/table">
            <a:tbl>
              <a:tblPr firstRow="1" bandRow="1">
                <a:tableStyleId>{5940675A-B579-460E-94D1-54222C63F5DA}</a:tableStyleId>
              </a:tblPr>
              <a:tblGrid>
                <a:gridCol w="1611085">
                  <a:extLst>
                    <a:ext uri="{9D8B030D-6E8A-4147-A177-3AD203B41FA5}">
                      <a16:colId xmlns:a16="http://schemas.microsoft.com/office/drawing/2014/main" val="3462806440"/>
                    </a:ext>
                  </a:extLst>
                </a:gridCol>
                <a:gridCol w="2971800">
                  <a:extLst>
                    <a:ext uri="{9D8B030D-6E8A-4147-A177-3AD203B41FA5}">
                      <a16:colId xmlns:a16="http://schemas.microsoft.com/office/drawing/2014/main" val="2764572406"/>
                    </a:ext>
                  </a:extLst>
                </a:gridCol>
              </a:tblGrid>
              <a:tr h="370840">
                <a:tc>
                  <a:txBody>
                    <a:bodyPr/>
                    <a:lstStyle/>
                    <a:p>
                      <a:endParaRPr lang="en-US" sz="2000" b="1" dirty="0"/>
                    </a:p>
                  </a:txBody>
                  <a:tcPr>
                    <a:lnL w="12700" cmpd="sng">
                      <a:noFill/>
                    </a:lnL>
                    <a:lnR w="12700" cmpd="sng">
                      <a:noFill/>
                    </a:lnR>
                    <a:lnT w="12700" cmpd="sng">
                      <a:noFill/>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buFont typeface="Arial" panose="020B0604020202020204" pitchFamily="34" charset="0"/>
                        <a:buNone/>
                      </a:pPr>
                      <a:r>
                        <a:rPr lang="en-US" sz="2000" b="1" dirty="0"/>
                        <a:t>Vaccine</a:t>
                      </a:r>
                    </a:p>
                  </a:txBody>
                  <a:tcPr>
                    <a:lnL w="12700" cmpd="sng">
                      <a:noFill/>
                    </a:lnL>
                    <a:lnR w="12700" cmpd="sng">
                      <a:noFill/>
                    </a:lnR>
                    <a:lnT w="12700" cmpd="sng">
                      <a:noFill/>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32798143"/>
                  </a:ext>
                </a:extLst>
              </a:tr>
              <a:tr h="1097280">
                <a:tc>
                  <a:txBody>
                    <a:bodyPr/>
                    <a:lstStyle/>
                    <a:p>
                      <a:endParaRPr lang="en-US" sz="2000" b="1" dirty="0"/>
                    </a:p>
                  </a:txBody>
                  <a:tcPr>
                    <a:lnL w="12700" cmpd="sng">
                      <a:noFill/>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6213" indent="-176213">
                        <a:buFont typeface="Arial" panose="020B0604020202020204" pitchFamily="34" charset="0"/>
                        <a:buChar char="•"/>
                        <a:tabLst/>
                      </a:pPr>
                      <a:r>
                        <a:rPr lang="en-US" sz="1600" dirty="0"/>
                        <a:t> </a:t>
                      </a:r>
                      <a:r>
                        <a:rPr lang="en-US" sz="2000" dirty="0"/>
                        <a:t>Tetanus</a:t>
                      </a:r>
                    </a:p>
                  </a:txBody>
                  <a:tcPr anchor="ctr">
                    <a:lnL w="12700" cmpd="sng">
                      <a:noFill/>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79555936"/>
                  </a:ext>
                </a:extLst>
              </a:tr>
              <a:tr h="1097280">
                <a:tc>
                  <a:txBody>
                    <a:bodyPr/>
                    <a:lstStyle/>
                    <a:p>
                      <a:endParaRPr lang="en-US" sz="2000" b="1" dirty="0"/>
                    </a:p>
                  </a:txBody>
                  <a:tcPr>
                    <a:lnL w="12700" cmpd="sng">
                      <a:noFill/>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6213" indent="-176213">
                        <a:buFont typeface="Arial" panose="020B0604020202020204" pitchFamily="34" charset="0"/>
                        <a:buChar char="•"/>
                        <a:tabLst/>
                      </a:pPr>
                      <a:r>
                        <a:rPr lang="en-US" sz="1600" dirty="0"/>
                        <a:t> </a:t>
                      </a:r>
                      <a:r>
                        <a:rPr lang="en-US" sz="2000" dirty="0"/>
                        <a:t>Influenza (seasonal)</a:t>
                      </a:r>
                    </a:p>
                    <a:p>
                      <a:pPr marL="176213" indent="-176213">
                        <a:buFont typeface="Arial" panose="020B0604020202020204" pitchFamily="34" charset="0"/>
                        <a:buChar char="•"/>
                        <a:tabLst/>
                      </a:pPr>
                      <a:r>
                        <a:rPr lang="en-US" sz="1600" dirty="0"/>
                        <a:t> </a:t>
                      </a:r>
                      <a:r>
                        <a:rPr lang="en-US" sz="2000" dirty="0"/>
                        <a:t>COVID-19</a:t>
                      </a:r>
                    </a:p>
                    <a:p>
                      <a:pPr marL="176213" indent="-176213">
                        <a:buFont typeface="Arial" panose="020B0604020202020204" pitchFamily="34" charset="0"/>
                        <a:buChar char="•"/>
                        <a:tabLst/>
                      </a:pPr>
                      <a:r>
                        <a:rPr lang="en-US" sz="1600" dirty="0"/>
                        <a:t> </a:t>
                      </a:r>
                      <a:r>
                        <a:rPr lang="en-US" sz="2000" dirty="0"/>
                        <a:t>Pertussis</a:t>
                      </a:r>
                    </a:p>
                  </a:txBody>
                  <a:tcPr anchor="ctr">
                    <a:lnL w="12700" cmpd="sng">
                      <a:noFill/>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13752996"/>
                  </a:ext>
                </a:extLst>
              </a:tr>
              <a:tr h="1097280">
                <a:tc>
                  <a:txBody>
                    <a:bodyPr/>
                    <a:lstStyle/>
                    <a:p>
                      <a:endParaRPr lang="en-US" sz="2000" b="1" dirty="0"/>
                    </a:p>
                  </a:txBody>
                  <a:tcPr>
                    <a:lnL w="12700" cmpd="sng">
                      <a:noFill/>
                    </a:lnL>
                    <a:lnR w="12700" cmpd="sng">
                      <a:noFill/>
                    </a:lnR>
                    <a:lnT w="6350" cap="flat" cmpd="sng" algn="ctr">
                      <a:solidFill>
                        <a:schemeClr val="accent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175895" indent="-175895">
                        <a:buFont typeface="Arial" panose="020B0604020202020204" pitchFamily="34" charset="0"/>
                        <a:buChar char="•"/>
                      </a:pPr>
                      <a:r>
                        <a:rPr lang="en-US" sz="1600" b="1" dirty="0">
                          <a:solidFill>
                            <a:schemeClr val="tx1"/>
                          </a:solidFill>
                        </a:rPr>
                        <a:t> </a:t>
                      </a:r>
                      <a:r>
                        <a:rPr lang="en-US" sz="2800" b="1" dirty="0">
                          <a:solidFill>
                            <a:schemeClr val="accent5"/>
                          </a:solidFill>
                        </a:rPr>
                        <a:t>RSV </a:t>
                      </a:r>
                      <a:endParaRPr lang="en-US" sz="2000" dirty="0"/>
                    </a:p>
                    <a:p>
                      <a:pPr marL="175895" lvl="0" indent="-175895">
                        <a:buFont typeface="Arial" panose="020B0604020202020204" pitchFamily="34" charset="0"/>
                        <a:buChar char="•"/>
                      </a:pPr>
                      <a:r>
                        <a:rPr lang="en-US" sz="1600" b="1" dirty="0">
                          <a:solidFill>
                            <a:schemeClr val="tx1"/>
                          </a:solidFill>
                        </a:rPr>
                        <a:t> </a:t>
                      </a:r>
                      <a:r>
                        <a:rPr lang="en-US" sz="2000" dirty="0"/>
                        <a:t>Group B </a:t>
                      </a:r>
                      <a:r>
                        <a:rPr lang="en-US" sz="2000" i="1" dirty="0"/>
                        <a:t>Streptococcus </a:t>
                      </a:r>
                      <a:r>
                        <a:rPr lang="en-US" sz="2000" i="0" dirty="0"/>
                        <a:t>(GBS)</a:t>
                      </a:r>
                      <a:endParaRPr lang="en-US" sz="2000"/>
                    </a:p>
                  </a:txBody>
                  <a:tcPr anchor="ctr">
                    <a:lnL w="12700" cmpd="sng">
                      <a:noFill/>
                    </a:lnL>
                    <a:lnR w="12700" cmpd="sng">
                      <a:noFill/>
                    </a:lnR>
                    <a:lnT w="6350" cap="flat" cmpd="sng" algn="ctr">
                      <a:solidFill>
                        <a:schemeClr val="accent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62313369"/>
                  </a:ext>
                </a:extLst>
              </a:tr>
            </a:tbl>
          </a:graphicData>
        </a:graphic>
      </p:graphicFrame>
      <p:sp>
        <p:nvSpPr>
          <p:cNvPr id="3" name="TextBox 2">
            <a:extLst>
              <a:ext uri="{FF2B5EF4-FFF2-40B4-BE49-F238E27FC236}">
                <a16:creationId xmlns:a16="http://schemas.microsoft.com/office/drawing/2014/main" id="{245DADAE-0CDD-BFC9-2EB6-4A1BEF40A5DA}"/>
              </a:ext>
            </a:extLst>
          </p:cNvPr>
          <p:cNvSpPr txBox="1"/>
          <p:nvPr/>
        </p:nvSpPr>
        <p:spPr>
          <a:xfrm>
            <a:off x="1321067" y="1984851"/>
            <a:ext cx="1280160" cy="430887"/>
          </a:xfrm>
          <a:prstGeom prst="rect">
            <a:avLst/>
          </a:prstGeom>
          <a:solidFill>
            <a:schemeClr val="accent4"/>
          </a:solidFill>
        </p:spPr>
        <p:txBody>
          <a:bodyPr wrap="square" rtlCol="0">
            <a:spAutoFit/>
          </a:bodyPr>
          <a:lstStyle/>
          <a:p>
            <a:pPr algn="ctr"/>
            <a:r>
              <a:rPr lang="en-US" sz="1100" dirty="0">
                <a:solidFill>
                  <a:schemeClr val="bg1"/>
                </a:solidFill>
                <a:latin typeface="Corbel" panose="020B0503020204020204" pitchFamily="34" charset="0"/>
              </a:rPr>
              <a:t>Widespread/ </a:t>
            </a:r>
            <a:br>
              <a:rPr lang="en-US" sz="1100" dirty="0">
                <a:solidFill>
                  <a:schemeClr val="bg1"/>
                </a:solidFill>
                <a:latin typeface="Corbel" panose="020B0503020204020204" pitchFamily="34" charset="0"/>
              </a:rPr>
            </a:br>
            <a:r>
              <a:rPr lang="en-US" sz="1100" dirty="0">
                <a:solidFill>
                  <a:schemeClr val="bg1"/>
                </a:solidFill>
                <a:latin typeface="Corbel" panose="020B0503020204020204" pitchFamily="34" charset="0"/>
              </a:rPr>
              <a:t>global use</a:t>
            </a:r>
          </a:p>
        </p:txBody>
      </p:sp>
      <p:sp>
        <p:nvSpPr>
          <p:cNvPr id="4" name="TextBox 3">
            <a:extLst>
              <a:ext uri="{FF2B5EF4-FFF2-40B4-BE49-F238E27FC236}">
                <a16:creationId xmlns:a16="http://schemas.microsoft.com/office/drawing/2014/main" id="{A5606BFA-2819-622D-8E93-B8EB8359FC3E}"/>
              </a:ext>
            </a:extLst>
          </p:cNvPr>
          <p:cNvSpPr txBox="1"/>
          <p:nvPr/>
        </p:nvSpPr>
        <p:spPr>
          <a:xfrm>
            <a:off x="1321067" y="4085844"/>
            <a:ext cx="1280160" cy="430887"/>
          </a:xfrm>
          <a:prstGeom prst="rect">
            <a:avLst/>
          </a:prstGeom>
          <a:solidFill>
            <a:schemeClr val="accent5"/>
          </a:solidFill>
        </p:spPr>
        <p:txBody>
          <a:bodyPr wrap="square" rtlCol="0">
            <a:spAutoFit/>
          </a:bodyPr>
          <a:lstStyle/>
          <a:p>
            <a:pPr algn="ctr"/>
            <a:r>
              <a:rPr lang="en-US" sz="1100" dirty="0">
                <a:solidFill>
                  <a:schemeClr val="bg1"/>
                </a:solidFill>
                <a:latin typeface="Corbel" panose="020B0503020204020204" pitchFamily="34" charset="0"/>
              </a:rPr>
              <a:t>New and emerging opportunities</a:t>
            </a:r>
          </a:p>
        </p:txBody>
      </p:sp>
      <p:sp>
        <p:nvSpPr>
          <p:cNvPr id="7" name="TextBox 6">
            <a:extLst>
              <a:ext uri="{FF2B5EF4-FFF2-40B4-BE49-F238E27FC236}">
                <a16:creationId xmlns:a16="http://schemas.microsoft.com/office/drawing/2014/main" id="{0CA96FA3-5E26-555A-19E3-FAB3B6BE6A45}"/>
              </a:ext>
            </a:extLst>
          </p:cNvPr>
          <p:cNvSpPr txBox="1"/>
          <p:nvPr/>
        </p:nvSpPr>
        <p:spPr>
          <a:xfrm>
            <a:off x="1321067" y="2950709"/>
            <a:ext cx="1280160" cy="600164"/>
          </a:xfrm>
          <a:prstGeom prst="rect">
            <a:avLst/>
          </a:prstGeom>
          <a:solidFill>
            <a:schemeClr val="accent1"/>
          </a:solidFill>
        </p:spPr>
        <p:txBody>
          <a:bodyPr wrap="square" rtlCol="0">
            <a:spAutoFit/>
          </a:bodyPr>
          <a:lstStyle/>
          <a:p>
            <a:pPr algn="ctr"/>
            <a:r>
              <a:rPr lang="en-US" sz="1100" dirty="0">
                <a:solidFill>
                  <a:schemeClr val="bg1"/>
                </a:solidFill>
                <a:latin typeface="Corbel" panose="020B0503020204020204" pitchFamily="34" charset="0"/>
              </a:rPr>
              <a:t>Use in limited (mostly higher income) markets</a:t>
            </a:r>
          </a:p>
        </p:txBody>
      </p:sp>
      <p:sp>
        <p:nvSpPr>
          <p:cNvPr id="8" name="Footer Placeholder 2">
            <a:extLst>
              <a:ext uri="{FF2B5EF4-FFF2-40B4-BE49-F238E27FC236}">
                <a16:creationId xmlns:a16="http://schemas.microsoft.com/office/drawing/2014/main" id="{E8780B3D-3948-20A8-AB45-A454C1D3EB66}"/>
              </a:ext>
            </a:extLst>
          </p:cNvPr>
          <p:cNvSpPr>
            <a:spLocks noGrp="1"/>
          </p:cNvSpPr>
          <p:nvPr>
            <p:ph type="ftr" sz="quarter" idx="3"/>
          </p:nvPr>
        </p:nvSpPr>
        <p:spPr>
          <a:xfrm>
            <a:off x="6866666" y="6548086"/>
            <a:ext cx="4873214" cy="173389"/>
          </a:xfrm>
          <a:prstGeom prst="rect">
            <a:avLst/>
          </a:prstGeom>
        </p:spPr>
        <p:txBody>
          <a:bodyPr vert="horz" lIns="91440" tIns="45720" rIns="91440" bIns="45720" rtlCol="0" anchor="ctr"/>
          <a:lstStyle>
            <a:defPPr>
              <a:defRPr lang="en-US"/>
            </a:defPPr>
            <a:lvl1pPr marL="0" algn="r" defTabSz="914400" rtl="0" eaLnBrk="1" latinLnBrk="0" hangingPunct="1">
              <a:defRPr sz="800" kern="1200">
                <a:solidFill>
                  <a:schemeClr val="tx1">
                    <a:tint val="75000"/>
                  </a:schemeClr>
                </a:solidFill>
                <a:latin typeface="Corbel" panose="020B05030202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t>Original slide developed by the World Health Organization and PATH.  Last updated: January 2024.</a:t>
            </a:r>
            <a:endPar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endParaRPr>
          </a:p>
        </p:txBody>
      </p:sp>
    </p:spTree>
    <p:extLst>
      <p:ext uri="{BB962C8B-B14F-4D97-AF65-F5344CB8AC3E}">
        <p14:creationId xmlns:p14="http://schemas.microsoft.com/office/powerpoint/2010/main" val="26244800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6CDFE-F6E0-51FE-10F9-1E7384C31131}"/>
              </a:ext>
            </a:extLst>
          </p:cNvPr>
          <p:cNvSpPr>
            <a:spLocks noGrp="1"/>
          </p:cNvSpPr>
          <p:nvPr>
            <p:ph type="title"/>
          </p:nvPr>
        </p:nvSpPr>
        <p:spPr>
          <a:xfrm>
            <a:off x="1148080" y="291331"/>
            <a:ext cx="10515600" cy="884555"/>
          </a:xfrm>
        </p:spPr>
        <p:txBody>
          <a:bodyPr/>
          <a:lstStyle/>
          <a:p>
            <a:r>
              <a:rPr lang="en-US" dirty="0"/>
              <a:t>Maternal immunization’s importance for RSV prevention</a:t>
            </a:r>
            <a:br>
              <a:rPr lang="en-US" dirty="0"/>
            </a:br>
            <a:r>
              <a:rPr lang="en-US" b="0" dirty="0">
                <a:solidFill>
                  <a:schemeClr val="accent1"/>
                </a:solidFill>
              </a:rPr>
              <a:t>a way to protect very young infants</a:t>
            </a:r>
          </a:p>
        </p:txBody>
      </p:sp>
      <p:sp>
        <p:nvSpPr>
          <p:cNvPr id="3" name="Content Placeholder 2">
            <a:extLst>
              <a:ext uri="{FF2B5EF4-FFF2-40B4-BE49-F238E27FC236}">
                <a16:creationId xmlns:a16="http://schemas.microsoft.com/office/drawing/2014/main" id="{4EB8E070-3B9A-1027-A400-F36EAE5960DC}"/>
              </a:ext>
            </a:extLst>
          </p:cNvPr>
          <p:cNvSpPr>
            <a:spLocks noGrp="1"/>
          </p:cNvSpPr>
          <p:nvPr>
            <p:ph sz="half" idx="1"/>
          </p:nvPr>
        </p:nvSpPr>
        <p:spPr>
          <a:xfrm>
            <a:off x="1183470" y="1619970"/>
            <a:ext cx="7184178" cy="5424890"/>
          </a:xfrm>
        </p:spPr>
        <p:txBody>
          <a:bodyPr vert="horz" lIns="91440" tIns="45720" rIns="91440" bIns="45720" rtlCol="0" anchor="t">
            <a:noAutofit/>
          </a:bodyPr>
          <a:lstStyle/>
          <a:p>
            <a:pPr marL="342900" indent="-342900">
              <a:lnSpc>
                <a:spcPct val="107000"/>
              </a:lnSpc>
              <a:buFont typeface="Symbol" panose="05050102010706020507" pitchFamily="18" charset="2"/>
              <a:buChar char=""/>
            </a:pPr>
            <a:r>
              <a:rPr lang="en-US" sz="1800" b="1" dirty="0"/>
              <a:t>Severe RSV disease occurs when infants are very young.</a:t>
            </a:r>
          </a:p>
          <a:p>
            <a:pPr marL="342900" indent="-342900">
              <a:lnSpc>
                <a:spcPct val="107000"/>
              </a:lnSpc>
              <a:buFont typeface="Symbol" panose="05050102010706020507" pitchFamily="18" charset="2"/>
              <a:buChar char=""/>
            </a:pPr>
            <a:r>
              <a:rPr lang="en-US" sz="1800" b="1" dirty="0"/>
              <a:t>Young infants rely on maternal antibody transfer for protection.</a:t>
            </a:r>
          </a:p>
          <a:p>
            <a:pPr marL="342900" indent="-342900">
              <a:lnSpc>
                <a:spcPct val="107000"/>
              </a:lnSpc>
              <a:buFont typeface="Symbol" panose="05050102010706020507" pitchFamily="18" charset="2"/>
              <a:buChar char=""/>
            </a:pPr>
            <a:r>
              <a:rPr lang="en-US" sz="1800" dirty="0"/>
              <a:t>Increasing a pregnant woman’s antibodies via maternal immunization can </a:t>
            </a:r>
            <a:r>
              <a:rPr lang="en-US" sz="1800" b="1" dirty="0"/>
              <a:t>extend the infant’s duration of protection by closing the “window of vulnerability” </a:t>
            </a:r>
            <a:r>
              <a:rPr lang="en-US" sz="1800" dirty="0"/>
              <a:t>when</a:t>
            </a:r>
          </a:p>
          <a:p>
            <a:pPr marL="800100" lvl="1" indent="-342900">
              <a:lnSpc>
                <a:spcPct val="107000"/>
              </a:lnSpc>
              <a:buFont typeface="Symbol" panose="05050102010706020507" pitchFamily="18" charset="2"/>
              <a:buChar char=""/>
            </a:pPr>
            <a:r>
              <a:rPr lang="en-US" dirty="0"/>
              <a:t>maternal antibodies wane</a:t>
            </a:r>
          </a:p>
          <a:p>
            <a:pPr marL="800100" lvl="1" indent="-342900">
              <a:lnSpc>
                <a:spcPct val="107000"/>
              </a:lnSpc>
              <a:buFont typeface="Symbol" panose="05050102010706020507" pitchFamily="18" charset="2"/>
              <a:buChar char=""/>
            </a:pPr>
            <a:r>
              <a:rPr lang="en-US" sz="1800" dirty="0"/>
              <a:t>an infant’s immune system matures to make its own antibodies</a:t>
            </a:r>
          </a:p>
          <a:p>
            <a:pPr marL="342900" indent="-342900">
              <a:lnSpc>
                <a:spcPct val="107000"/>
              </a:lnSpc>
              <a:buFont typeface="Symbol" panose="05050102010706020507" pitchFamily="18" charset="2"/>
              <a:buChar char=""/>
            </a:pPr>
            <a:r>
              <a:rPr lang="en-US" sz="1800" dirty="0"/>
              <a:t>Optimizing protection of infants </a:t>
            </a:r>
            <a:r>
              <a:rPr lang="en-US" sz="1800" b="1" dirty="0"/>
              <a:t>requires vaccination during a key gestational age window</a:t>
            </a:r>
            <a:r>
              <a:rPr lang="en-US" sz="1800" dirty="0"/>
              <a:t> (late-second/third trimester).</a:t>
            </a:r>
          </a:p>
          <a:p>
            <a:pPr marL="342900" indent="-342900">
              <a:lnSpc>
                <a:spcPct val="107000"/>
              </a:lnSpc>
              <a:buFont typeface="Symbol" panose="05050102010706020507" pitchFamily="18" charset="2"/>
              <a:buChar char=""/>
            </a:pPr>
            <a:r>
              <a:rPr lang="en-US" sz="1800" b="1" dirty="0"/>
              <a:t>Prevention is especially important for young infants in LMICs </a:t>
            </a:r>
            <a:r>
              <a:rPr lang="en-US" sz="1800" dirty="0"/>
              <a:t>where RSV disease burden is highest and healthcare access is often limited.</a:t>
            </a:r>
          </a:p>
          <a:p>
            <a:pPr marL="0" indent="0">
              <a:buNone/>
            </a:pPr>
            <a:endParaRPr lang="en-US" sz="1800" dirty="0"/>
          </a:p>
        </p:txBody>
      </p:sp>
      <p:sp>
        <p:nvSpPr>
          <p:cNvPr id="4" name="Footer Placeholder 2">
            <a:extLst>
              <a:ext uri="{FF2B5EF4-FFF2-40B4-BE49-F238E27FC236}">
                <a16:creationId xmlns:a16="http://schemas.microsoft.com/office/drawing/2014/main" id="{C157F75A-3E8A-E643-9574-6AD63E7D2B80}"/>
              </a:ext>
            </a:extLst>
          </p:cNvPr>
          <p:cNvSpPr>
            <a:spLocks noGrp="1"/>
          </p:cNvSpPr>
          <p:nvPr>
            <p:ph type="ftr" sz="quarter" idx="3"/>
          </p:nvPr>
        </p:nvSpPr>
        <p:spPr>
          <a:xfrm>
            <a:off x="1273639" y="6593588"/>
            <a:ext cx="4873214" cy="173389"/>
          </a:xfrm>
          <a:prstGeom prst="rect">
            <a:avLst/>
          </a:prstGeom>
        </p:spPr>
        <p:txBody>
          <a:bodyPr vert="horz" lIns="91440" tIns="45720" rIns="91440" bIns="45720" rtlCol="0" anchor="ctr"/>
          <a:lstStyle>
            <a:defPPr>
              <a:defRPr lang="en-US"/>
            </a:defPPr>
            <a:lvl1pPr marL="0" algn="r" defTabSz="914400" rtl="0" eaLnBrk="1" latinLnBrk="0" hangingPunct="1">
              <a:defRPr sz="800" kern="1200">
                <a:solidFill>
                  <a:schemeClr val="tx1">
                    <a:tint val="75000"/>
                  </a:schemeClr>
                </a:solidFill>
                <a:latin typeface="Corbel" panose="020B05030202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Original slide developed by the World Health Organization and PATH.  Last updated: January 2024.</a:t>
            </a:r>
            <a:endPar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endParaRPr>
          </a:p>
        </p:txBody>
      </p:sp>
      <p:pic>
        <p:nvPicPr>
          <p:cNvPr id="5" name="Picture 4">
            <a:extLst>
              <a:ext uri="{FF2B5EF4-FFF2-40B4-BE49-F238E27FC236}">
                <a16:creationId xmlns:a16="http://schemas.microsoft.com/office/drawing/2014/main" id="{C7CAE26D-EF7A-33A8-916F-204F12525A98}"/>
              </a:ext>
            </a:extLst>
          </p:cNvPr>
          <p:cNvPicPr>
            <a:picLocks noChangeAspect="1"/>
          </p:cNvPicPr>
          <p:nvPr/>
        </p:nvPicPr>
        <p:blipFill rotWithShape="1">
          <a:blip r:embed="rId3">
            <a:extLst>
              <a:ext uri="{28A0092B-C50C-407E-A947-70E740481C1C}">
                <a14:useLocalDpi xmlns:a14="http://schemas.microsoft.com/office/drawing/2010/main" val="0"/>
              </a:ext>
            </a:extLst>
          </a:blip>
          <a:srcRect l="-1385" r="-1385"/>
          <a:stretch/>
        </p:blipFill>
        <p:spPr>
          <a:xfrm>
            <a:off x="9107237" y="3881091"/>
            <a:ext cx="2406762" cy="2533417"/>
          </a:xfrm>
          <a:prstGeom prst="rect">
            <a:avLst/>
          </a:prstGeom>
        </p:spPr>
      </p:pic>
      <p:pic>
        <p:nvPicPr>
          <p:cNvPr id="6" name="Picture 5">
            <a:extLst>
              <a:ext uri="{FF2B5EF4-FFF2-40B4-BE49-F238E27FC236}">
                <a16:creationId xmlns:a16="http://schemas.microsoft.com/office/drawing/2014/main" id="{12151EE7-93C3-D621-80AA-525D8C43CD6F}"/>
              </a:ext>
            </a:extLst>
          </p:cNvPr>
          <p:cNvPicPr>
            <a:picLocks noChangeAspect="1"/>
          </p:cNvPicPr>
          <p:nvPr/>
        </p:nvPicPr>
        <p:blipFill rotWithShape="1">
          <a:blip r:embed="rId4">
            <a:extLst>
              <a:ext uri="{28A0092B-C50C-407E-A947-70E740481C1C}">
                <a14:useLocalDpi xmlns:a14="http://schemas.microsoft.com/office/drawing/2010/main" val="0"/>
              </a:ext>
            </a:extLst>
          </a:blip>
          <a:srcRect l="-1385" r="-1385"/>
          <a:stretch/>
        </p:blipFill>
        <p:spPr>
          <a:xfrm>
            <a:off x="9089212" y="688564"/>
            <a:ext cx="2406762" cy="2533417"/>
          </a:xfrm>
          <a:prstGeom prst="rect">
            <a:avLst/>
          </a:prstGeom>
        </p:spPr>
      </p:pic>
      <p:sp>
        <p:nvSpPr>
          <p:cNvPr id="11" name="TextBox 10">
            <a:extLst>
              <a:ext uri="{FF2B5EF4-FFF2-40B4-BE49-F238E27FC236}">
                <a16:creationId xmlns:a16="http://schemas.microsoft.com/office/drawing/2014/main" id="{2E1EFF90-DD4C-7477-16CB-AE1D1A2A822E}"/>
              </a:ext>
            </a:extLst>
          </p:cNvPr>
          <p:cNvSpPr txBox="1"/>
          <p:nvPr/>
        </p:nvSpPr>
        <p:spPr>
          <a:xfrm>
            <a:off x="10280653" y="6526441"/>
            <a:ext cx="1798557" cy="307777"/>
          </a:xfrm>
          <a:prstGeom prst="rect">
            <a:avLst/>
          </a:prstGeom>
          <a:noFill/>
        </p:spPr>
        <p:txBody>
          <a:bodyPr wrap="square">
            <a:spAutoFit/>
          </a:bodyPr>
          <a:lstStyle/>
          <a:p>
            <a:r>
              <a:rPr lang="en-US" sz="1400" dirty="0">
                <a:solidFill>
                  <a:schemeClr val="accent4"/>
                </a:solidFill>
              </a:rPr>
              <a:t>= </a:t>
            </a:r>
            <a:r>
              <a:rPr lang="en-US" sz="1400" dirty="0">
                <a:solidFill>
                  <a:schemeClr val="accent4"/>
                </a:solidFill>
                <a:effectLst/>
              </a:rPr>
              <a:t>RSV antibodies</a:t>
            </a:r>
          </a:p>
        </p:txBody>
      </p:sp>
      <p:pic>
        <p:nvPicPr>
          <p:cNvPr id="12" name="Picture 11" descr="A green and black logo&#10;&#10;Description automatically generated">
            <a:extLst>
              <a:ext uri="{FF2B5EF4-FFF2-40B4-BE49-F238E27FC236}">
                <a16:creationId xmlns:a16="http://schemas.microsoft.com/office/drawing/2014/main" id="{88139490-76E4-919B-5E9B-91586DDB82B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30814" y="6594235"/>
            <a:ext cx="149839" cy="174812"/>
          </a:xfrm>
          <a:prstGeom prst="rect">
            <a:avLst/>
          </a:prstGeom>
        </p:spPr>
      </p:pic>
      <p:sp>
        <p:nvSpPr>
          <p:cNvPr id="13" name="Rectangle 12">
            <a:extLst>
              <a:ext uri="{FF2B5EF4-FFF2-40B4-BE49-F238E27FC236}">
                <a16:creationId xmlns:a16="http://schemas.microsoft.com/office/drawing/2014/main" id="{B84761AC-D103-4A2A-6C50-48E02790090E}"/>
              </a:ext>
            </a:extLst>
          </p:cNvPr>
          <p:cNvSpPr/>
          <p:nvPr/>
        </p:nvSpPr>
        <p:spPr>
          <a:xfrm>
            <a:off x="9005316" y="3619213"/>
            <a:ext cx="2610604" cy="2911315"/>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4" name="object 3">
            <a:extLst>
              <a:ext uri="{FF2B5EF4-FFF2-40B4-BE49-F238E27FC236}">
                <a16:creationId xmlns:a16="http://schemas.microsoft.com/office/drawing/2014/main" id="{4123F87C-7B91-0C70-8DD0-64FF163F03F4}"/>
              </a:ext>
            </a:extLst>
          </p:cNvPr>
          <p:cNvSpPr txBox="1"/>
          <p:nvPr/>
        </p:nvSpPr>
        <p:spPr>
          <a:xfrm>
            <a:off x="9447232" y="3403407"/>
            <a:ext cx="1882770" cy="387183"/>
          </a:xfrm>
          <a:prstGeom prst="rect">
            <a:avLst/>
          </a:prstGeom>
          <a:solidFill>
            <a:schemeClr val="accent4"/>
          </a:solidFill>
        </p:spPr>
        <p:txBody>
          <a:bodyPr vert="horz" wrap="square" lIns="0" tIns="10583" rIns="0" bIns="0" rtlCol="0" anchor="ctr" anchorCtr="0">
            <a:noAutofit/>
          </a:bodyPr>
          <a:lstStyle/>
          <a:p>
            <a:pPr marL="10583" marR="0" lvl="0" indent="0" algn="ctr" defTabSz="914400" rtl="0" eaLnBrk="1" fontAlgn="auto" latinLnBrk="0" hangingPunct="1">
              <a:lnSpc>
                <a:spcPct val="100000"/>
              </a:lnSpc>
              <a:spcBef>
                <a:spcPts val="83"/>
              </a:spcBef>
              <a:spcAft>
                <a:spcPts val="0"/>
              </a:spcAft>
              <a:buClrTx/>
              <a:buSzTx/>
              <a:buFontTx/>
              <a:buNone/>
              <a:tabLst/>
              <a:defRPr/>
            </a:pPr>
            <a:r>
              <a:rPr kumimoji="0" lang="en-US"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ontserrat"/>
              </a:rPr>
              <a:t>WITH vaccination</a:t>
            </a:r>
            <a:endParaRPr kumimoji="0"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ontserrat"/>
            </a:endParaRPr>
          </a:p>
        </p:txBody>
      </p:sp>
      <p:sp>
        <p:nvSpPr>
          <p:cNvPr id="15" name="Rectangle 14">
            <a:extLst>
              <a:ext uri="{FF2B5EF4-FFF2-40B4-BE49-F238E27FC236}">
                <a16:creationId xmlns:a16="http://schemas.microsoft.com/office/drawing/2014/main" id="{CD275EB2-BFA3-BE30-97E8-F0633FA3F085}"/>
              </a:ext>
            </a:extLst>
          </p:cNvPr>
          <p:cNvSpPr/>
          <p:nvPr/>
        </p:nvSpPr>
        <p:spPr>
          <a:xfrm>
            <a:off x="8987291" y="426312"/>
            <a:ext cx="2610604" cy="2911315"/>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6" name="object 3">
            <a:extLst>
              <a:ext uri="{FF2B5EF4-FFF2-40B4-BE49-F238E27FC236}">
                <a16:creationId xmlns:a16="http://schemas.microsoft.com/office/drawing/2014/main" id="{D72F3008-456F-5CE3-E63D-C5391EDA4A59}"/>
              </a:ext>
            </a:extLst>
          </p:cNvPr>
          <p:cNvSpPr txBox="1"/>
          <p:nvPr/>
        </p:nvSpPr>
        <p:spPr>
          <a:xfrm>
            <a:off x="9390840" y="210880"/>
            <a:ext cx="1882770" cy="387183"/>
          </a:xfrm>
          <a:prstGeom prst="rect">
            <a:avLst/>
          </a:prstGeom>
          <a:solidFill>
            <a:schemeClr val="accent2"/>
          </a:solidFill>
        </p:spPr>
        <p:txBody>
          <a:bodyPr vert="horz" wrap="square" lIns="0" tIns="10583" rIns="0" bIns="0" rtlCol="0" anchor="ctr" anchorCtr="0">
            <a:noAutofit/>
          </a:bodyPr>
          <a:lstStyle/>
          <a:p>
            <a:pPr marL="10583" marR="0" lvl="0" indent="0" algn="ctr" defTabSz="914400" rtl="0" eaLnBrk="1" fontAlgn="auto" latinLnBrk="0" hangingPunct="1">
              <a:lnSpc>
                <a:spcPct val="100000"/>
              </a:lnSpc>
              <a:spcBef>
                <a:spcPts val="83"/>
              </a:spcBef>
              <a:spcAft>
                <a:spcPts val="0"/>
              </a:spcAft>
              <a:buClrTx/>
              <a:buSzTx/>
              <a:buFontTx/>
              <a:buNone/>
              <a:tabLst/>
              <a:defRPr/>
            </a:pPr>
            <a:r>
              <a:rPr kumimoji="0" lang="en-US"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ontserrat"/>
              </a:rPr>
              <a:t>NO vaccination</a:t>
            </a:r>
            <a:endParaRPr kumimoji="0"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ontserrat"/>
            </a:endParaRPr>
          </a:p>
        </p:txBody>
      </p:sp>
    </p:spTree>
    <p:extLst>
      <p:ext uri="{BB962C8B-B14F-4D97-AF65-F5344CB8AC3E}">
        <p14:creationId xmlns:p14="http://schemas.microsoft.com/office/powerpoint/2010/main" val="30465372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B3151-B7DE-8159-8ED1-95208F928104}"/>
              </a:ext>
            </a:extLst>
          </p:cNvPr>
          <p:cNvSpPr>
            <a:spLocks noGrp="1"/>
          </p:cNvSpPr>
          <p:nvPr>
            <p:ph type="title"/>
          </p:nvPr>
        </p:nvSpPr>
        <p:spPr>
          <a:xfrm>
            <a:off x="1224280" y="365125"/>
            <a:ext cx="10515600" cy="774127"/>
          </a:xfrm>
        </p:spPr>
        <p:txBody>
          <a:bodyPr/>
          <a:lstStyle/>
          <a:p>
            <a:r>
              <a:rPr lang="en-US" dirty="0"/>
              <a:t>Maternal immunization is evolving, with new considerations</a:t>
            </a:r>
            <a:br>
              <a:rPr lang="en-US" dirty="0"/>
            </a:br>
            <a:br>
              <a:rPr lang="en-US" dirty="0"/>
            </a:br>
            <a:endParaRPr lang="en-US" dirty="0"/>
          </a:p>
        </p:txBody>
      </p:sp>
      <p:graphicFrame>
        <p:nvGraphicFramePr>
          <p:cNvPr id="3" name="Table 7">
            <a:extLst>
              <a:ext uri="{FF2B5EF4-FFF2-40B4-BE49-F238E27FC236}">
                <a16:creationId xmlns:a16="http://schemas.microsoft.com/office/drawing/2014/main" id="{774B294A-5B2E-5370-52CA-4F80277DD634}"/>
              </a:ext>
            </a:extLst>
          </p:cNvPr>
          <p:cNvGraphicFramePr>
            <a:graphicFrameLocks/>
          </p:cNvGraphicFramePr>
          <p:nvPr>
            <p:extLst>
              <p:ext uri="{D42A27DB-BD31-4B8C-83A1-F6EECF244321}">
                <p14:modId xmlns:p14="http://schemas.microsoft.com/office/powerpoint/2010/main" val="1683630953"/>
              </p:ext>
            </p:extLst>
          </p:nvPr>
        </p:nvGraphicFramePr>
        <p:xfrm>
          <a:off x="1223963" y="1191939"/>
          <a:ext cx="10652086" cy="5107285"/>
        </p:xfrm>
        <a:graphic>
          <a:graphicData uri="http://schemas.openxmlformats.org/drawingml/2006/table">
            <a:tbl>
              <a:tblPr firstRow="1" bandRow="1">
                <a:tableStyleId>{72833802-FEF1-4C79-8D5D-14CF1EAF98D9}</a:tableStyleId>
              </a:tblPr>
              <a:tblGrid>
                <a:gridCol w="1504002">
                  <a:extLst>
                    <a:ext uri="{9D8B030D-6E8A-4147-A177-3AD203B41FA5}">
                      <a16:colId xmlns:a16="http://schemas.microsoft.com/office/drawing/2014/main" val="3970447072"/>
                    </a:ext>
                  </a:extLst>
                </a:gridCol>
                <a:gridCol w="4574042">
                  <a:extLst>
                    <a:ext uri="{9D8B030D-6E8A-4147-A177-3AD203B41FA5}">
                      <a16:colId xmlns:a16="http://schemas.microsoft.com/office/drawing/2014/main" val="3523872787"/>
                    </a:ext>
                  </a:extLst>
                </a:gridCol>
                <a:gridCol w="4574042">
                  <a:extLst>
                    <a:ext uri="{9D8B030D-6E8A-4147-A177-3AD203B41FA5}">
                      <a16:colId xmlns:a16="http://schemas.microsoft.com/office/drawing/2014/main" val="2307969937"/>
                    </a:ext>
                  </a:extLst>
                </a:gridCol>
              </a:tblGrid>
              <a:tr h="1083925">
                <a:tc>
                  <a:txBody>
                    <a:bodyPr/>
                    <a:lstStyle/>
                    <a:p>
                      <a:pPr algn="ctr"/>
                      <a:endParaRPr lang="en-US" sz="1800" b="0" i="0" dirty="0">
                        <a:latin typeface="Montserrat Light" pitchFamily="2" charset="77"/>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i="0" dirty="0">
                          <a:solidFill>
                            <a:schemeClr val="accent5"/>
                          </a:solidFill>
                          <a:latin typeface="Corbel" panose="020B0503020204020204" pitchFamily="34" charset="0"/>
                        </a:rPr>
                        <a:t>Maternal tetanus </a:t>
                      </a:r>
                      <a:br>
                        <a:rPr lang="en-US" sz="2400" b="1" i="0" dirty="0">
                          <a:solidFill>
                            <a:schemeClr val="accent5"/>
                          </a:solidFill>
                          <a:latin typeface="Corbel" panose="020B0503020204020204" pitchFamily="34" charset="0"/>
                        </a:rPr>
                      </a:br>
                      <a:r>
                        <a:rPr lang="en-US" sz="2400" b="1" i="0" dirty="0">
                          <a:solidFill>
                            <a:schemeClr val="accent5"/>
                          </a:solidFill>
                          <a:latin typeface="Corbel" panose="020B0503020204020204" pitchFamily="34" charset="0"/>
                        </a:rPr>
                        <a:t>vaccine precedent</a:t>
                      </a:r>
                    </a:p>
                  </a:txBody>
                  <a:tcPr anchor="ctr">
                    <a:lnT w="12700" cap="flat" cmpd="sng" algn="ctr">
                      <a:solidFill>
                        <a:schemeClr val="bg1"/>
                      </a:solidFill>
                      <a:prstDash val="solid"/>
                      <a:round/>
                      <a:headEnd type="none" w="med" len="med"/>
                      <a:tailEnd type="none" w="med" len="med"/>
                    </a:lnT>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i="0" dirty="0">
                          <a:solidFill>
                            <a:schemeClr val="accent1"/>
                          </a:solidFill>
                          <a:latin typeface="Corbel" panose="020B0503020204020204" pitchFamily="34" charset="0"/>
                        </a:rPr>
                        <a:t>New maternal </a:t>
                      </a:r>
                      <a:br>
                        <a:rPr lang="en-US" sz="2400" b="1" i="0" dirty="0">
                          <a:solidFill>
                            <a:schemeClr val="accent1"/>
                          </a:solidFill>
                          <a:latin typeface="Corbel" panose="020B0503020204020204" pitchFamily="34" charset="0"/>
                        </a:rPr>
                      </a:br>
                      <a:r>
                        <a:rPr lang="en-US" sz="2400" b="1" i="0" dirty="0">
                          <a:solidFill>
                            <a:schemeClr val="accent1"/>
                          </a:solidFill>
                          <a:latin typeface="Corbel" panose="020B0503020204020204" pitchFamily="34" charset="0"/>
                        </a:rPr>
                        <a:t>RSV vaccines</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extLst>
                  <a:ext uri="{0D108BD9-81ED-4DB2-BD59-A6C34878D82A}">
                    <a16:rowId xmlns:a16="http://schemas.microsoft.com/office/drawing/2014/main" val="3121965904"/>
                  </a:ext>
                </a:extLst>
              </a:tr>
              <a:tr h="914400">
                <a:tc>
                  <a:txBody>
                    <a:bodyPr/>
                    <a:lstStyle/>
                    <a:p>
                      <a:endParaRPr lang="en-US" sz="1800" b="0" i="0" dirty="0">
                        <a:latin typeface="Montserrat Medium" pitchFamily="2" charset="77"/>
                      </a:endParaRPr>
                    </a:p>
                  </a:txBody>
                  <a:tcPr anchor="ctr">
                    <a:lnL w="12700" cap="flat" cmpd="sng" algn="ctr">
                      <a:solidFill>
                        <a:schemeClr val="bg1"/>
                      </a:solidFill>
                      <a:prstDash val="solid"/>
                      <a:round/>
                      <a:headEnd type="none" w="med" len="med"/>
                      <a:tailEnd type="none" w="med" len="med"/>
                    </a:lnL>
                  </a:tcPr>
                </a:tc>
                <a:tc>
                  <a:txBody>
                    <a:bodyPr/>
                    <a:lstStyle/>
                    <a:p>
                      <a:pPr marL="12700" lvl="1" indent="0">
                        <a:tabLst/>
                      </a:pPr>
                      <a:r>
                        <a:rPr lang="en-US" sz="1600" dirty="0">
                          <a:sym typeface="Wingdings" panose="05000000000000000000" pitchFamily="2" charset="2"/>
                        </a:rPr>
                        <a:t>Vaccines licensed for wider indications,</a:t>
                      </a:r>
                      <a:br>
                        <a:rPr lang="en-US" sz="1600" dirty="0">
                          <a:sym typeface="Wingdings" panose="05000000000000000000" pitchFamily="2" charset="2"/>
                        </a:rPr>
                      </a:br>
                      <a:r>
                        <a:rPr lang="en-US" sz="1600" dirty="0">
                          <a:sym typeface="Wingdings" panose="05000000000000000000" pitchFamily="2" charset="2"/>
                        </a:rPr>
                        <a:t> then used in pregnancy</a:t>
                      </a:r>
                    </a:p>
                  </a:txBody>
                  <a:tcPr anchor="ctr"/>
                </a:tc>
                <a:tc>
                  <a:txBody>
                    <a:bodyPr/>
                    <a:lstStyle/>
                    <a:p>
                      <a:pPr marL="12700" lvl="1" indent="0">
                        <a:tabLst/>
                      </a:pPr>
                      <a:r>
                        <a:rPr lang="en-US" sz="1600" dirty="0"/>
                        <a:t>Designed &amp; indicated for use in pregnancy</a:t>
                      </a:r>
                    </a:p>
                  </a:txBody>
                  <a:tcPr anchor="ctr">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855785078"/>
                  </a:ext>
                </a:extLst>
              </a:tr>
              <a:tr h="1280160">
                <a:tc>
                  <a:txBody>
                    <a:bodyPr/>
                    <a:lstStyle/>
                    <a:p>
                      <a:endParaRPr lang="en-US" sz="1800" b="0" i="0" dirty="0">
                        <a:latin typeface="Montserrat Medium" pitchFamily="2" charset="77"/>
                      </a:endParaRPr>
                    </a:p>
                  </a:txBody>
                  <a:tcPr anchor="ctr">
                    <a:lnL w="12700" cap="flat" cmpd="sng" algn="ctr">
                      <a:solidFill>
                        <a:schemeClr val="bg1"/>
                      </a:solidFill>
                      <a:prstDash val="solid"/>
                      <a:round/>
                      <a:headEnd type="none" w="med" len="med"/>
                      <a:tailEnd type="none" w="med" len="med"/>
                    </a:lnL>
                  </a:tcPr>
                </a:tc>
                <a:tc>
                  <a:txBody>
                    <a:bodyPr/>
                    <a:lstStyle/>
                    <a:p>
                      <a:pPr marL="12700" lvl="1" indent="0">
                        <a:tabLst/>
                      </a:pPr>
                      <a:r>
                        <a:rPr lang="en-US" sz="1600" dirty="0"/>
                        <a:t>Administered year-round with flexible timing during pregnancy</a:t>
                      </a:r>
                    </a:p>
                  </a:txBody>
                  <a:tcPr anchor="ctr"/>
                </a:tc>
                <a:tc>
                  <a:txBody>
                    <a:bodyPr/>
                    <a:lstStyle/>
                    <a:p>
                      <a:pPr marL="12700" lvl="1" indent="0">
                        <a:tabLst/>
                      </a:pPr>
                      <a:r>
                        <a:rPr lang="en-US" sz="1600" dirty="0"/>
                        <a:t>Gestational age window matters for administration</a:t>
                      </a:r>
                    </a:p>
                    <a:p>
                      <a:pPr marL="12700" lvl="1" indent="0">
                        <a:tabLst/>
                      </a:pPr>
                      <a:br>
                        <a:rPr lang="en-US" sz="1600" dirty="0"/>
                      </a:br>
                      <a:r>
                        <a:rPr lang="en-US" sz="1600" dirty="0"/>
                        <a:t>Some countries might consider seasonal administration based on the RSV seasonal peak </a:t>
                      </a:r>
                    </a:p>
                  </a:txBody>
                  <a:tcPr anchor="ctr">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3003769356"/>
                  </a:ext>
                </a:extLst>
              </a:tr>
              <a:tr h="914400">
                <a:tc>
                  <a:txBody>
                    <a:bodyPr/>
                    <a:lstStyle/>
                    <a:p>
                      <a:endParaRPr lang="en-US" sz="1800" b="0" i="0" dirty="0">
                        <a:latin typeface="Montserrat Medium" pitchFamily="2" charset="77"/>
                      </a:endParaRPr>
                    </a:p>
                  </a:txBody>
                  <a:tcPr anchor="ctr">
                    <a:lnL w="12700" cap="flat" cmpd="sng" algn="ctr">
                      <a:solidFill>
                        <a:schemeClr val="bg1"/>
                      </a:solidFill>
                      <a:prstDash val="solid"/>
                      <a:round/>
                      <a:headEnd type="none" w="med" len="med"/>
                      <a:tailEnd type="none" w="med" len="med"/>
                    </a:lnL>
                  </a:tcPr>
                </a:tc>
                <a:tc>
                  <a:txBody>
                    <a:bodyPr/>
                    <a:lstStyle/>
                    <a:p>
                      <a:pPr marL="12700" lvl="1" indent="0">
                        <a:tabLst/>
                      </a:pPr>
                      <a:r>
                        <a:rPr lang="en-US" sz="1600" dirty="0">
                          <a:sym typeface="Wingdings" panose="05000000000000000000" pitchFamily="2" charset="2"/>
                        </a:rPr>
                        <a:t>Wide acceptance</a:t>
                      </a:r>
                    </a:p>
                  </a:txBody>
                  <a:tcPr anchor="ctr"/>
                </a:tc>
                <a:tc>
                  <a:txBody>
                    <a:bodyPr/>
                    <a:lstStyle/>
                    <a:p>
                      <a:pPr marL="12700" lvl="1" indent="0">
                        <a:tabLst/>
                      </a:pPr>
                      <a:r>
                        <a:rPr lang="en-US" sz="1600" dirty="0">
                          <a:sym typeface="Wingdings" panose="05000000000000000000" pitchFamily="2" charset="2"/>
                        </a:rPr>
                        <a:t>Limited awareness of RSV and maternal vaccine’s potential</a:t>
                      </a:r>
                    </a:p>
                  </a:txBody>
                  <a:tcPr anchor="ctr">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3533160346"/>
                  </a:ext>
                </a:extLst>
              </a:tr>
              <a:tr h="914400">
                <a:tc>
                  <a:txBody>
                    <a:bodyPr/>
                    <a:lstStyle/>
                    <a:p>
                      <a:endParaRPr lang="en-US" sz="1800" b="0" i="0" dirty="0">
                        <a:latin typeface="Montserrat Medium" pitchFamily="2" charset="77"/>
                      </a:endParaRPr>
                    </a:p>
                  </a:txBody>
                  <a:tcPr anchor="ctr">
                    <a:lnL w="12700" cap="flat" cmpd="sng" algn="ctr">
                      <a:solidFill>
                        <a:schemeClr val="bg1"/>
                      </a:solidFill>
                      <a:prstDash val="solid"/>
                      <a:round/>
                      <a:headEnd type="none" w="med" len="med"/>
                      <a:tailEnd type="none" w="med" len="med"/>
                    </a:lnL>
                  </a:tcPr>
                </a:tc>
                <a:tc>
                  <a:txBody>
                    <a:bodyPr/>
                    <a:lstStyle/>
                    <a:p>
                      <a:pPr marL="12700" lvl="1" indent="0"/>
                      <a:r>
                        <a:rPr lang="en-US" sz="1600" dirty="0"/>
                        <a:t>Given at routine antenatal care visits, but delivery</a:t>
                      </a:r>
                      <a:r>
                        <a:rPr lang="en-US" sz="1600" dirty="0">
                          <a:sym typeface="Wingdings" panose="05000000000000000000" pitchFamily="2" charset="2"/>
                        </a:rPr>
                        <a:t> enhanced via campaigns or supplementary immunization activities</a:t>
                      </a:r>
                    </a:p>
                  </a:txBody>
                  <a:tcPr anchor="ctr"/>
                </a:tc>
                <a:tc>
                  <a:txBody>
                    <a:bodyPr/>
                    <a:lstStyle/>
                    <a:p>
                      <a:pPr marL="12700" lvl="1" indent="0">
                        <a:tabLst/>
                      </a:pPr>
                      <a:r>
                        <a:rPr lang="en-US" sz="1600" dirty="0">
                          <a:sym typeface="Wingdings" panose="05000000000000000000" pitchFamily="2" charset="2"/>
                        </a:rPr>
                        <a:t>Antenatal care / immunization program coordination needed for routine delivery</a:t>
                      </a:r>
                    </a:p>
                  </a:txBody>
                  <a:tcPr anchor="ctr">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382191762"/>
                  </a:ext>
                </a:extLst>
              </a:tr>
            </a:tbl>
          </a:graphicData>
        </a:graphic>
      </p:graphicFrame>
      <p:sp>
        <p:nvSpPr>
          <p:cNvPr id="4" name="TextBox 3">
            <a:extLst>
              <a:ext uri="{FF2B5EF4-FFF2-40B4-BE49-F238E27FC236}">
                <a16:creationId xmlns:a16="http://schemas.microsoft.com/office/drawing/2014/main" id="{99B1F8D3-B5BA-1FEB-2234-3FD76C945FAB}"/>
              </a:ext>
            </a:extLst>
          </p:cNvPr>
          <p:cNvSpPr txBox="1"/>
          <p:nvPr/>
        </p:nvSpPr>
        <p:spPr>
          <a:xfrm>
            <a:off x="1321067" y="2643640"/>
            <a:ext cx="1280160" cy="261610"/>
          </a:xfrm>
          <a:prstGeom prst="rect">
            <a:avLst/>
          </a:prstGeom>
          <a:solidFill>
            <a:schemeClr val="accent4"/>
          </a:solidFill>
        </p:spPr>
        <p:txBody>
          <a:bodyPr wrap="square" rtlCol="0">
            <a:spAutoFit/>
          </a:bodyPr>
          <a:lstStyle/>
          <a:p>
            <a:pPr algn="ctr"/>
            <a:r>
              <a:rPr lang="en-US" sz="1100" dirty="0">
                <a:solidFill>
                  <a:schemeClr val="bg1"/>
                </a:solidFill>
                <a:latin typeface="Corbel" panose="020B0503020204020204" pitchFamily="34" charset="0"/>
              </a:rPr>
              <a:t>DEVELOPMENT</a:t>
            </a:r>
          </a:p>
        </p:txBody>
      </p:sp>
      <p:sp>
        <p:nvSpPr>
          <p:cNvPr id="7" name="TextBox 6">
            <a:extLst>
              <a:ext uri="{FF2B5EF4-FFF2-40B4-BE49-F238E27FC236}">
                <a16:creationId xmlns:a16="http://schemas.microsoft.com/office/drawing/2014/main" id="{7F5B677A-37E2-6D5E-66D8-E0F349045C5D}"/>
              </a:ext>
            </a:extLst>
          </p:cNvPr>
          <p:cNvSpPr txBox="1"/>
          <p:nvPr/>
        </p:nvSpPr>
        <p:spPr>
          <a:xfrm>
            <a:off x="1321067" y="3733444"/>
            <a:ext cx="1280160" cy="261610"/>
          </a:xfrm>
          <a:prstGeom prst="rect">
            <a:avLst/>
          </a:prstGeom>
          <a:solidFill>
            <a:schemeClr val="accent3"/>
          </a:solidFill>
        </p:spPr>
        <p:txBody>
          <a:bodyPr wrap="square" rtlCol="0">
            <a:spAutoFit/>
          </a:bodyPr>
          <a:lstStyle/>
          <a:p>
            <a:pPr algn="ctr"/>
            <a:r>
              <a:rPr lang="en-US" sz="1100" dirty="0">
                <a:solidFill>
                  <a:schemeClr val="bg1"/>
                </a:solidFill>
                <a:latin typeface="Corbel" panose="020B0503020204020204" pitchFamily="34" charset="0"/>
              </a:rPr>
              <a:t>TIMING</a:t>
            </a:r>
          </a:p>
        </p:txBody>
      </p:sp>
      <p:sp>
        <p:nvSpPr>
          <p:cNvPr id="8" name="TextBox 7">
            <a:extLst>
              <a:ext uri="{FF2B5EF4-FFF2-40B4-BE49-F238E27FC236}">
                <a16:creationId xmlns:a16="http://schemas.microsoft.com/office/drawing/2014/main" id="{7D9F49EC-0032-3D4B-5998-9584C2E84C42}"/>
              </a:ext>
            </a:extLst>
          </p:cNvPr>
          <p:cNvSpPr txBox="1"/>
          <p:nvPr/>
        </p:nvSpPr>
        <p:spPr>
          <a:xfrm>
            <a:off x="1321066" y="4798384"/>
            <a:ext cx="1280160" cy="261610"/>
          </a:xfrm>
          <a:prstGeom prst="rect">
            <a:avLst/>
          </a:prstGeom>
          <a:solidFill>
            <a:schemeClr val="accent2"/>
          </a:solidFill>
        </p:spPr>
        <p:txBody>
          <a:bodyPr wrap="square" rtlCol="0">
            <a:spAutoFit/>
          </a:bodyPr>
          <a:lstStyle/>
          <a:p>
            <a:pPr algn="ctr"/>
            <a:r>
              <a:rPr lang="en-US" sz="1100" dirty="0">
                <a:solidFill>
                  <a:schemeClr val="bg1"/>
                </a:solidFill>
                <a:latin typeface="Corbel" panose="020B0503020204020204" pitchFamily="34" charset="0"/>
              </a:rPr>
              <a:t>ACCEPTANCE</a:t>
            </a:r>
          </a:p>
        </p:txBody>
      </p:sp>
      <p:sp>
        <p:nvSpPr>
          <p:cNvPr id="9" name="TextBox 8">
            <a:extLst>
              <a:ext uri="{FF2B5EF4-FFF2-40B4-BE49-F238E27FC236}">
                <a16:creationId xmlns:a16="http://schemas.microsoft.com/office/drawing/2014/main" id="{5BF4C03F-4692-33EC-574A-35C6562A5299}"/>
              </a:ext>
            </a:extLst>
          </p:cNvPr>
          <p:cNvSpPr txBox="1"/>
          <p:nvPr/>
        </p:nvSpPr>
        <p:spPr>
          <a:xfrm>
            <a:off x="1321066" y="5704375"/>
            <a:ext cx="1280160" cy="261610"/>
          </a:xfrm>
          <a:prstGeom prst="rect">
            <a:avLst/>
          </a:prstGeom>
          <a:solidFill>
            <a:schemeClr val="tx2"/>
          </a:solidFill>
        </p:spPr>
        <p:txBody>
          <a:bodyPr wrap="square" rtlCol="0">
            <a:spAutoFit/>
          </a:bodyPr>
          <a:lstStyle/>
          <a:p>
            <a:pPr algn="ctr"/>
            <a:r>
              <a:rPr lang="en-US" sz="1100" dirty="0">
                <a:solidFill>
                  <a:schemeClr val="bg1"/>
                </a:solidFill>
                <a:latin typeface="Corbel" panose="020B0503020204020204" pitchFamily="34" charset="0"/>
              </a:rPr>
              <a:t>DELIVERY</a:t>
            </a:r>
          </a:p>
        </p:txBody>
      </p:sp>
      <p:sp>
        <p:nvSpPr>
          <p:cNvPr id="6" name="Footer Placeholder 2">
            <a:extLst>
              <a:ext uri="{FF2B5EF4-FFF2-40B4-BE49-F238E27FC236}">
                <a16:creationId xmlns:a16="http://schemas.microsoft.com/office/drawing/2014/main" id="{67845A1D-6F22-4E79-AECA-0F065DFD653E}"/>
              </a:ext>
            </a:extLst>
          </p:cNvPr>
          <p:cNvSpPr>
            <a:spLocks noGrp="1"/>
          </p:cNvSpPr>
          <p:nvPr>
            <p:ph type="ftr" sz="quarter" idx="3"/>
          </p:nvPr>
        </p:nvSpPr>
        <p:spPr>
          <a:xfrm>
            <a:off x="6866666" y="6548086"/>
            <a:ext cx="4873214" cy="173389"/>
          </a:xfrm>
          <a:prstGeom prst="rect">
            <a:avLst/>
          </a:prstGeom>
        </p:spPr>
        <p:txBody>
          <a:bodyPr vert="horz" lIns="91440" tIns="45720" rIns="91440" bIns="45720" rtlCol="0" anchor="ctr"/>
          <a:lstStyle>
            <a:defPPr>
              <a:defRPr lang="en-US"/>
            </a:defPPr>
            <a:lvl1pPr marL="0" algn="r" defTabSz="914400" rtl="0" eaLnBrk="1" latinLnBrk="0" hangingPunct="1">
              <a:defRPr sz="800" kern="1200">
                <a:solidFill>
                  <a:schemeClr val="tx1">
                    <a:tint val="75000"/>
                  </a:schemeClr>
                </a:solidFill>
                <a:latin typeface="Corbel" panose="020B05030202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t>Original slide developed by the World Health Organization and PATH.  Last updated: January 2024.</a:t>
            </a:r>
            <a:endPar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endParaRPr>
          </a:p>
        </p:txBody>
      </p:sp>
    </p:spTree>
    <p:extLst>
      <p:ext uri="{BB962C8B-B14F-4D97-AF65-F5344CB8AC3E}">
        <p14:creationId xmlns:p14="http://schemas.microsoft.com/office/powerpoint/2010/main" val="39873414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0F638-4F7D-1DC0-EA1C-5F4D4BD827C3}"/>
              </a:ext>
            </a:extLst>
          </p:cNvPr>
          <p:cNvSpPr>
            <a:spLocks noGrp="1"/>
          </p:cNvSpPr>
          <p:nvPr>
            <p:ph type="title"/>
          </p:nvPr>
        </p:nvSpPr>
        <p:spPr/>
        <p:txBody>
          <a:bodyPr/>
          <a:lstStyle/>
          <a:p>
            <a:r>
              <a:rPr lang="en-US" dirty="0"/>
              <a:t>Immunization with long-acting </a:t>
            </a:r>
            <a:r>
              <a:rPr lang="en-US" dirty="0" err="1"/>
              <a:t>mAbs</a:t>
            </a:r>
            <a:r>
              <a:rPr lang="en-US" dirty="0"/>
              <a:t> </a:t>
            </a:r>
          </a:p>
        </p:txBody>
      </p:sp>
      <p:sp>
        <p:nvSpPr>
          <p:cNvPr id="3" name="Text Placeholder 2">
            <a:extLst>
              <a:ext uri="{FF2B5EF4-FFF2-40B4-BE49-F238E27FC236}">
                <a16:creationId xmlns:a16="http://schemas.microsoft.com/office/drawing/2014/main" id="{7B6B9B58-BCF1-EEB3-C9C4-26FAC2421517}"/>
              </a:ext>
            </a:extLst>
          </p:cNvPr>
          <p:cNvSpPr>
            <a:spLocks noGrp="1"/>
          </p:cNvSpPr>
          <p:nvPr>
            <p:ph type="body" idx="1"/>
          </p:nvPr>
        </p:nvSpPr>
        <p:spPr>
          <a:xfrm>
            <a:off x="831850" y="4188630"/>
            <a:ext cx="10384790" cy="1500187"/>
          </a:xfrm>
        </p:spPr>
        <p:txBody>
          <a:bodyPr/>
          <a:lstStyle/>
          <a:p>
            <a:r>
              <a:rPr lang="en-US" dirty="0"/>
              <a:t>how antibodies given at birth </a:t>
            </a:r>
            <a:r>
              <a:rPr lang="en-US"/>
              <a:t>to protect </a:t>
            </a:r>
            <a:r>
              <a:rPr lang="en-US" dirty="0"/>
              <a:t>infants against RSV disease</a:t>
            </a:r>
          </a:p>
        </p:txBody>
      </p:sp>
    </p:spTree>
    <p:extLst>
      <p:ext uri="{BB962C8B-B14F-4D97-AF65-F5344CB8AC3E}">
        <p14:creationId xmlns:p14="http://schemas.microsoft.com/office/powerpoint/2010/main" val="34524268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FCF29-B8D8-E91E-2D6A-2A6CD2F4F7F7}"/>
              </a:ext>
            </a:extLst>
          </p:cNvPr>
          <p:cNvSpPr>
            <a:spLocks noGrp="1"/>
          </p:cNvSpPr>
          <p:nvPr>
            <p:ph type="title"/>
          </p:nvPr>
        </p:nvSpPr>
        <p:spPr>
          <a:xfrm>
            <a:off x="1224280" y="365125"/>
            <a:ext cx="10833608" cy="884555"/>
          </a:xfrm>
        </p:spPr>
        <p:txBody>
          <a:bodyPr/>
          <a:lstStyle/>
          <a:p>
            <a:r>
              <a:rPr lang="en-US" dirty="0"/>
              <a:t>What are </a:t>
            </a:r>
            <a:r>
              <a:rPr lang="en-US" dirty="0" err="1"/>
              <a:t>mAbs</a:t>
            </a:r>
            <a:r>
              <a:rPr lang="en-US" dirty="0"/>
              <a:t>?</a:t>
            </a:r>
            <a:br>
              <a:rPr lang="en-US" dirty="0"/>
            </a:br>
            <a:r>
              <a:rPr lang="en-US" sz="2000" b="0" dirty="0">
                <a:solidFill>
                  <a:schemeClr val="accent1"/>
                </a:solidFill>
              </a:rPr>
              <a:t>antibodies manufactured in a laboratory that can neutralize a pathogen</a:t>
            </a:r>
            <a:br>
              <a:rPr lang="en-US" dirty="0"/>
            </a:br>
            <a:br>
              <a:rPr kumimoji="0" lang="en-US" sz="1800" b="1" i="0" u="none" strike="noStrike" kern="1200" cap="none" spc="0" normalizeH="0" baseline="0" noProof="0" dirty="0">
                <a:ln>
                  <a:noFill/>
                </a:ln>
                <a:solidFill>
                  <a:srgbClr val="0092D4"/>
                </a:solidFill>
                <a:effectLst/>
                <a:uLnTx/>
                <a:uFillTx/>
                <a:latin typeface="Corbel" panose="020B0503020204020204" pitchFamily="34" charset="0"/>
                <a:ea typeface="+mj-ea"/>
                <a:cs typeface="+mj-cs"/>
              </a:rPr>
            </a:br>
            <a:endParaRPr lang="en-US" dirty="0"/>
          </a:p>
        </p:txBody>
      </p:sp>
      <p:sp>
        <p:nvSpPr>
          <p:cNvPr id="3" name="Content Placeholder 2">
            <a:extLst>
              <a:ext uri="{FF2B5EF4-FFF2-40B4-BE49-F238E27FC236}">
                <a16:creationId xmlns:a16="http://schemas.microsoft.com/office/drawing/2014/main" id="{3D60B698-5EEE-9E13-A528-8F50BB36ADAE}"/>
              </a:ext>
            </a:extLst>
          </p:cNvPr>
          <p:cNvSpPr>
            <a:spLocks noGrp="1"/>
          </p:cNvSpPr>
          <p:nvPr>
            <p:ph sz="half" idx="1"/>
          </p:nvPr>
        </p:nvSpPr>
        <p:spPr>
          <a:xfrm>
            <a:off x="1224280" y="1301430"/>
            <a:ext cx="5181600" cy="1714136"/>
          </a:xfrm>
        </p:spPr>
        <p:txBody>
          <a:bodyPr/>
          <a:lstStyle/>
          <a:p>
            <a:pPr marL="0" indent="0">
              <a:buNone/>
            </a:pPr>
            <a:r>
              <a:rPr lang="en-US" b="1" dirty="0"/>
              <a:t>How they work</a:t>
            </a:r>
          </a:p>
          <a:p>
            <a:r>
              <a:rPr lang="en-US" dirty="0"/>
              <a:t>Mimic natural antibodies that immune systems produce</a:t>
            </a:r>
          </a:p>
          <a:p>
            <a:r>
              <a:rPr lang="en-US" dirty="0"/>
              <a:t>Prevent disease by attaching to harmful pathogens, helping to kill them</a:t>
            </a:r>
          </a:p>
        </p:txBody>
      </p:sp>
      <p:sp>
        <p:nvSpPr>
          <p:cNvPr id="4" name="object 3">
            <a:extLst>
              <a:ext uri="{FF2B5EF4-FFF2-40B4-BE49-F238E27FC236}">
                <a16:creationId xmlns:a16="http://schemas.microsoft.com/office/drawing/2014/main" id="{77FFFFF5-C552-9BC2-61AC-1D01EB3BAD8A}"/>
              </a:ext>
            </a:extLst>
          </p:cNvPr>
          <p:cNvSpPr/>
          <p:nvPr/>
        </p:nvSpPr>
        <p:spPr>
          <a:xfrm>
            <a:off x="1207971" y="3795138"/>
            <a:ext cx="3404658" cy="2650423"/>
          </a:xfrm>
          <a:custGeom>
            <a:avLst/>
            <a:gdLst/>
            <a:ahLst/>
            <a:cxnLst/>
            <a:rect l="l" t="t" r="r" b="b"/>
            <a:pathLst>
              <a:path w="4085590" h="5333365">
                <a:moveTo>
                  <a:pt x="0" y="5333161"/>
                </a:moveTo>
                <a:lnTo>
                  <a:pt x="4085082" y="5333161"/>
                </a:lnTo>
                <a:lnTo>
                  <a:pt x="4085082" y="0"/>
                </a:lnTo>
                <a:lnTo>
                  <a:pt x="0" y="0"/>
                </a:lnTo>
                <a:lnTo>
                  <a:pt x="0" y="5333161"/>
                </a:lnTo>
                <a:close/>
              </a:path>
            </a:pathLst>
          </a:custGeom>
          <a:ln w="11658">
            <a:solidFill>
              <a:srgbClr val="231F20"/>
            </a:solidFill>
          </a:ln>
        </p:spPr>
        <p:txBody>
          <a:bodyPr wrap="square" lIns="0" tIns="0" rIns="0" bIns="0" rtlCol="0"/>
          <a:lstStyle/>
          <a:p>
            <a:endParaRPr sz="1500"/>
          </a:p>
        </p:txBody>
      </p:sp>
      <p:sp>
        <p:nvSpPr>
          <p:cNvPr id="6" name="object 4">
            <a:extLst>
              <a:ext uri="{FF2B5EF4-FFF2-40B4-BE49-F238E27FC236}">
                <a16:creationId xmlns:a16="http://schemas.microsoft.com/office/drawing/2014/main" id="{578CB4D5-45D6-BFE4-6811-71611A453B0F}"/>
              </a:ext>
            </a:extLst>
          </p:cNvPr>
          <p:cNvSpPr txBox="1"/>
          <p:nvPr/>
        </p:nvSpPr>
        <p:spPr>
          <a:xfrm>
            <a:off x="1383442" y="3431227"/>
            <a:ext cx="3053292" cy="837510"/>
          </a:xfrm>
          <a:prstGeom prst="rect">
            <a:avLst/>
          </a:prstGeom>
          <a:solidFill>
            <a:srgbClr val="672672"/>
          </a:solidFill>
        </p:spPr>
        <p:txBody>
          <a:bodyPr vert="horz" wrap="square" lIns="0" tIns="3704" rIns="0" bIns="0" rtlCol="0" anchor="ctr" anchorCtr="0">
            <a:noAutofit/>
          </a:bodyPr>
          <a:lstStyle/>
          <a:p>
            <a:pPr marL="457711" marR="347119" indent="-104771" algn="ctr">
              <a:lnSpc>
                <a:spcPts val="1375"/>
              </a:lnSpc>
            </a:pPr>
            <a:r>
              <a:rPr lang="en-US" sz="1250" b="1" dirty="0">
                <a:solidFill>
                  <a:srgbClr val="FFFFFF"/>
                </a:solidFill>
                <a:latin typeface="Corbel" panose="020B0503020204020204" pitchFamily="34" charset="0"/>
                <a:cs typeface="Montserrat"/>
              </a:rPr>
              <a:t>mAbs mimic human antibodies but are created in labs and tailored to a specific pathogen</a:t>
            </a:r>
            <a:endParaRPr sz="1250" dirty="0">
              <a:latin typeface="Corbel" panose="020B0503020204020204" pitchFamily="34" charset="0"/>
              <a:cs typeface="Montserrat"/>
            </a:endParaRPr>
          </a:p>
        </p:txBody>
      </p:sp>
      <p:sp>
        <p:nvSpPr>
          <p:cNvPr id="8" name="object 3">
            <a:extLst>
              <a:ext uri="{FF2B5EF4-FFF2-40B4-BE49-F238E27FC236}">
                <a16:creationId xmlns:a16="http://schemas.microsoft.com/office/drawing/2014/main" id="{DB62CE91-C75E-8978-6FB1-C4ECD0586415}"/>
              </a:ext>
            </a:extLst>
          </p:cNvPr>
          <p:cNvSpPr/>
          <p:nvPr/>
        </p:nvSpPr>
        <p:spPr>
          <a:xfrm>
            <a:off x="4760762" y="3795138"/>
            <a:ext cx="3404658" cy="2650423"/>
          </a:xfrm>
          <a:custGeom>
            <a:avLst/>
            <a:gdLst/>
            <a:ahLst/>
            <a:cxnLst/>
            <a:rect l="l" t="t" r="r" b="b"/>
            <a:pathLst>
              <a:path w="4085590" h="5333365">
                <a:moveTo>
                  <a:pt x="0" y="5333161"/>
                </a:moveTo>
                <a:lnTo>
                  <a:pt x="4085082" y="5333161"/>
                </a:lnTo>
                <a:lnTo>
                  <a:pt x="4085082" y="0"/>
                </a:lnTo>
                <a:lnTo>
                  <a:pt x="0" y="0"/>
                </a:lnTo>
                <a:lnTo>
                  <a:pt x="0" y="5333161"/>
                </a:lnTo>
                <a:close/>
              </a:path>
            </a:pathLst>
          </a:custGeom>
          <a:ln w="11658">
            <a:solidFill>
              <a:srgbClr val="231F20"/>
            </a:solidFill>
          </a:ln>
        </p:spPr>
        <p:txBody>
          <a:bodyPr wrap="square" lIns="0" tIns="0" rIns="0" bIns="0" rtlCol="0"/>
          <a:lstStyle/>
          <a:p>
            <a:endParaRPr sz="1500"/>
          </a:p>
        </p:txBody>
      </p:sp>
      <p:sp>
        <p:nvSpPr>
          <p:cNvPr id="9" name="object 5">
            <a:extLst>
              <a:ext uri="{FF2B5EF4-FFF2-40B4-BE49-F238E27FC236}">
                <a16:creationId xmlns:a16="http://schemas.microsoft.com/office/drawing/2014/main" id="{EDD2A939-9ACF-8CE2-092E-3F7F4D4EEA7C}"/>
              </a:ext>
            </a:extLst>
          </p:cNvPr>
          <p:cNvSpPr txBox="1"/>
          <p:nvPr/>
        </p:nvSpPr>
        <p:spPr>
          <a:xfrm>
            <a:off x="4925779" y="3431227"/>
            <a:ext cx="3053292" cy="837510"/>
          </a:xfrm>
          <a:prstGeom prst="rect">
            <a:avLst/>
          </a:prstGeom>
          <a:solidFill>
            <a:srgbClr val="314FA1"/>
          </a:solidFill>
        </p:spPr>
        <p:txBody>
          <a:bodyPr vert="horz" wrap="square" lIns="0" tIns="3704" rIns="0" bIns="0" rtlCol="0" anchor="ctr" anchorCtr="0">
            <a:noAutofit/>
          </a:bodyPr>
          <a:lstStyle/>
          <a:p>
            <a:pPr marL="287338" marR="282035" indent="7938" algn="ctr">
              <a:lnSpc>
                <a:spcPts val="1375"/>
              </a:lnSpc>
            </a:pPr>
            <a:r>
              <a:rPr lang="en-US" sz="1250" b="1" dirty="0">
                <a:solidFill>
                  <a:srgbClr val="FFFFFF"/>
                </a:solidFill>
                <a:latin typeface="Corbel" panose="020B0503020204020204" pitchFamily="34" charset="0"/>
                <a:cs typeface="Montserrat"/>
              </a:rPr>
              <a:t>Like human antibodies, </a:t>
            </a:r>
            <a:r>
              <a:rPr lang="en-US" sz="1250" b="1" dirty="0" err="1">
                <a:solidFill>
                  <a:srgbClr val="FFFFFF"/>
                </a:solidFill>
                <a:latin typeface="Corbel" panose="020B0503020204020204" pitchFamily="34" charset="0"/>
                <a:cs typeface="Montserrat"/>
              </a:rPr>
              <a:t>mAbs</a:t>
            </a:r>
            <a:r>
              <a:rPr lang="en-US" sz="1250" b="1" dirty="0">
                <a:solidFill>
                  <a:srgbClr val="FFFFFF"/>
                </a:solidFill>
                <a:latin typeface="Corbel" panose="020B0503020204020204" pitchFamily="34" charset="0"/>
                <a:cs typeface="Montserrat"/>
              </a:rPr>
              <a:t> attach to harmful pathogens, alerting the immune system to a threat</a:t>
            </a:r>
            <a:endParaRPr sz="1250" dirty="0">
              <a:latin typeface="Corbel" panose="020B0503020204020204" pitchFamily="34" charset="0"/>
              <a:cs typeface="Montserrat"/>
            </a:endParaRPr>
          </a:p>
        </p:txBody>
      </p:sp>
      <p:sp>
        <p:nvSpPr>
          <p:cNvPr id="10" name="object 3">
            <a:extLst>
              <a:ext uri="{FF2B5EF4-FFF2-40B4-BE49-F238E27FC236}">
                <a16:creationId xmlns:a16="http://schemas.microsoft.com/office/drawing/2014/main" id="{729F7816-A5B7-20F3-810C-77AB705A3F2D}"/>
              </a:ext>
            </a:extLst>
          </p:cNvPr>
          <p:cNvSpPr/>
          <p:nvPr/>
        </p:nvSpPr>
        <p:spPr>
          <a:xfrm>
            <a:off x="8292221" y="3795138"/>
            <a:ext cx="3404658" cy="2650423"/>
          </a:xfrm>
          <a:custGeom>
            <a:avLst/>
            <a:gdLst/>
            <a:ahLst/>
            <a:cxnLst/>
            <a:rect l="l" t="t" r="r" b="b"/>
            <a:pathLst>
              <a:path w="4085590" h="5333365">
                <a:moveTo>
                  <a:pt x="0" y="5333161"/>
                </a:moveTo>
                <a:lnTo>
                  <a:pt x="4085082" y="5333161"/>
                </a:lnTo>
                <a:lnTo>
                  <a:pt x="4085082" y="0"/>
                </a:lnTo>
                <a:lnTo>
                  <a:pt x="0" y="0"/>
                </a:lnTo>
                <a:lnTo>
                  <a:pt x="0" y="5333161"/>
                </a:lnTo>
                <a:close/>
              </a:path>
            </a:pathLst>
          </a:custGeom>
          <a:ln w="11658">
            <a:solidFill>
              <a:srgbClr val="231F20"/>
            </a:solidFill>
          </a:ln>
        </p:spPr>
        <p:txBody>
          <a:bodyPr wrap="square" lIns="0" tIns="0" rIns="0" bIns="0" rtlCol="0"/>
          <a:lstStyle/>
          <a:p>
            <a:endParaRPr sz="1500"/>
          </a:p>
        </p:txBody>
      </p:sp>
      <p:sp>
        <p:nvSpPr>
          <p:cNvPr id="11" name="object 5">
            <a:extLst>
              <a:ext uri="{FF2B5EF4-FFF2-40B4-BE49-F238E27FC236}">
                <a16:creationId xmlns:a16="http://schemas.microsoft.com/office/drawing/2014/main" id="{8EF512B4-B8B8-53D8-3B88-D6FA3A6C6903}"/>
              </a:ext>
            </a:extLst>
          </p:cNvPr>
          <p:cNvSpPr txBox="1"/>
          <p:nvPr/>
        </p:nvSpPr>
        <p:spPr>
          <a:xfrm>
            <a:off x="8457238" y="3431227"/>
            <a:ext cx="3053292" cy="837510"/>
          </a:xfrm>
          <a:prstGeom prst="rect">
            <a:avLst/>
          </a:prstGeom>
          <a:solidFill>
            <a:schemeClr val="accent4"/>
          </a:solidFill>
        </p:spPr>
        <p:txBody>
          <a:bodyPr vert="horz" wrap="square" lIns="0" tIns="3704" rIns="0" bIns="0" rtlCol="0" anchor="ctr" anchorCtr="0">
            <a:noAutofit/>
          </a:bodyPr>
          <a:lstStyle/>
          <a:p>
            <a:pPr marL="287338" marR="282035" indent="7938" algn="ctr">
              <a:lnSpc>
                <a:spcPts val="1375"/>
              </a:lnSpc>
            </a:pPr>
            <a:r>
              <a:rPr lang="en-US" sz="1250" b="1" dirty="0">
                <a:solidFill>
                  <a:srgbClr val="FFFFFF"/>
                </a:solidFill>
                <a:latin typeface="Corbel" panose="020B0503020204020204" pitchFamily="34" charset="0"/>
                <a:cs typeface="Montserrat"/>
              </a:rPr>
              <a:t>This immune response helps to neutralize the threat and overcome illness</a:t>
            </a:r>
          </a:p>
        </p:txBody>
      </p:sp>
      <p:pic>
        <p:nvPicPr>
          <p:cNvPr id="12" name="Picture 11">
            <a:extLst>
              <a:ext uri="{FF2B5EF4-FFF2-40B4-BE49-F238E27FC236}">
                <a16:creationId xmlns:a16="http://schemas.microsoft.com/office/drawing/2014/main" id="{9598B1B5-0FBC-7F69-0A3C-8AA348A724D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127688" y="4424932"/>
            <a:ext cx="1491546" cy="1864432"/>
          </a:xfrm>
          <a:prstGeom prst="rect">
            <a:avLst/>
          </a:prstGeom>
        </p:spPr>
      </p:pic>
      <p:pic>
        <p:nvPicPr>
          <p:cNvPr id="13" name="Picture 12">
            <a:extLst>
              <a:ext uri="{FF2B5EF4-FFF2-40B4-BE49-F238E27FC236}">
                <a16:creationId xmlns:a16="http://schemas.microsoft.com/office/drawing/2014/main" id="{06703B51-AD6C-1B89-A375-879F6781E5E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rot="5400000">
            <a:off x="5401199" y="4253525"/>
            <a:ext cx="1846241" cy="2225436"/>
          </a:xfrm>
          <a:prstGeom prst="rect">
            <a:avLst/>
          </a:prstGeom>
        </p:spPr>
      </p:pic>
      <p:pic>
        <p:nvPicPr>
          <p:cNvPr id="14" name="Picture 13" descr="A pink circle with green lines and flowers&#10;&#10;Description automatically generated">
            <a:extLst>
              <a:ext uri="{FF2B5EF4-FFF2-40B4-BE49-F238E27FC236}">
                <a16:creationId xmlns:a16="http://schemas.microsoft.com/office/drawing/2014/main" id="{2C097571-BEED-8B37-869E-7979837FDAD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36367" y="4443122"/>
            <a:ext cx="1713379" cy="1788527"/>
          </a:xfrm>
          <a:prstGeom prst="rect">
            <a:avLst/>
          </a:prstGeom>
        </p:spPr>
      </p:pic>
      <p:sp>
        <p:nvSpPr>
          <p:cNvPr id="16" name="TextBox 15">
            <a:extLst>
              <a:ext uri="{FF2B5EF4-FFF2-40B4-BE49-F238E27FC236}">
                <a16:creationId xmlns:a16="http://schemas.microsoft.com/office/drawing/2014/main" id="{59D7111B-F45B-E1D0-4BE8-B887555B5B0D}"/>
              </a:ext>
            </a:extLst>
          </p:cNvPr>
          <p:cNvSpPr txBox="1"/>
          <p:nvPr/>
        </p:nvSpPr>
        <p:spPr>
          <a:xfrm>
            <a:off x="6286500" y="1301430"/>
            <a:ext cx="5453380" cy="1631216"/>
          </a:xfrm>
          <a:prstGeom prst="rect">
            <a:avLst/>
          </a:prstGeom>
          <a:noFill/>
        </p:spPr>
        <p:txBody>
          <a:bodyPr wrap="square">
            <a:spAutoFit/>
          </a:bodyPr>
          <a:lstStyle/>
          <a:p>
            <a:pPr marL="0" indent="0">
              <a:buNone/>
            </a:pPr>
            <a:r>
              <a:rPr lang="en-US" sz="2000" b="1" dirty="0"/>
              <a:t>They can protect infants when given soon after birth</a:t>
            </a:r>
          </a:p>
          <a:p>
            <a:pPr marL="342900" indent="-342900">
              <a:buClr>
                <a:schemeClr val="accent1"/>
              </a:buClr>
              <a:buFont typeface="Arial" panose="020B0604020202020204" pitchFamily="34" charset="0"/>
              <a:buChar char="•"/>
            </a:pPr>
            <a:r>
              <a:rPr lang="en-US" sz="2000" dirty="0">
                <a:latin typeface="Corbel" panose="020B0503020204020204" pitchFamily="34" charset="0"/>
              </a:rPr>
              <a:t>Provide protective antibodies at a critical time when a newborn’s immune system is still too immature to respond to vaccines</a:t>
            </a:r>
          </a:p>
        </p:txBody>
      </p:sp>
      <p:sp>
        <p:nvSpPr>
          <p:cNvPr id="7" name="Footer Placeholder 2">
            <a:extLst>
              <a:ext uri="{FF2B5EF4-FFF2-40B4-BE49-F238E27FC236}">
                <a16:creationId xmlns:a16="http://schemas.microsoft.com/office/drawing/2014/main" id="{D778BAF7-1566-D919-0BB2-7599D8CFA2AB}"/>
              </a:ext>
            </a:extLst>
          </p:cNvPr>
          <p:cNvSpPr>
            <a:spLocks noGrp="1"/>
          </p:cNvSpPr>
          <p:nvPr>
            <p:ph type="ftr" sz="quarter" idx="3"/>
          </p:nvPr>
        </p:nvSpPr>
        <p:spPr>
          <a:xfrm>
            <a:off x="6866666" y="6548086"/>
            <a:ext cx="4873214" cy="173389"/>
          </a:xfrm>
          <a:prstGeom prst="rect">
            <a:avLst/>
          </a:prstGeom>
        </p:spPr>
        <p:txBody>
          <a:bodyPr vert="horz" lIns="91440" tIns="45720" rIns="91440" bIns="45720" rtlCol="0" anchor="ctr"/>
          <a:lstStyle>
            <a:defPPr>
              <a:defRPr lang="en-US"/>
            </a:defPPr>
            <a:lvl1pPr marL="0" algn="r" defTabSz="914400" rtl="0" eaLnBrk="1" latinLnBrk="0" hangingPunct="1">
              <a:defRPr sz="800" kern="1200">
                <a:solidFill>
                  <a:schemeClr val="tx1">
                    <a:tint val="75000"/>
                  </a:schemeClr>
                </a:solidFill>
                <a:latin typeface="Corbel" panose="020B05030202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t>Original slide developed by the World Health Organization and PATH.  Last updated: January 2024.</a:t>
            </a:r>
            <a:endPar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endParaRPr>
          </a:p>
        </p:txBody>
      </p:sp>
    </p:spTree>
    <p:extLst>
      <p:ext uri="{BB962C8B-B14F-4D97-AF65-F5344CB8AC3E}">
        <p14:creationId xmlns:p14="http://schemas.microsoft.com/office/powerpoint/2010/main" val="291769932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Incoming Products Section">
  <a:themeElements>
    <a:clrScheme name="RSV">
      <a:dk1>
        <a:srgbClr val="000000"/>
      </a:dk1>
      <a:lt1>
        <a:srgbClr val="FFFFFF"/>
      </a:lt1>
      <a:dk2>
        <a:srgbClr val="25245B"/>
      </a:dk2>
      <a:lt2>
        <a:srgbClr val="E7E6E6"/>
      </a:lt2>
      <a:accent1>
        <a:srgbClr val="0092D4"/>
      </a:accent1>
      <a:accent2>
        <a:srgbClr val="304FA1"/>
      </a:accent2>
      <a:accent3>
        <a:srgbClr val="672572"/>
      </a:accent3>
      <a:accent4>
        <a:srgbClr val="51A847"/>
      </a:accent4>
      <a:accent5>
        <a:srgbClr val="D61E62"/>
      </a:accent5>
      <a:accent6>
        <a:srgbClr val="0A4747"/>
      </a:accent6>
      <a:hlink>
        <a:srgbClr val="304FA1"/>
      </a:hlink>
      <a:folHlink>
        <a:srgbClr val="672572"/>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3110</Words>
  <Application>Microsoft Office PowerPoint</Application>
  <PresentationFormat>Widescreen</PresentationFormat>
  <Paragraphs>219</Paragraphs>
  <Slides>12</Slides>
  <Notes>11</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12</vt:i4>
      </vt:variant>
    </vt:vector>
  </HeadingPairs>
  <TitlesOfParts>
    <vt:vector size="27" baseType="lpstr">
      <vt:lpstr>Arial</vt:lpstr>
      <vt:lpstr>Arial Narrow</vt:lpstr>
      <vt:lpstr>Calibri</vt:lpstr>
      <vt:lpstr>Corbel</vt:lpstr>
      <vt:lpstr>Google Sans</vt:lpstr>
      <vt:lpstr>Merriweather Regular</vt:lpstr>
      <vt:lpstr>Montserrat</vt:lpstr>
      <vt:lpstr>Montserrat Light</vt:lpstr>
      <vt:lpstr>Montserrat Medium</vt:lpstr>
      <vt:lpstr>NB Akademie</vt:lpstr>
      <vt:lpstr>Open Sans</vt:lpstr>
      <vt:lpstr>Segoe UI</vt:lpstr>
      <vt:lpstr>Symbol</vt:lpstr>
      <vt:lpstr>Wingdings</vt:lpstr>
      <vt:lpstr>Incoming Products Section</vt:lpstr>
      <vt:lpstr>RSV immunization approaches for protecting infants</vt:lpstr>
      <vt:lpstr>Agenda</vt:lpstr>
      <vt:lpstr>Why maternal immunization? </vt:lpstr>
      <vt:lpstr>What is maternal immunization?</vt:lpstr>
      <vt:lpstr>Maternal immunization is not new. We can build on experience. </vt:lpstr>
      <vt:lpstr>Maternal immunization’s importance for RSV prevention a way to protect very young infants</vt:lpstr>
      <vt:lpstr>Maternal immunization is evolving, with new considerations  </vt:lpstr>
      <vt:lpstr>Immunization with long-acting mAbs </vt:lpstr>
      <vt:lpstr>What are mAbs? antibodies manufactured in a laboratory that can neutralize a pathogen  </vt:lpstr>
      <vt:lpstr>mAbs are not new, but using them is new territory for most countries  </vt:lpstr>
      <vt:lpstr>Many countries already deliver vaccines at birth mAb delivery could be at the same time</vt:lpstr>
      <vt:lpstr>mAbs introduce new considerations for birth-dose vaccination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Approaches for preventing RSV disease in infants</dc:title>
  <dc:creator/>
  <cp:lastModifiedBy/>
  <cp:revision>140</cp:revision>
  <dcterms:created xsi:type="dcterms:W3CDTF">2023-08-30T21:12:33Z</dcterms:created>
  <dcterms:modified xsi:type="dcterms:W3CDTF">2024-01-26T19:06:35Z</dcterms:modified>
</cp:coreProperties>
</file>